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60" r:id="rId4"/>
  </p:sldMasterIdLst>
  <p:notesMasterIdLst>
    <p:notesMasterId r:id="rId47"/>
  </p:notesMasterIdLst>
  <p:handoutMasterIdLst>
    <p:handoutMasterId r:id="rId48"/>
  </p:handoutMasterIdLst>
  <p:sldIdLst>
    <p:sldId id="2145706962" r:id="rId5"/>
    <p:sldId id="2145706909" r:id="rId6"/>
    <p:sldId id="418" r:id="rId7"/>
    <p:sldId id="419" r:id="rId8"/>
    <p:sldId id="341" r:id="rId9"/>
    <p:sldId id="360" r:id="rId10"/>
    <p:sldId id="356" r:id="rId11"/>
    <p:sldId id="2145706957" r:id="rId12"/>
    <p:sldId id="2145706958" r:id="rId13"/>
    <p:sldId id="393" r:id="rId14"/>
    <p:sldId id="400" r:id="rId15"/>
    <p:sldId id="361" r:id="rId16"/>
    <p:sldId id="354" r:id="rId17"/>
    <p:sldId id="365" r:id="rId18"/>
    <p:sldId id="394" r:id="rId19"/>
    <p:sldId id="342" r:id="rId20"/>
    <p:sldId id="2145706959" r:id="rId21"/>
    <p:sldId id="403" r:id="rId22"/>
    <p:sldId id="404" r:id="rId23"/>
    <p:sldId id="405" r:id="rId24"/>
    <p:sldId id="406" r:id="rId25"/>
    <p:sldId id="407" r:id="rId26"/>
    <p:sldId id="352" r:id="rId27"/>
    <p:sldId id="420" r:id="rId28"/>
    <p:sldId id="395" r:id="rId29"/>
    <p:sldId id="445" r:id="rId30"/>
    <p:sldId id="375" r:id="rId31"/>
    <p:sldId id="396" r:id="rId32"/>
    <p:sldId id="2145706963" r:id="rId33"/>
    <p:sldId id="2145706964" r:id="rId34"/>
    <p:sldId id="2145706961" r:id="rId35"/>
    <p:sldId id="402" r:id="rId36"/>
    <p:sldId id="379" r:id="rId37"/>
    <p:sldId id="2145706966" r:id="rId38"/>
    <p:sldId id="2145706967" r:id="rId39"/>
    <p:sldId id="2145706968" r:id="rId40"/>
    <p:sldId id="381" r:id="rId41"/>
    <p:sldId id="2145706969" r:id="rId42"/>
    <p:sldId id="2145706970" r:id="rId43"/>
    <p:sldId id="382" r:id="rId44"/>
    <p:sldId id="398" r:id="rId45"/>
    <p:sldId id="2145706942" r:id="rId46"/>
  </p:sldIdLst>
  <p:sldSz cx="12169775" cy="6877050"/>
  <p:notesSz cx="6808788" cy="9940925"/>
  <p:embeddedFontLst>
    <p:embeddedFont>
      <p:font typeface="Calibri" panose="020F0502020204030204" pitchFamily="34" charset="0"/>
      <p:regular r:id="rId49"/>
      <p:bold r:id="rId50"/>
      <p:italic r:id="rId51"/>
      <p:boldItalic r:id="rId52"/>
    </p:embeddedFont>
    <p:embeddedFont>
      <p:font typeface="Ebrima" panose="02000000000000000000" pitchFamily="2" charset="0"/>
      <p:regular r:id="rId53"/>
      <p:bold r:id="rId54"/>
    </p:embeddedFont>
    <p:embeddedFont>
      <p:font typeface="Poppins" panose="00000500000000000000" pitchFamily="2" charset="0"/>
      <p:regular r:id="rId55"/>
      <p:bold r:id="rId56"/>
      <p:italic r:id="rId57"/>
      <p:boldItalic r:id="rId58"/>
    </p:embeddedFont>
    <p:embeddedFont>
      <p:font typeface="Poppins Medium" panose="00000600000000000000" pitchFamily="2" charset="0"/>
      <p:regular r:id="rId59"/>
      <p:italic r:id="rId60"/>
    </p:embeddedFont>
    <p:embeddedFont>
      <p:font typeface="Poppins SemiBold" panose="00000700000000000000" pitchFamily="2" charset="0"/>
      <p:regular r:id="rId61"/>
      <p:bold r:id="rId62"/>
      <p:italic r:id="rId63"/>
      <p:boldItalic r:id="rId64"/>
    </p:embeddedFont>
    <p:embeddedFont>
      <p:font typeface="Segoe Print" panose="02000600000000000000" pitchFamily="2" charset="0"/>
      <p:regular r:id="rId65"/>
      <p:bold r:id="rId66"/>
    </p:embeddedFont>
  </p:embeddedFontLst>
  <p:defaultTex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3" orient="horz" pos="2143">
          <p15:clr>
            <a:srgbClr val="A4A3A4"/>
          </p15:clr>
        </p15:guide>
        <p15:guide id="4" pos="383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AFF, Louise" initials="HL" lastIdx="18" clrIdx="0">
    <p:extLst>
      <p:ext uri="{19B8F6BF-5375-455C-9EA6-DF929625EA0E}">
        <p15:presenceInfo xmlns:p15="http://schemas.microsoft.com/office/powerpoint/2012/main" userId="S::henaffl@who.int::1fce807b-cec0-448f-8696-ba70cb03b3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26D"/>
    <a:srgbClr val="FC9B02"/>
    <a:srgbClr val="173C5B"/>
    <a:srgbClr val="C10077"/>
    <a:srgbClr val="00C26D"/>
    <a:srgbClr val="FB9B00"/>
    <a:srgbClr val="00785A"/>
    <a:srgbClr val="0092CC"/>
    <a:srgbClr val="F3F3F3"/>
    <a:srgbClr val="82B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4" autoAdjust="0"/>
    <p:restoredTop sz="88880" autoAdjust="0"/>
  </p:normalViewPr>
  <p:slideViewPr>
    <p:cSldViewPr snapToGrid="0">
      <p:cViewPr varScale="1">
        <p:scale>
          <a:sx n="101" d="100"/>
          <a:sy n="101" d="100"/>
        </p:scale>
        <p:origin x="954" y="102"/>
      </p:cViewPr>
      <p:guideLst>
        <p:guide orient="horz" pos="2137"/>
        <p:guide pos="2880"/>
        <p:guide orient="horz" pos="2143"/>
        <p:guide pos="383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7" d="100"/>
          <a:sy n="117" d="100"/>
        </p:scale>
        <p:origin x="33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170631-0E29-3A42-87CA-ACA1D293B61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C5AF33CD-E411-6E45-9F2A-95CBBD6E5D64}">
      <dgm:prSet phldrT="[Texte]" custT="1"/>
      <dgm:spPr/>
      <dgm:t>
        <a:bodyPr/>
        <a:lstStyle/>
        <a:p>
          <a:r>
            <a:rPr lang="fr-FR" sz="1800" b="1" dirty="0">
              <a:solidFill>
                <a:schemeClr val="bg1"/>
              </a:solidFill>
              <a:latin typeface="Poppins" pitchFamily="2" charset="77"/>
              <a:cs typeface="Poppins" pitchFamily="2" charset="77"/>
            </a:rPr>
            <a:t>Importance</a:t>
          </a:r>
        </a:p>
      </dgm:t>
    </dgm:pt>
    <dgm:pt modelId="{4DD3ACEF-8914-744F-AFE0-D95B1A8BB431}" type="parTrans" cxnId="{CDDD68F5-D90D-944E-B194-1E4132C55691}">
      <dgm:prSet/>
      <dgm:spPr/>
      <dgm:t>
        <a:bodyPr/>
        <a:lstStyle/>
        <a:p>
          <a:endParaRPr lang="fr-FR"/>
        </a:p>
      </dgm:t>
    </dgm:pt>
    <dgm:pt modelId="{FB6F0163-1DFD-3A48-AD92-CA94DFCCEFEE}" type="sibTrans" cxnId="{CDDD68F5-D90D-944E-B194-1E4132C55691}">
      <dgm:prSet/>
      <dgm:spPr/>
      <dgm:t>
        <a:bodyPr/>
        <a:lstStyle/>
        <a:p>
          <a:endParaRPr lang="fr-FR"/>
        </a:p>
      </dgm:t>
    </dgm:pt>
    <dgm:pt modelId="{CEA21EE8-AFAF-444E-9A76-9FD2136E2A5C}">
      <dgm:prSet phldrT="[Texte]" custT="1"/>
      <dgm:spPr/>
      <dgm:t>
        <a:bodyPr/>
        <a:lstStyle/>
        <a:p>
          <a:r>
            <a:rPr lang="fr-FR" sz="1800" b="1" dirty="0">
              <a:solidFill>
                <a:schemeClr val="bg1"/>
              </a:solidFill>
              <a:latin typeface="Poppins" pitchFamily="2" charset="77"/>
              <a:cs typeface="Poppins" pitchFamily="2" charset="77"/>
            </a:rPr>
            <a:t>SPECIFIQUE vs PAS SPECIFIQUE</a:t>
          </a:r>
        </a:p>
      </dgm:t>
    </dgm:pt>
    <dgm:pt modelId="{18C68C9F-C8D5-1940-9CDF-7A1E8090F404}" type="sibTrans" cxnId="{C6B5DDCE-CD3A-1A47-8D6E-B31BAE968BFB}">
      <dgm:prSet/>
      <dgm:spPr/>
      <dgm:t>
        <a:bodyPr/>
        <a:lstStyle/>
        <a:p>
          <a:endParaRPr lang="fr-FR"/>
        </a:p>
      </dgm:t>
    </dgm:pt>
    <dgm:pt modelId="{C0BEFA6A-0B65-B948-817D-E6273EF0FB76}" type="parTrans" cxnId="{C6B5DDCE-CD3A-1A47-8D6E-B31BAE968BFB}">
      <dgm:prSet/>
      <dgm:spPr/>
      <dgm:t>
        <a:bodyPr/>
        <a:lstStyle/>
        <a:p>
          <a:endParaRPr lang="fr-FR"/>
        </a:p>
      </dgm:t>
    </dgm:pt>
    <dgm:pt modelId="{D74AE876-16A4-D646-AC4E-ADF3A753B1B3}">
      <dgm:prSet phldrT="[Texte]" custT="1"/>
      <dgm:spPr/>
      <dgm:t>
        <a:bodyPr/>
        <a:lstStyle/>
        <a:p>
          <a:r>
            <a:rPr lang="fr-FR" sz="1300" b="1" dirty="0">
              <a:solidFill>
                <a:schemeClr val="bg1"/>
              </a:solidFill>
              <a:latin typeface="Poppins" pitchFamily="2" charset="77"/>
              <a:cs typeface="Poppins" pitchFamily="2" charset="77"/>
            </a:rPr>
            <a:t>AVANTAGEUX, PAS AVANTAGEUX, DESAVANTAGE</a:t>
          </a:r>
        </a:p>
      </dgm:t>
    </dgm:pt>
    <dgm:pt modelId="{9CA292E3-FE67-ED44-9C86-585E792C3D22}" type="sibTrans" cxnId="{06EB724C-CFAF-2348-B43A-5BD1320A0FDD}">
      <dgm:prSet/>
      <dgm:spPr/>
      <dgm:t>
        <a:bodyPr/>
        <a:lstStyle/>
        <a:p>
          <a:endParaRPr lang="fr-FR"/>
        </a:p>
      </dgm:t>
    </dgm:pt>
    <dgm:pt modelId="{E534C934-8F30-3646-9324-C8964B41E6CA}" type="parTrans" cxnId="{06EB724C-CFAF-2348-B43A-5BD1320A0FDD}">
      <dgm:prSet/>
      <dgm:spPr/>
      <dgm:t>
        <a:bodyPr/>
        <a:lstStyle/>
        <a:p>
          <a:endParaRPr lang="fr-FR"/>
        </a:p>
      </dgm:t>
    </dgm:pt>
    <dgm:pt modelId="{F9877CB9-0E01-3B41-B96C-4B6808C130EA}">
      <dgm:prSet phldrT="[Texte]" custT="1"/>
      <dgm:spPr/>
      <dgm:t>
        <a:bodyPr/>
        <a:lstStyle/>
        <a:p>
          <a:r>
            <a:rPr lang="en-GB" sz="1800" b="1" dirty="0" err="1">
              <a:solidFill>
                <a:schemeClr val="bg1"/>
              </a:solidFill>
            </a:rPr>
            <a:t>Considération</a:t>
          </a:r>
          <a:r>
            <a:rPr lang="en-GB" sz="1800" b="1" dirty="0">
              <a:solidFill>
                <a:schemeClr val="bg1"/>
              </a:solidFill>
            </a:rPr>
            <a:t> relative au temps</a:t>
          </a:r>
          <a:endParaRPr lang="fr-FR" sz="1800" b="1" dirty="0">
            <a:solidFill>
              <a:schemeClr val="bg1"/>
            </a:solidFill>
            <a:latin typeface="Poppins" pitchFamily="2" charset="77"/>
            <a:cs typeface="Poppins" pitchFamily="2" charset="77"/>
          </a:endParaRPr>
        </a:p>
      </dgm:t>
    </dgm:pt>
    <dgm:pt modelId="{FEA07F1D-E394-1248-AA54-C4FD9757D019}" type="parTrans" cxnId="{ACB52B58-7B8E-E240-9067-9969A3F78DC4}">
      <dgm:prSet/>
      <dgm:spPr/>
      <dgm:t>
        <a:bodyPr/>
        <a:lstStyle/>
        <a:p>
          <a:endParaRPr lang="fr-FR"/>
        </a:p>
      </dgm:t>
    </dgm:pt>
    <dgm:pt modelId="{30B9731D-60AD-6F48-9F23-55F1F59E3AA7}" type="sibTrans" cxnId="{ACB52B58-7B8E-E240-9067-9969A3F78DC4}">
      <dgm:prSet/>
      <dgm:spPr/>
      <dgm:t>
        <a:bodyPr/>
        <a:lstStyle/>
        <a:p>
          <a:endParaRPr lang="fr-FR"/>
        </a:p>
      </dgm:t>
    </dgm:pt>
    <dgm:pt modelId="{AE6F4159-4BA3-3A4E-BA83-6D1BA9DD36E7}" type="pres">
      <dgm:prSet presAssocID="{1A170631-0E29-3A42-87CA-ACA1D293B610}" presName="Name0" presStyleCnt="0">
        <dgm:presLayoutVars>
          <dgm:chMax val="7"/>
          <dgm:chPref val="7"/>
          <dgm:dir/>
        </dgm:presLayoutVars>
      </dgm:prSet>
      <dgm:spPr/>
    </dgm:pt>
    <dgm:pt modelId="{26493C0E-A727-EB44-BE46-1285ABF71B6B}" type="pres">
      <dgm:prSet presAssocID="{1A170631-0E29-3A42-87CA-ACA1D293B610}" presName="Name1" presStyleCnt="0"/>
      <dgm:spPr/>
    </dgm:pt>
    <dgm:pt modelId="{CA4B3A2D-BB74-C844-98F9-9DE4B4534672}" type="pres">
      <dgm:prSet presAssocID="{1A170631-0E29-3A42-87CA-ACA1D293B610}" presName="cycle" presStyleCnt="0"/>
      <dgm:spPr/>
    </dgm:pt>
    <dgm:pt modelId="{ED14490A-FB3B-1E41-AF11-3433FA4BFAA8}" type="pres">
      <dgm:prSet presAssocID="{1A170631-0E29-3A42-87CA-ACA1D293B610}" presName="srcNode" presStyleLbl="node1" presStyleIdx="0" presStyleCnt="4"/>
      <dgm:spPr/>
    </dgm:pt>
    <dgm:pt modelId="{D7DD6B36-E1BE-8349-8B6C-61DA0B28638D}" type="pres">
      <dgm:prSet presAssocID="{1A170631-0E29-3A42-87CA-ACA1D293B610}" presName="conn" presStyleLbl="parChTrans1D2" presStyleIdx="0" presStyleCnt="1"/>
      <dgm:spPr/>
    </dgm:pt>
    <dgm:pt modelId="{3DBA5FAF-8537-DB4C-9DB4-0DF8CBA05135}" type="pres">
      <dgm:prSet presAssocID="{1A170631-0E29-3A42-87CA-ACA1D293B610}" presName="extraNode" presStyleLbl="node1" presStyleIdx="0" presStyleCnt="4"/>
      <dgm:spPr/>
    </dgm:pt>
    <dgm:pt modelId="{FB225749-5288-DF43-BD17-322E57CD944A}" type="pres">
      <dgm:prSet presAssocID="{1A170631-0E29-3A42-87CA-ACA1D293B610}" presName="dstNode" presStyleLbl="node1" presStyleIdx="0" presStyleCnt="4"/>
      <dgm:spPr/>
    </dgm:pt>
    <dgm:pt modelId="{8E965B92-FC3D-AD49-860F-D0684960B1EC}" type="pres">
      <dgm:prSet presAssocID="{C5AF33CD-E411-6E45-9F2A-95CBBD6E5D64}" presName="text_1" presStyleLbl="node1" presStyleIdx="0" presStyleCnt="4">
        <dgm:presLayoutVars>
          <dgm:bulletEnabled val="1"/>
        </dgm:presLayoutVars>
      </dgm:prSet>
      <dgm:spPr/>
    </dgm:pt>
    <dgm:pt modelId="{D3ED7E60-FEE3-AE42-9F3C-DB3CC0AFB4FA}" type="pres">
      <dgm:prSet presAssocID="{C5AF33CD-E411-6E45-9F2A-95CBBD6E5D64}" presName="accent_1" presStyleCnt="0"/>
      <dgm:spPr/>
    </dgm:pt>
    <dgm:pt modelId="{F411942E-1564-264F-B347-4659246557CE}" type="pres">
      <dgm:prSet presAssocID="{C5AF33CD-E411-6E45-9F2A-95CBBD6E5D64}" presName="accentRepeatNode" presStyleLbl="solidFgAcc1" presStyleIdx="0" presStyleCnt="4"/>
      <dgm:spPr/>
    </dgm:pt>
    <dgm:pt modelId="{FD257031-85BB-6A43-8560-35888DFBFFD3}" type="pres">
      <dgm:prSet presAssocID="{CEA21EE8-AFAF-444E-9A76-9FD2136E2A5C}" presName="text_2" presStyleLbl="node1" presStyleIdx="1" presStyleCnt="4">
        <dgm:presLayoutVars>
          <dgm:bulletEnabled val="1"/>
        </dgm:presLayoutVars>
      </dgm:prSet>
      <dgm:spPr/>
    </dgm:pt>
    <dgm:pt modelId="{07F71A6E-8F05-8640-AA2D-33926A1B6822}" type="pres">
      <dgm:prSet presAssocID="{CEA21EE8-AFAF-444E-9A76-9FD2136E2A5C}" presName="accent_2" presStyleCnt="0"/>
      <dgm:spPr/>
    </dgm:pt>
    <dgm:pt modelId="{3C538A55-E33D-3244-8B56-882EC9FB2C0A}" type="pres">
      <dgm:prSet presAssocID="{CEA21EE8-AFAF-444E-9A76-9FD2136E2A5C}" presName="accentRepeatNode" presStyleLbl="solidFgAcc1" presStyleIdx="1" presStyleCnt="4"/>
      <dgm:spPr/>
    </dgm:pt>
    <dgm:pt modelId="{E765233B-50FF-584D-AA5D-302C5C9C8BD5}" type="pres">
      <dgm:prSet presAssocID="{D74AE876-16A4-D646-AC4E-ADF3A753B1B3}" presName="text_3" presStyleLbl="node1" presStyleIdx="2" presStyleCnt="4">
        <dgm:presLayoutVars>
          <dgm:bulletEnabled val="1"/>
        </dgm:presLayoutVars>
      </dgm:prSet>
      <dgm:spPr/>
    </dgm:pt>
    <dgm:pt modelId="{38630E70-52D1-9047-95EC-C085EFDBBF5A}" type="pres">
      <dgm:prSet presAssocID="{D74AE876-16A4-D646-AC4E-ADF3A753B1B3}" presName="accent_3" presStyleCnt="0"/>
      <dgm:spPr/>
    </dgm:pt>
    <dgm:pt modelId="{C1B517B4-37C9-EE4F-94D1-BBF30A5677FC}" type="pres">
      <dgm:prSet presAssocID="{D74AE876-16A4-D646-AC4E-ADF3A753B1B3}" presName="accentRepeatNode" presStyleLbl="solidFgAcc1" presStyleIdx="2" presStyleCnt="4"/>
      <dgm:spPr/>
    </dgm:pt>
    <dgm:pt modelId="{5EB5BB2D-59F0-DD47-B5BE-EB0922D489F4}" type="pres">
      <dgm:prSet presAssocID="{F9877CB9-0E01-3B41-B96C-4B6808C130EA}" presName="text_4" presStyleLbl="node1" presStyleIdx="3" presStyleCnt="4">
        <dgm:presLayoutVars>
          <dgm:bulletEnabled val="1"/>
        </dgm:presLayoutVars>
      </dgm:prSet>
      <dgm:spPr/>
    </dgm:pt>
    <dgm:pt modelId="{38493CE3-BE90-B742-976C-E0387CD6C7E3}" type="pres">
      <dgm:prSet presAssocID="{F9877CB9-0E01-3B41-B96C-4B6808C130EA}" presName="accent_4" presStyleCnt="0"/>
      <dgm:spPr/>
    </dgm:pt>
    <dgm:pt modelId="{E7E760EA-C0FC-1649-A50A-2B89B5BDF0E8}" type="pres">
      <dgm:prSet presAssocID="{F9877CB9-0E01-3B41-B96C-4B6808C130EA}" presName="accentRepeatNode" presStyleLbl="solidFgAcc1" presStyleIdx="3" presStyleCnt="4"/>
      <dgm:spPr/>
    </dgm:pt>
  </dgm:ptLst>
  <dgm:cxnLst>
    <dgm:cxn modelId="{1A9F5F4C-1E43-914E-AC0D-B1EA00925F06}" type="presOf" srcId="{CEA21EE8-AFAF-444E-9A76-9FD2136E2A5C}" destId="{FD257031-85BB-6A43-8560-35888DFBFFD3}" srcOrd="0" destOrd="0" presId="urn:microsoft.com/office/officeart/2008/layout/VerticalCurvedList"/>
    <dgm:cxn modelId="{06EB724C-CFAF-2348-B43A-5BD1320A0FDD}" srcId="{1A170631-0E29-3A42-87CA-ACA1D293B610}" destId="{D74AE876-16A4-D646-AC4E-ADF3A753B1B3}" srcOrd="2" destOrd="0" parTransId="{E534C934-8F30-3646-9324-C8964B41E6CA}" sibTransId="{9CA292E3-FE67-ED44-9C86-585E792C3D22}"/>
    <dgm:cxn modelId="{0F0CCB6C-E423-F846-A2E6-D5C2914E5914}" type="presOf" srcId="{1A170631-0E29-3A42-87CA-ACA1D293B610}" destId="{AE6F4159-4BA3-3A4E-BA83-6D1BA9DD36E7}" srcOrd="0" destOrd="0" presId="urn:microsoft.com/office/officeart/2008/layout/VerticalCurvedList"/>
    <dgm:cxn modelId="{ACB52B58-7B8E-E240-9067-9969A3F78DC4}" srcId="{1A170631-0E29-3A42-87CA-ACA1D293B610}" destId="{F9877CB9-0E01-3B41-B96C-4B6808C130EA}" srcOrd="3" destOrd="0" parTransId="{FEA07F1D-E394-1248-AA54-C4FD9757D019}" sibTransId="{30B9731D-60AD-6F48-9F23-55F1F59E3AA7}"/>
    <dgm:cxn modelId="{7738F7BE-D17E-F445-B5D4-9F7C1975674F}" type="presOf" srcId="{FB6F0163-1DFD-3A48-AD92-CA94DFCCEFEE}" destId="{D7DD6B36-E1BE-8349-8B6C-61DA0B28638D}" srcOrd="0" destOrd="0" presId="urn:microsoft.com/office/officeart/2008/layout/VerticalCurvedList"/>
    <dgm:cxn modelId="{B8435FC5-33FB-1C40-9D9C-D060493A4788}" type="presOf" srcId="{D74AE876-16A4-D646-AC4E-ADF3A753B1B3}" destId="{E765233B-50FF-584D-AA5D-302C5C9C8BD5}" srcOrd="0" destOrd="0" presId="urn:microsoft.com/office/officeart/2008/layout/VerticalCurvedList"/>
    <dgm:cxn modelId="{C6B5DDCE-CD3A-1A47-8D6E-B31BAE968BFB}" srcId="{1A170631-0E29-3A42-87CA-ACA1D293B610}" destId="{CEA21EE8-AFAF-444E-9A76-9FD2136E2A5C}" srcOrd="1" destOrd="0" parTransId="{C0BEFA6A-0B65-B948-817D-E6273EF0FB76}" sibTransId="{18C68C9F-C8D5-1940-9CDF-7A1E8090F404}"/>
    <dgm:cxn modelId="{225247F3-DC8D-1244-9030-36BED72DADF0}" type="presOf" srcId="{F9877CB9-0E01-3B41-B96C-4B6808C130EA}" destId="{5EB5BB2D-59F0-DD47-B5BE-EB0922D489F4}" srcOrd="0" destOrd="0" presId="urn:microsoft.com/office/officeart/2008/layout/VerticalCurvedList"/>
    <dgm:cxn modelId="{CDDD68F5-D90D-944E-B194-1E4132C55691}" srcId="{1A170631-0E29-3A42-87CA-ACA1D293B610}" destId="{C5AF33CD-E411-6E45-9F2A-95CBBD6E5D64}" srcOrd="0" destOrd="0" parTransId="{4DD3ACEF-8914-744F-AFE0-D95B1A8BB431}" sibTransId="{FB6F0163-1DFD-3A48-AD92-CA94DFCCEFEE}"/>
    <dgm:cxn modelId="{DBB19EF9-2AAC-3941-B16F-58C572043443}" type="presOf" srcId="{C5AF33CD-E411-6E45-9F2A-95CBBD6E5D64}" destId="{8E965B92-FC3D-AD49-860F-D0684960B1EC}" srcOrd="0" destOrd="0" presId="urn:microsoft.com/office/officeart/2008/layout/VerticalCurvedList"/>
    <dgm:cxn modelId="{5A8BF497-3086-1048-A608-E0095F22C8BD}" type="presParOf" srcId="{AE6F4159-4BA3-3A4E-BA83-6D1BA9DD36E7}" destId="{26493C0E-A727-EB44-BE46-1285ABF71B6B}" srcOrd="0" destOrd="0" presId="urn:microsoft.com/office/officeart/2008/layout/VerticalCurvedList"/>
    <dgm:cxn modelId="{007FA296-1F28-3B46-8886-320AF450327E}" type="presParOf" srcId="{26493C0E-A727-EB44-BE46-1285ABF71B6B}" destId="{CA4B3A2D-BB74-C844-98F9-9DE4B4534672}" srcOrd="0" destOrd="0" presId="urn:microsoft.com/office/officeart/2008/layout/VerticalCurvedList"/>
    <dgm:cxn modelId="{F470F7F2-8CEB-6340-8A1C-BA127F3AEB12}" type="presParOf" srcId="{CA4B3A2D-BB74-C844-98F9-9DE4B4534672}" destId="{ED14490A-FB3B-1E41-AF11-3433FA4BFAA8}" srcOrd="0" destOrd="0" presId="urn:microsoft.com/office/officeart/2008/layout/VerticalCurvedList"/>
    <dgm:cxn modelId="{BC60F6AA-9F6C-894B-B015-42B842892A9A}" type="presParOf" srcId="{CA4B3A2D-BB74-C844-98F9-9DE4B4534672}" destId="{D7DD6B36-E1BE-8349-8B6C-61DA0B28638D}" srcOrd="1" destOrd="0" presId="urn:microsoft.com/office/officeart/2008/layout/VerticalCurvedList"/>
    <dgm:cxn modelId="{38ADECB7-B0A0-0A40-B722-087233942020}" type="presParOf" srcId="{CA4B3A2D-BB74-C844-98F9-9DE4B4534672}" destId="{3DBA5FAF-8537-DB4C-9DB4-0DF8CBA05135}" srcOrd="2" destOrd="0" presId="urn:microsoft.com/office/officeart/2008/layout/VerticalCurvedList"/>
    <dgm:cxn modelId="{D439F85E-23BB-F144-B75D-C389F4633F12}" type="presParOf" srcId="{CA4B3A2D-BB74-C844-98F9-9DE4B4534672}" destId="{FB225749-5288-DF43-BD17-322E57CD944A}" srcOrd="3" destOrd="0" presId="urn:microsoft.com/office/officeart/2008/layout/VerticalCurvedList"/>
    <dgm:cxn modelId="{B69C4B09-F5AA-944E-937A-9A3443A89EFA}" type="presParOf" srcId="{26493C0E-A727-EB44-BE46-1285ABF71B6B}" destId="{8E965B92-FC3D-AD49-860F-D0684960B1EC}" srcOrd="1" destOrd="0" presId="urn:microsoft.com/office/officeart/2008/layout/VerticalCurvedList"/>
    <dgm:cxn modelId="{761BCB4B-2AC0-FF47-8122-C13EE920B925}" type="presParOf" srcId="{26493C0E-A727-EB44-BE46-1285ABF71B6B}" destId="{D3ED7E60-FEE3-AE42-9F3C-DB3CC0AFB4FA}" srcOrd="2" destOrd="0" presId="urn:microsoft.com/office/officeart/2008/layout/VerticalCurvedList"/>
    <dgm:cxn modelId="{E0927D90-5AC7-3B44-9CD8-6BE53A1435DB}" type="presParOf" srcId="{D3ED7E60-FEE3-AE42-9F3C-DB3CC0AFB4FA}" destId="{F411942E-1564-264F-B347-4659246557CE}" srcOrd="0" destOrd="0" presId="urn:microsoft.com/office/officeart/2008/layout/VerticalCurvedList"/>
    <dgm:cxn modelId="{E2DB7CDA-4A06-524B-86D5-68E4301220FA}" type="presParOf" srcId="{26493C0E-A727-EB44-BE46-1285ABF71B6B}" destId="{FD257031-85BB-6A43-8560-35888DFBFFD3}" srcOrd="3" destOrd="0" presId="urn:microsoft.com/office/officeart/2008/layout/VerticalCurvedList"/>
    <dgm:cxn modelId="{A3420D0B-D90C-9B4E-9D83-C25639DC022F}" type="presParOf" srcId="{26493C0E-A727-EB44-BE46-1285ABF71B6B}" destId="{07F71A6E-8F05-8640-AA2D-33926A1B6822}" srcOrd="4" destOrd="0" presId="urn:microsoft.com/office/officeart/2008/layout/VerticalCurvedList"/>
    <dgm:cxn modelId="{909FD06B-1DC5-EC40-86FD-51F753014869}" type="presParOf" srcId="{07F71A6E-8F05-8640-AA2D-33926A1B6822}" destId="{3C538A55-E33D-3244-8B56-882EC9FB2C0A}" srcOrd="0" destOrd="0" presId="urn:microsoft.com/office/officeart/2008/layout/VerticalCurvedList"/>
    <dgm:cxn modelId="{6D67EA4E-7E99-834F-9802-29AE7C15FBA3}" type="presParOf" srcId="{26493C0E-A727-EB44-BE46-1285ABF71B6B}" destId="{E765233B-50FF-584D-AA5D-302C5C9C8BD5}" srcOrd="5" destOrd="0" presId="urn:microsoft.com/office/officeart/2008/layout/VerticalCurvedList"/>
    <dgm:cxn modelId="{67681BCB-39CE-8449-A68E-A66A72EB3061}" type="presParOf" srcId="{26493C0E-A727-EB44-BE46-1285ABF71B6B}" destId="{38630E70-52D1-9047-95EC-C085EFDBBF5A}" srcOrd="6" destOrd="0" presId="urn:microsoft.com/office/officeart/2008/layout/VerticalCurvedList"/>
    <dgm:cxn modelId="{97A9CF5D-DC39-BC42-A8E1-E511CB575489}" type="presParOf" srcId="{38630E70-52D1-9047-95EC-C085EFDBBF5A}" destId="{C1B517B4-37C9-EE4F-94D1-BBF30A5677FC}" srcOrd="0" destOrd="0" presId="urn:microsoft.com/office/officeart/2008/layout/VerticalCurvedList"/>
    <dgm:cxn modelId="{AE4B319C-98FE-8941-8D98-CAECFAD63886}" type="presParOf" srcId="{26493C0E-A727-EB44-BE46-1285ABF71B6B}" destId="{5EB5BB2D-59F0-DD47-B5BE-EB0922D489F4}" srcOrd="7" destOrd="0" presId="urn:microsoft.com/office/officeart/2008/layout/VerticalCurvedList"/>
    <dgm:cxn modelId="{230A2BC2-4254-F640-BA4C-C1B4FAF1280D}" type="presParOf" srcId="{26493C0E-A727-EB44-BE46-1285ABF71B6B}" destId="{38493CE3-BE90-B742-976C-E0387CD6C7E3}" srcOrd="8" destOrd="0" presId="urn:microsoft.com/office/officeart/2008/layout/VerticalCurvedList"/>
    <dgm:cxn modelId="{1D25A5C1-E776-4F4D-94E2-4CB7BBF73D1A}" type="presParOf" srcId="{38493CE3-BE90-B742-976C-E0387CD6C7E3}" destId="{E7E760EA-C0FC-1649-A50A-2B89B5BDF0E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40B8DB-9CDB-1F4D-BE2F-81CA71E36C6C}"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9D016F98-B86D-BC4C-BD0C-049627A5477E}">
      <dgm:prSet custT="1"/>
      <dgm:spPr>
        <a:solidFill>
          <a:srgbClr val="00785A"/>
        </a:solidFill>
      </dgm:spPr>
      <dgm:t>
        <a:bodyPr/>
        <a:lstStyle/>
        <a:p>
          <a:r>
            <a:rPr lang="fr-FR" sz="1800" dirty="0"/>
            <a:t>Fabricants de vaccins privés/publics </a:t>
          </a:r>
          <a:endParaRPr lang="en-US" sz="1800" dirty="0">
            <a:latin typeface="Poppins" pitchFamily="2" charset="77"/>
            <a:cs typeface="Poppins" pitchFamily="2" charset="77"/>
          </a:endParaRPr>
        </a:p>
      </dgm:t>
    </dgm:pt>
    <dgm:pt modelId="{211ADBBE-A8F0-6245-A7E3-4142B50748D0}" type="parTrans" cxnId="{C8AE36FA-3DC4-4A4E-BB11-F85505426257}">
      <dgm:prSet/>
      <dgm:spPr/>
      <dgm:t>
        <a:bodyPr/>
        <a:lstStyle/>
        <a:p>
          <a:endParaRPr lang="fr-FR"/>
        </a:p>
      </dgm:t>
    </dgm:pt>
    <dgm:pt modelId="{6357F33E-0073-1644-BAB9-E83DE78BB41A}" type="sibTrans" cxnId="{C8AE36FA-3DC4-4A4E-BB11-F85505426257}">
      <dgm:prSet/>
      <dgm:spPr>
        <a:ln>
          <a:solidFill>
            <a:srgbClr val="00785A"/>
          </a:solidFill>
        </a:ln>
      </dgm:spPr>
      <dgm:t>
        <a:bodyPr/>
        <a:lstStyle/>
        <a:p>
          <a:endParaRPr lang="fr-FR"/>
        </a:p>
      </dgm:t>
    </dgm:pt>
    <dgm:pt modelId="{D208C68F-C3B2-D446-B47E-4B1419B0B867}">
      <dgm:prSet custT="1"/>
      <dgm:spPr>
        <a:solidFill>
          <a:srgbClr val="00785A"/>
        </a:solidFill>
      </dgm:spPr>
      <dgm:t>
        <a:bodyPr/>
        <a:lstStyle/>
        <a:p>
          <a:r>
            <a:rPr lang="fr-FR" sz="1800" dirty="0"/>
            <a:t>Donateurs privés, y compris les organismes à but non lucratif </a:t>
          </a:r>
          <a:endParaRPr lang="en-US" sz="1800" dirty="0">
            <a:latin typeface="Poppins" pitchFamily="2" charset="77"/>
            <a:cs typeface="Poppins" pitchFamily="2" charset="77"/>
          </a:endParaRPr>
        </a:p>
      </dgm:t>
    </dgm:pt>
    <dgm:pt modelId="{20724B07-19D5-E140-AC8D-C43941B76693}" type="parTrans" cxnId="{31432304-9923-A446-B373-40CED1F1454C}">
      <dgm:prSet/>
      <dgm:spPr/>
      <dgm:t>
        <a:bodyPr/>
        <a:lstStyle/>
        <a:p>
          <a:endParaRPr lang="fr-FR"/>
        </a:p>
      </dgm:t>
    </dgm:pt>
    <dgm:pt modelId="{44708FC0-BD25-CC4B-8091-0C7F665FCD9A}" type="sibTrans" cxnId="{31432304-9923-A446-B373-40CED1F1454C}">
      <dgm:prSet/>
      <dgm:spPr/>
      <dgm:t>
        <a:bodyPr/>
        <a:lstStyle/>
        <a:p>
          <a:endParaRPr lang="fr-FR"/>
        </a:p>
      </dgm:t>
    </dgm:pt>
    <dgm:pt modelId="{6C719CDE-6626-0D4D-94B3-2F8393E9ACAB}">
      <dgm:prSet custT="1"/>
      <dgm:spPr>
        <a:solidFill>
          <a:srgbClr val="00785A"/>
        </a:solidFill>
      </dgm:spPr>
      <dgm:t>
        <a:bodyPr/>
        <a:lstStyle/>
        <a:p>
          <a:r>
            <a:rPr lang="fr-FR" sz="1800" dirty="0"/>
            <a:t>Organismes techniques et instituts de santé publique </a:t>
          </a:r>
          <a:endParaRPr lang="en-US" sz="1800" dirty="0">
            <a:latin typeface="Poppins" pitchFamily="2" charset="77"/>
            <a:cs typeface="Poppins" pitchFamily="2" charset="77"/>
          </a:endParaRPr>
        </a:p>
      </dgm:t>
    </dgm:pt>
    <dgm:pt modelId="{AB9AC3DC-BDC2-3648-94EF-81852E311832}" type="parTrans" cxnId="{4B0FFF37-EBAB-A147-AB52-84E266748B77}">
      <dgm:prSet/>
      <dgm:spPr/>
      <dgm:t>
        <a:bodyPr/>
        <a:lstStyle/>
        <a:p>
          <a:endParaRPr lang="fr-FR"/>
        </a:p>
      </dgm:t>
    </dgm:pt>
    <dgm:pt modelId="{6C8F037E-E8C1-4F45-9BF4-45B63CD21DC1}" type="sibTrans" cxnId="{4B0FFF37-EBAB-A147-AB52-84E266748B77}">
      <dgm:prSet/>
      <dgm:spPr/>
      <dgm:t>
        <a:bodyPr/>
        <a:lstStyle/>
        <a:p>
          <a:endParaRPr lang="fr-FR"/>
        </a:p>
      </dgm:t>
    </dgm:pt>
    <dgm:pt modelId="{3581FA01-16BA-7241-845E-8F925EF69FBE}">
      <dgm:prSet custT="1"/>
      <dgm:spPr>
        <a:solidFill>
          <a:srgbClr val="00785A"/>
        </a:solidFill>
      </dgm:spPr>
      <dgm:t>
        <a:bodyPr/>
        <a:lstStyle/>
        <a:p>
          <a:r>
            <a:rPr lang="fr-FR" sz="1600" dirty="0"/>
            <a:t>Organismes donateurs publics et institutions financières internationales</a:t>
          </a:r>
          <a:endParaRPr lang="en-US" sz="1600" dirty="0">
            <a:latin typeface="Poppins" pitchFamily="2" charset="77"/>
            <a:cs typeface="Poppins" pitchFamily="2" charset="77"/>
          </a:endParaRPr>
        </a:p>
      </dgm:t>
    </dgm:pt>
    <dgm:pt modelId="{DF51A113-4601-3A46-9215-84438D936793}" type="parTrans" cxnId="{E0D51C49-37DF-8344-809F-0A5E468EC3A5}">
      <dgm:prSet/>
      <dgm:spPr/>
      <dgm:t>
        <a:bodyPr/>
        <a:lstStyle/>
        <a:p>
          <a:endParaRPr lang="fr-FR"/>
        </a:p>
      </dgm:t>
    </dgm:pt>
    <dgm:pt modelId="{0B20708C-CA8F-E543-8608-24450C5985C5}" type="sibTrans" cxnId="{E0D51C49-37DF-8344-809F-0A5E468EC3A5}">
      <dgm:prSet/>
      <dgm:spPr/>
      <dgm:t>
        <a:bodyPr/>
        <a:lstStyle/>
        <a:p>
          <a:endParaRPr lang="fr-FR"/>
        </a:p>
      </dgm:t>
    </dgm:pt>
    <dgm:pt modelId="{3A80F0AD-E058-9646-A21C-A1E413E6589F}">
      <dgm:prSet custT="1"/>
      <dgm:spPr>
        <a:solidFill>
          <a:srgbClr val="00785A"/>
        </a:solidFill>
      </dgm:spPr>
      <dgm:t>
        <a:bodyPr/>
        <a:lstStyle/>
        <a:p>
          <a:r>
            <a:rPr lang="fr-FR" sz="1800" dirty="0"/>
            <a:t>Gouvernements</a:t>
          </a:r>
          <a:endParaRPr lang="en-US" sz="1800" dirty="0">
            <a:latin typeface="Poppins" pitchFamily="2" charset="77"/>
            <a:cs typeface="Poppins" pitchFamily="2" charset="77"/>
          </a:endParaRPr>
        </a:p>
      </dgm:t>
    </dgm:pt>
    <dgm:pt modelId="{04A077CA-06FE-FE41-8ACC-711EA963DA6E}" type="parTrans" cxnId="{FB329628-6E8F-A74C-BB51-4B5C4D04C949}">
      <dgm:prSet/>
      <dgm:spPr/>
      <dgm:t>
        <a:bodyPr/>
        <a:lstStyle/>
        <a:p>
          <a:endParaRPr lang="fr-FR"/>
        </a:p>
      </dgm:t>
    </dgm:pt>
    <dgm:pt modelId="{8C9F2EE8-9206-9B4F-9089-CFC6D2CED176}" type="sibTrans" cxnId="{FB329628-6E8F-A74C-BB51-4B5C4D04C949}">
      <dgm:prSet/>
      <dgm:spPr/>
      <dgm:t>
        <a:bodyPr/>
        <a:lstStyle/>
        <a:p>
          <a:endParaRPr lang="fr-FR"/>
        </a:p>
      </dgm:t>
    </dgm:pt>
    <dgm:pt modelId="{37FC6B12-E0FB-704E-B566-828DAD252992}">
      <dgm:prSet custT="1"/>
      <dgm:spPr>
        <a:solidFill>
          <a:srgbClr val="00785A"/>
        </a:solidFill>
      </dgm:spPr>
      <dgm:t>
        <a:bodyPr/>
        <a:lstStyle/>
        <a:p>
          <a:r>
            <a:rPr lang="fr-FR" sz="1800" dirty="0"/>
            <a:t>Le milieu universitaire et les instituts de recherche</a:t>
          </a:r>
          <a:endParaRPr lang="en-US" sz="1800" dirty="0">
            <a:latin typeface="Poppins" pitchFamily="2" charset="77"/>
            <a:cs typeface="Poppins" pitchFamily="2" charset="77"/>
          </a:endParaRPr>
        </a:p>
      </dgm:t>
    </dgm:pt>
    <dgm:pt modelId="{4C404250-B4C9-2741-9A0A-21D92E98AEC2}" type="parTrans" cxnId="{32677A1E-4518-9D46-BEEF-8F0D5E8A9C35}">
      <dgm:prSet/>
      <dgm:spPr/>
      <dgm:t>
        <a:bodyPr/>
        <a:lstStyle/>
        <a:p>
          <a:endParaRPr lang="fr-FR"/>
        </a:p>
      </dgm:t>
    </dgm:pt>
    <dgm:pt modelId="{1691ED2E-C408-B34D-B0DA-7632538CF577}" type="sibTrans" cxnId="{32677A1E-4518-9D46-BEEF-8F0D5E8A9C35}">
      <dgm:prSet/>
      <dgm:spPr/>
      <dgm:t>
        <a:bodyPr/>
        <a:lstStyle/>
        <a:p>
          <a:endParaRPr lang="fr-FR"/>
        </a:p>
      </dgm:t>
    </dgm:pt>
    <dgm:pt modelId="{64460BA6-3E47-254E-B3D5-0039F90C9C37}">
      <dgm:prSet custT="1"/>
      <dgm:spPr>
        <a:solidFill>
          <a:srgbClr val="00785A"/>
        </a:solidFill>
      </dgm:spPr>
      <dgm:t>
        <a:bodyPr/>
        <a:lstStyle/>
        <a:p>
          <a:r>
            <a:rPr lang="fr-FR" sz="1800" dirty="0"/>
            <a:t>Associations professionnelles</a:t>
          </a:r>
          <a:endParaRPr lang="en-US" sz="1800" dirty="0">
            <a:latin typeface="Poppins" pitchFamily="2" charset="77"/>
            <a:cs typeface="Poppins" pitchFamily="2" charset="77"/>
          </a:endParaRPr>
        </a:p>
      </dgm:t>
    </dgm:pt>
    <dgm:pt modelId="{F18531CB-EDB8-1F4E-A873-1095004E9DF6}" type="parTrans" cxnId="{AFCB4838-F702-784C-BC18-11072DCB45C7}">
      <dgm:prSet/>
      <dgm:spPr/>
      <dgm:t>
        <a:bodyPr/>
        <a:lstStyle/>
        <a:p>
          <a:endParaRPr lang="fr-FR"/>
        </a:p>
      </dgm:t>
    </dgm:pt>
    <dgm:pt modelId="{70E6BB1C-F494-624E-8360-B339362A1DC6}" type="sibTrans" cxnId="{AFCB4838-F702-784C-BC18-11072DCB45C7}">
      <dgm:prSet/>
      <dgm:spPr/>
      <dgm:t>
        <a:bodyPr/>
        <a:lstStyle/>
        <a:p>
          <a:endParaRPr lang="fr-FR"/>
        </a:p>
      </dgm:t>
    </dgm:pt>
    <dgm:pt modelId="{2608DBE1-981B-2146-993E-FEE9B5AD4007}">
      <dgm:prSet/>
      <dgm:spPr/>
      <dgm:t>
        <a:bodyPr/>
        <a:lstStyle/>
        <a:p>
          <a:endParaRPr lang="en-US"/>
        </a:p>
      </dgm:t>
    </dgm:pt>
    <dgm:pt modelId="{E01698AD-1713-554C-8AD1-104664131B0F}" type="parTrans" cxnId="{379A7221-3B34-8D46-B96F-072479CDC1B3}">
      <dgm:prSet/>
      <dgm:spPr/>
      <dgm:t>
        <a:bodyPr/>
        <a:lstStyle/>
        <a:p>
          <a:endParaRPr lang="fr-FR"/>
        </a:p>
      </dgm:t>
    </dgm:pt>
    <dgm:pt modelId="{43E80D20-BEA3-6C4F-AB21-327D8DE3D0DB}" type="sibTrans" cxnId="{379A7221-3B34-8D46-B96F-072479CDC1B3}">
      <dgm:prSet/>
      <dgm:spPr/>
      <dgm:t>
        <a:bodyPr/>
        <a:lstStyle/>
        <a:p>
          <a:endParaRPr lang="fr-FR"/>
        </a:p>
      </dgm:t>
    </dgm:pt>
    <dgm:pt modelId="{65F9B3B4-5DC2-D443-A426-E3634DAA7238}" type="pres">
      <dgm:prSet presAssocID="{C140B8DB-9CDB-1F4D-BE2F-81CA71E36C6C}" presName="Name0" presStyleCnt="0">
        <dgm:presLayoutVars>
          <dgm:chMax val="7"/>
          <dgm:chPref val="7"/>
          <dgm:dir/>
        </dgm:presLayoutVars>
      </dgm:prSet>
      <dgm:spPr/>
    </dgm:pt>
    <dgm:pt modelId="{3A846DF8-2457-214E-901F-5CEB05D8AFFF}" type="pres">
      <dgm:prSet presAssocID="{C140B8DB-9CDB-1F4D-BE2F-81CA71E36C6C}" presName="Name1" presStyleCnt="0"/>
      <dgm:spPr/>
    </dgm:pt>
    <dgm:pt modelId="{77673DD7-751D-994B-A223-FC8F9E7C0D3A}" type="pres">
      <dgm:prSet presAssocID="{C140B8DB-9CDB-1F4D-BE2F-81CA71E36C6C}" presName="cycle" presStyleCnt="0"/>
      <dgm:spPr/>
    </dgm:pt>
    <dgm:pt modelId="{B010ED37-3A5C-F64F-A574-8645A9CED7AD}" type="pres">
      <dgm:prSet presAssocID="{C140B8DB-9CDB-1F4D-BE2F-81CA71E36C6C}" presName="srcNode" presStyleLbl="node1" presStyleIdx="0" presStyleCnt="7"/>
      <dgm:spPr/>
    </dgm:pt>
    <dgm:pt modelId="{B126D3B0-1B60-B143-B0F5-693D758A2634}" type="pres">
      <dgm:prSet presAssocID="{C140B8DB-9CDB-1F4D-BE2F-81CA71E36C6C}" presName="conn" presStyleLbl="parChTrans1D2" presStyleIdx="0" presStyleCnt="1"/>
      <dgm:spPr/>
    </dgm:pt>
    <dgm:pt modelId="{68A4184C-0BD4-0643-8EBD-4643E128A588}" type="pres">
      <dgm:prSet presAssocID="{C140B8DB-9CDB-1F4D-BE2F-81CA71E36C6C}" presName="extraNode" presStyleLbl="node1" presStyleIdx="0" presStyleCnt="7"/>
      <dgm:spPr/>
    </dgm:pt>
    <dgm:pt modelId="{2B37BE1E-4D22-FA49-9E5F-53F18AF09EEB}" type="pres">
      <dgm:prSet presAssocID="{C140B8DB-9CDB-1F4D-BE2F-81CA71E36C6C}" presName="dstNode" presStyleLbl="node1" presStyleIdx="0" presStyleCnt="7"/>
      <dgm:spPr/>
    </dgm:pt>
    <dgm:pt modelId="{A976893B-7C54-234A-BE55-AFCEA26C8312}" type="pres">
      <dgm:prSet presAssocID="{9D016F98-B86D-BC4C-BD0C-049627A5477E}" presName="text_1" presStyleLbl="node1" presStyleIdx="0" presStyleCnt="7">
        <dgm:presLayoutVars>
          <dgm:bulletEnabled val="1"/>
        </dgm:presLayoutVars>
      </dgm:prSet>
      <dgm:spPr/>
    </dgm:pt>
    <dgm:pt modelId="{0053EC65-41AE-B149-8F69-3362F9BAEC2A}" type="pres">
      <dgm:prSet presAssocID="{9D016F98-B86D-BC4C-BD0C-049627A5477E}" presName="accent_1" presStyleCnt="0"/>
      <dgm:spPr/>
    </dgm:pt>
    <dgm:pt modelId="{25EB2C98-E1EA-6049-9CC6-D3F27CF58886}" type="pres">
      <dgm:prSet presAssocID="{9D016F98-B86D-BC4C-BD0C-049627A5477E}" presName="accentRepeatNode" presStyleLbl="solidFgAcc1" presStyleIdx="0" presStyleCnt="7"/>
      <dgm:spPr>
        <a:ln>
          <a:solidFill>
            <a:srgbClr val="00785A"/>
          </a:solidFill>
        </a:ln>
      </dgm:spPr>
    </dgm:pt>
    <dgm:pt modelId="{9F220292-2901-F64A-AE6F-8FC4D2597504}" type="pres">
      <dgm:prSet presAssocID="{D208C68F-C3B2-D446-B47E-4B1419B0B867}" presName="text_2" presStyleLbl="node1" presStyleIdx="1" presStyleCnt="7">
        <dgm:presLayoutVars>
          <dgm:bulletEnabled val="1"/>
        </dgm:presLayoutVars>
      </dgm:prSet>
      <dgm:spPr/>
    </dgm:pt>
    <dgm:pt modelId="{AE527BF1-2C21-1442-B609-BE9682153DC4}" type="pres">
      <dgm:prSet presAssocID="{D208C68F-C3B2-D446-B47E-4B1419B0B867}" presName="accent_2" presStyleCnt="0"/>
      <dgm:spPr/>
    </dgm:pt>
    <dgm:pt modelId="{95B3CEED-7557-864C-A05F-7C735C8C5350}" type="pres">
      <dgm:prSet presAssocID="{D208C68F-C3B2-D446-B47E-4B1419B0B867}" presName="accentRepeatNode" presStyleLbl="solidFgAcc1" presStyleIdx="1" presStyleCnt="7"/>
      <dgm:spPr>
        <a:ln>
          <a:solidFill>
            <a:srgbClr val="00785A"/>
          </a:solidFill>
        </a:ln>
      </dgm:spPr>
    </dgm:pt>
    <dgm:pt modelId="{D7033B96-C07E-4C4D-A0D3-7AB899D5DD69}" type="pres">
      <dgm:prSet presAssocID="{6C719CDE-6626-0D4D-94B3-2F8393E9ACAB}" presName="text_3" presStyleLbl="node1" presStyleIdx="2" presStyleCnt="7">
        <dgm:presLayoutVars>
          <dgm:bulletEnabled val="1"/>
        </dgm:presLayoutVars>
      </dgm:prSet>
      <dgm:spPr/>
    </dgm:pt>
    <dgm:pt modelId="{609A3505-E417-7849-AB9F-2EF6AEC5B693}" type="pres">
      <dgm:prSet presAssocID="{6C719CDE-6626-0D4D-94B3-2F8393E9ACAB}" presName="accent_3" presStyleCnt="0"/>
      <dgm:spPr/>
    </dgm:pt>
    <dgm:pt modelId="{F879E8FF-C291-A14C-AA6A-AD872F8F024F}" type="pres">
      <dgm:prSet presAssocID="{6C719CDE-6626-0D4D-94B3-2F8393E9ACAB}" presName="accentRepeatNode" presStyleLbl="solidFgAcc1" presStyleIdx="2" presStyleCnt="7"/>
      <dgm:spPr>
        <a:ln>
          <a:solidFill>
            <a:srgbClr val="00785A"/>
          </a:solidFill>
        </a:ln>
      </dgm:spPr>
    </dgm:pt>
    <dgm:pt modelId="{F961A0EA-4B80-FD4D-80A8-1A9C936E8ED9}" type="pres">
      <dgm:prSet presAssocID="{3581FA01-16BA-7241-845E-8F925EF69FBE}" presName="text_4" presStyleLbl="node1" presStyleIdx="3" presStyleCnt="7">
        <dgm:presLayoutVars>
          <dgm:bulletEnabled val="1"/>
        </dgm:presLayoutVars>
      </dgm:prSet>
      <dgm:spPr/>
    </dgm:pt>
    <dgm:pt modelId="{EC503E53-CE3F-A947-9221-2E24CBF582BB}" type="pres">
      <dgm:prSet presAssocID="{3581FA01-16BA-7241-845E-8F925EF69FBE}" presName="accent_4" presStyleCnt="0"/>
      <dgm:spPr/>
    </dgm:pt>
    <dgm:pt modelId="{5489D9A5-0874-E64C-ABA9-5F53AB16A2FA}" type="pres">
      <dgm:prSet presAssocID="{3581FA01-16BA-7241-845E-8F925EF69FBE}" presName="accentRepeatNode" presStyleLbl="solidFgAcc1" presStyleIdx="3" presStyleCnt="7"/>
      <dgm:spPr>
        <a:ln>
          <a:solidFill>
            <a:srgbClr val="00785A"/>
          </a:solidFill>
        </a:ln>
      </dgm:spPr>
    </dgm:pt>
    <dgm:pt modelId="{6781D81B-E5E2-DB4A-BE3E-10BED898A3B8}" type="pres">
      <dgm:prSet presAssocID="{3A80F0AD-E058-9646-A21C-A1E413E6589F}" presName="text_5" presStyleLbl="node1" presStyleIdx="4" presStyleCnt="7">
        <dgm:presLayoutVars>
          <dgm:bulletEnabled val="1"/>
        </dgm:presLayoutVars>
      </dgm:prSet>
      <dgm:spPr/>
    </dgm:pt>
    <dgm:pt modelId="{D359E4D8-A701-8345-BA73-A560BE412107}" type="pres">
      <dgm:prSet presAssocID="{3A80F0AD-E058-9646-A21C-A1E413E6589F}" presName="accent_5" presStyleCnt="0"/>
      <dgm:spPr/>
    </dgm:pt>
    <dgm:pt modelId="{1131CDB7-E0E2-A445-9123-5B1655351D34}" type="pres">
      <dgm:prSet presAssocID="{3A80F0AD-E058-9646-A21C-A1E413E6589F}" presName="accentRepeatNode" presStyleLbl="solidFgAcc1" presStyleIdx="4" presStyleCnt="7"/>
      <dgm:spPr>
        <a:ln>
          <a:solidFill>
            <a:srgbClr val="00785A"/>
          </a:solidFill>
        </a:ln>
      </dgm:spPr>
    </dgm:pt>
    <dgm:pt modelId="{CAC479A3-A298-3C42-9E92-B622F6C40E81}" type="pres">
      <dgm:prSet presAssocID="{37FC6B12-E0FB-704E-B566-828DAD252992}" presName="text_6" presStyleLbl="node1" presStyleIdx="5" presStyleCnt="7">
        <dgm:presLayoutVars>
          <dgm:bulletEnabled val="1"/>
        </dgm:presLayoutVars>
      </dgm:prSet>
      <dgm:spPr/>
    </dgm:pt>
    <dgm:pt modelId="{5F9793B0-A2E1-5548-B069-910FF66209B4}" type="pres">
      <dgm:prSet presAssocID="{37FC6B12-E0FB-704E-B566-828DAD252992}" presName="accent_6" presStyleCnt="0"/>
      <dgm:spPr/>
    </dgm:pt>
    <dgm:pt modelId="{CBA9646A-0528-2143-B823-53B4078F068F}" type="pres">
      <dgm:prSet presAssocID="{37FC6B12-E0FB-704E-B566-828DAD252992}" presName="accentRepeatNode" presStyleLbl="solidFgAcc1" presStyleIdx="5" presStyleCnt="7"/>
      <dgm:spPr>
        <a:ln>
          <a:solidFill>
            <a:srgbClr val="00785A"/>
          </a:solidFill>
        </a:ln>
      </dgm:spPr>
    </dgm:pt>
    <dgm:pt modelId="{2A769A72-77DC-8547-83BD-A05A7853C06F}" type="pres">
      <dgm:prSet presAssocID="{64460BA6-3E47-254E-B3D5-0039F90C9C37}" presName="text_7" presStyleLbl="node1" presStyleIdx="6" presStyleCnt="7">
        <dgm:presLayoutVars>
          <dgm:bulletEnabled val="1"/>
        </dgm:presLayoutVars>
      </dgm:prSet>
      <dgm:spPr/>
    </dgm:pt>
    <dgm:pt modelId="{80700005-662D-1041-BBD5-5E2397D3F554}" type="pres">
      <dgm:prSet presAssocID="{64460BA6-3E47-254E-B3D5-0039F90C9C37}" presName="accent_7" presStyleCnt="0"/>
      <dgm:spPr/>
    </dgm:pt>
    <dgm:pt modelId="{473DB0EE-F6FD-5A40-8BC4-9516B7C5FD4A}" type="pres">
      <dgm:prSet presAssocID="{64460BA6-3E47-254E-B3D5-0039F90C9C37}" presName="accentRepeatNode" presStyleLbl="solidFgAcc1" presStyleIdx="6" presStyleCnt="7"/>
      <dgm:spPr>
        <a:ln>
          <a:solidFill>
            <a:srgbClr val="00785A"/>
          </a:solidFill>
        </a:ln>
      </dgm:spPr>
    </dgm:pt>
  </dgm:ptLst>
  <dgm:cxnLst>
    <dgm:cxn modelId="{31432304-9923-A446-B373-40CED1F1454C}" srcId="{C140B8DB-9CDB-1F4D-BE2F-81CA71E36C6C}" destId="{D208C68F-C3B2-D446-B47E-4B1419B0B867}" srcOrd="1" destOrd="0" parTransId="{20724B07-19D5-E140-AC8D-C43941B76693}" sibTransId="{44708FC0-BD25-CC4B-8091-0C7F665FCD9A}"/>
    <dgm:cxn modelId="{32677A1E-4518-9D46-BEEF-8F0D5E8A9C35}" srcId="{C140B8DB-9CDB-1F4D-BE2F-81CA71E36C6C}" destId="{37FC6B12-E0FB-704E-B566-828DAD252992}" srcOrd="5" destOrd="0" parTransId="{4C404250-B4C9-2741-9A0A-21D92E98AEC2}" sibTransId="{1691ED2E-C408-B34D-B0DA-7632538CF577}"/>
    <dgm:cxn modelId="{379A7221-3B34-8D46-B96F-072479CDC1B3}" srcId="{C140B8DB-9CDB-1F4D-BE2F-81CA71E36C6C}" destId="{2608DBE1-981B-2146-993E-FEE9B5AD4007}" srcOrd="7" destOrd="0" parTransId="{E01698AD-1713-554C-8AD1-104664131B0F}" sibTransId="{43E80D20-BEA3-6C4F-AB21-327D8DE3D0DB}"/>
    <dgm:cxn modelId="{A81A1C26-DDA1-B24B-A2FF-B5637DD9629D}" type="presOf" srcId="{3581FA01-16BA-7241-845E-8F925EF69FBE}" destId="{F961A0EA-4B80-FD4D-80A8-1A9C936E8ED9}" srcOrd="0" destOrd="0" presId="urn:microsoft.com/office/officeart/2008/layout/VerticalCurvedList"/>
    <dgm:cxn modelId="{FB329628-6E8F-A74C-BB51-4B5C4D04C949}" srcId="{C140B8DB-9CDB-1F4D-BE2F-81CA71E36C6C}" destId="{3A80F0AD-E058-9646-A21C-A1E413E6589F}" srcOrd="4" destOrd="0" parTransId="{04A077CA-06FE-FE41-8ACC-711EA963DA6E}" sibTransId="{8C9F2EE8-9206-9B4F-9089-CFC6D2CED176}"/>
    <dgm:cxn modelId="{4B0FFF37-EBAB-A147-AB52-84E266748B77}" srcId="{C140B8DB-9CDB-1F4D-BE2F-81CA71E36C6C}" destId="{6C719CDE-6626-0D4D-94B3-2F8393E9ACAB}" srcOrd="2" destOrd="0" parTransId="{AB9AC3DC-BDC2-3648-94EF-81852E311832}" sibTransId="{6C8F037E-E8C1-4F45-9BF4-45B63CD21DC1}"/>
    <dgm:cxn modelId="{AFCB4838-F702-784C-BC18-11072DCB45C7}" srcId="{C140B8DB-9CDB-1F4D-BE2F-81CA71E36C6C}" destId="{64460BA6-3E47-254E-B3D5-0039F90C9C37}" srcOrd="6" destOrd="0" parTransId="{F18531CB-EDB8-1F4E-A873-1095004E9DF6}" sibTransId="{70E6BB1C-F494-624E-8360-B339362A1DC6}"/>
    <dgm:cxn modelId="{3A699561-F816-5840-A647-0A654F45E25D}" type="presOf" srcId="{6357F33E-0073-1644-BAB9-E83DE78BB41A}" destId="{B126D3B0-1B60-B143-B0F5-693D758A2634}" srcOrd="0" destOrd="0" presId="urn:microsoft.com/office/officeart/2008/layout/VerticalCurvedList"/>
    <dgm:cxn modelId="{E0D51C49-37DF-8344-809F-0A5E468EC3A5}" srcId="{C140B8DB-9CDB-1F4D-BE2F-81CA71E36C6C}" destId="{3581FA01-16BA-7241-845E-8F925EF69FBE}" srcOrd="3" destOrd="0" parTransId="{DF51A113-4601-3A46-9215-84438D936793}" sibTransId="{0B20708C-CA8F-E543-8608-24450C5985C5}"/>
    <dgm:cxn modelId="{7947FE69-AA5A-8546-9522-79C27D2073ED}" type="presOf" srcId="{D208C68F-C3B2-D446-B47E-4B1419B0B867}" destId="{9F220292-2901-F64A-AE6F-8FC4D2597504}" srcOrd="0" destOrd="0" presId="urn:microsoft.com/office/officeart/2008/layout/VerticalCurvedList"/>
    <dgm:cxn modelId="{8D6E5B70-7524-7047-956D-AF88CF6708B7}" type="presOf" srcId="{9D016F98-B86D-BC4C-BD0C-049627A5477E}" destId="{A976893B-7C54-234A-BE55-AFCEA26C8312}" srcOrd="0" destOrd="0" presId="urn:microsoft.com/office/officeart/2008/layout/VerticalCurvedList"/>
    <dgm:cxn modelId="{7A7FA97E-5EDF-DF4A-8C6B-71F7147A0F07}" type="presOf" srcId="{6C719CDE-6626-0D4D-94B3-2F8393E9ACAB}" destId="{D7033B96-C07E-4C4D-A0D3-7AB899D5DD69}" srcOrd="0" destOrd="0" presId="urn:microsoft.com/office/officeart/2008/layout/VerticalCurvedList"/>
    <dgm:cxn modelId="{71B23F9A-35A9-9146-9A67-97268576623B}" type="presOf" srcId="{3A80F0AD-E058-9646-A21C-A1E413E6589F}" destId="{6781D81B-E5E2-DB4A-BE3E-10BED898A3B8}" srcOrd="0" destOrd="0" presId="urn:microsoft.com/office/officeart/2008/layout/VerticalCurvedList"/>
    <dgm:cxn modelId="{C9B23FD5-FAD1-124D-924A-089B6A68A21C}" type="presOf" srcId="{64460BA6-3E47-254E-B3D5-0039F90C9C37}" destId="{2A769A72-77DC-8547-83BD-A05A7853C06F}" srcOrd="0" destOrd="0" presId="urn:microsoft.com/office/officeart/2008/layout/VerticalCurvedList"/>
    <dgm:cxn modelId="{26FB34F9-D3F9-FE44-80E3-7156550A989A}" type="presOf" srcId="{C140B8DB-9CDB-1F4D-BE2F-81CA71E36C6C}" destId="{65F9B3B4-5DC2-D443-A426-E3634DAA7238}" srcOrd="0" destOrd="0" presId="urn:microsoft.com/office/officeart/2008/layout/VerticalCurvedList"/>
    <dgm:cxn modelId="{3E0C93F9-0C69-6B44-9616-81042C9E49F3}" type="presOf" srcId="{37FC6B12-E0FB-704E-B566-828DAD252992}" destId="{CAC479A3-A298-3C42-9E92-B622F6C40E81}" srcOrd="0" destOrd="0" presId="urn:microsoft.com/office/officeart/2008/layout/VerticalCurvedList"/>
    <dgm:cxn modelId="{C8AE36FA-3DC4-4A4E-BB11-F85505426257}" srcId="{C140B8DB-9CDB-1F4D-BE2F-81CA71E36C6C}" destId="{9D016F98-B86D-BC4C-BD0C-049627A5477E}" srcOrd="0" destOrd="0" parTransId="{211ADBBE-A8F0-6245-A7E3-4142B50748D0}" sibTransId="{6357F33E-0073-1644-BAB9-E83DE78BB41A}"/>
    <dgm:cxn modelId="{02ECF052-B4C6-504B-A61E-9BAAE4D44294}" type="presParOf" srcId="{65F9B3B4-5DC2-D443-A426-E3634DAA7238}" destId="{3A846DF8-2457-214E-901F-5CEB05D8AFFF}" srcOrd="0" destOrd="0" presId="urn:microsoft.com/office/officeart/2008/layout/VerticalCurvedList"/>
    <dgm:cxn modelId="{DBEF2BD0-11CC-E447-9CB4-DDCC9322EE35}" type="presParOf" srcId="{3A846DF8-2457-214E-901F-5CEB05D8AFFF}" destId="{77673DD7-751D-994B-A223-FC8F9E7C0D3A}" srcOrd="0" destOrd="0" presId="urn:microsoft.com/office/officeart/2008/layout/VerticalCurvedList"/>
    <dgm:cxn modelId="{4B1B8D69-5910-E343-BE37-3E26E61FD921}" type="presParOf" srcId="{77673DD7-751D-994B-A223-FC8F9E7C0D3A}" destId="{B010ED37-3A5C-F64F-A574-8645A9CED7AD}" srcOrd="0" destOrd="0" presId="urn:microsoft.com/office/officeart/2008/layout/VerticalCurvedList"/>
    <dgm:cxn modelId="{DD959AD9-680D-1F4B-8017-02EB3BC66D57}" type="presParOf" srcId="{77673DD7-751D-994B-A223-FC8F9E7C0D3A}" destId="{B126D3B0-1B60-B143-B0F5-693D758A2634}" srcOrd="1" destOrd="0" presId="urn:microsoft.com/office/officeart/2008/layout/VerticalCurvedList"/>
    <dgm:cxn modelId="{CF9D70E7-3AB0-3F44-854A-A07A290EC5BA}" type="presParOf" srcId="{77673DD7-751D-994B-A223-FC8F9E7C0D3A}" destId="{68A4184C-0BD4-0643-8EBD-4643E128A588}" srcOrd="2" destOrd="0" presId="urn:microsoft.com/office/officeart/2008/layout/VerticalCurvedList"/>
    <dgm:cxn modelId="{874A9A26-E302-B245-99BA-5C57A256D750}" type="presParOf" srcId="{77673DD7-751D-994B-A223-FC8F9E7C0D3A}" destId="{2B37BE1E-4D22-FA49-9E5F-53F18AF09EEB}" srcOrd="3" destOrd="0" presId="urn:microsoft.com/office/officeart/2008/layout/VerticalCurvedList"/>
    <dgm:cxn modelId="{3C1FDC49-8AA6-AC44-A3AE-1F6183C50309}" type="presParOf" srcId="{3A846DF8-2457-214E-901F-5CEB05D8AFFF}" destId="{A976893B-7C54-234A-BE55-AFCEA26C8312}" srcOrd="1" destOrd="0" presId="urn:microsoft.com/office/officeart/2008/layout/VerticalCurvedList"/>
    <dgm:cxn modelId="{05BF189F-8F6B-2148-98FE-267C85E7A6A6}" type="presParOf" srcId="{3A846DF8-2457-214E-901F-5CEB05D8AFFF}" destId="{0053EC65-41AE-B149-8F69-3362F9BAEC2A}" srcOrd="2" destOrd="0" presId="urn:microsoft.com/office/officeart/2008/layout/VerticalCurvedList"/>
    <dgm:cxn modelId="{2A24FC11-B62A-9E49-90CE-60E28BF7FEA3}" type="presParOf" srcId="{0053EC65-41AE-B149-8F69-3362F9BAEC2A}" destId="{25EB2C98-E1EA-6049-9CC6-D3F27CF58886}" srcOrd="0" destOrd="0" presId="urn:microsoft.com/office/officeart/2008/layout/VerticalCurvedList"/>
    <dgm:cxn modelId="{724DA0F7-CC64-BD40-B868-FC6B7B59BC81}" type="presParOf" srcId="{3A846DF8-2457-214E-901F-5CEB05D8AFFF}" destId="{9F220292-2901-F64A-AE6F-8FC4D2597504}" srcOrd="3" destOrd="0" presId="urn:microsoft.com/office/officeart/2008/layout/VerticalCurvedList"/>
    <dgm:cxn modelId="{81FEB5D3-0564-524B-BA7B-1A1D0ECD2F8F}" type="presParOf" srcId="{3A846DF8-2457-214E-901F-5CEB05D8AFFF}" destId="{AE527BF1-2C21-1442-B609-BE9682153DC4}" srcOrd="4" destOrd="0" presId="urn:microsoft.com/office/officeart/2008/layout/VerticalCurvedList"/>
    <dgm:cxn modelId="{BA5A47F7-10D6-4E4F-8ACD-4ABFCA967784}" type="presParOf" srcId="{AE527BF1-2C21-1442-B609-BE9682153DC4}" destId="{95B3CEED-7557-864C-A05F-7C735C8C5350}" srcOrd="0" destOrd="0" presId="urn:microsoft.com/office/officeart/2008/layout/VerticalCurvedList"/>
    <dgm:cxn modelId="{FAB2E11C-1437-DD41-9D0E-AFC6B00B758E}" type="presParOf" srcId="{3A846DF8-2457-214E-901F-5CEB05D8AFFF}" destId="{D7033B96-C07E-4C4D-A0D3-7AB899D5DD69}" srcOrd="5" destOrd="0" presId="urn:microsoft.com/office/officeart/2008/layout/VerticalCurvedList"/>
    <dgm:cxn modelId="{31AA19E5-7A1A-A047-BD1B-CE85078A37A3}" type="presParOf" srcId="{3A846DF8-2457-214E-901F-5CEB05D8AFFF}" destId="{609A3505-E417-7849-AB9F-2EF6AEC5B693}" srcOrd="6" destOrd="0" presId="urn:microsoft.com/office/officeart/2008/layout/VerticalCurvedList"/>
    <dgm:cxn modelId="{52CDDB55-D462-7A4B-9343-F0884FF85B9A}" type="presParOf" srcId="{609A3505-E417-7849-AB9F-2EF6AEC5B693}" destId="{F879E8FF-C291-A14C-AA6A-AD872F8F024F}" srcOrd="0" destOrd="0" presId="urn:microsoft.com/office/officeart/2008/layout/VerticalCurvedList"/>
    <dgm:cxn modelId="{0072DBC6-2537-FD49-B4DD-9C5BAFE3AEF9}" type="presParOf" srcId="{3A846DF8-2457-214E-901F-5CEB05D8AFFF}" destId="{F961A0EA-4B80-FD4D-80A8-1A9C936E8ED9}" srcOrd="7" destOrd="0" presId="urn:microsoft.com/office/officeart/2008/layout/VerticalCurvedList"/>
    <dgm:cxn modelId="{6C3F3FD7-F4D5-D143-9251-2673D108A469}" type="presParOf" srcId="{3A846DF8-2457-214E-901F-5CEB05D8AFFF}" destId="{EC503E53-CE3F-A947-9221-2E24CBF582BB}" srcOrd="8" destOrd="0" presId="urn:microsoft.com/office/officeart/2008/layout/VerticalCurvedList"/>
    <dgm:cxn modelId="{3B011A31-1541-4B4D-B92E-395371C29AEC}" type="presParOf" srcId="{EC503E53-CE3F-A947-9221-2E24CBF582BB}" destId="{5489D9A5-0874-E64C-ABA9-5F53AB16A2FA}" srcOrd="0" destOrd="0" presId="urn:microsoft.com/office/officeart/2008/layout/VerticalCurvedList"/>
    <dgm:cxn modelId="{0DCA7F74-488A-714F-8BAA-39DFCA24C432}" type="presParOf" srcId="{3A846DF8-2457-214E-901F-5CEB05D8AFFF}" destId="{6781D81B-E5E2-DB4A-BE3E-10BED898A3B8}" srcOrd="9" destOrd="0" presId="urn:microsoft.com/office/officeart/2008/layout/VerticalCurvedList"/>
    <dgm:cxn modelId="{D53C9E19-C558-C34D-9B7E-DF83216B7EBB}" type="presParOf" srcId="{3A846DF8-2457-214E-901F-5CEB05D8AFFF}" destId="{D359E4D8-A701-8345-BA73-A560BE412107}" srcOrd="10" destOrd="0" presId="urn:microsoft.com/office/officeart/2008/layout/VerticalCurvedList"/>
    <dgm:cxn modelId="{F396358A-CD65-6542-A39A-E0BE0592D3EA}" type="presParOf" srcId="{D359E4D8-A701-8345-BA73-A560BE412107}" destId="{1131CDB7-E0E2-A445-9123-5B1655351D34}" srcOrd="0" destOrd="0" presId="urn:microsoft.com/office/officeart/2008/layout/VerticalCurvedList"/>
    <dgm:cxn modelId="{9745C2BA-9F60-5840-8EE3-F9385432CEE5}" type="presParOf" srcId="{3A846DF8-2457-214E-901F-5CEB05D8AFFF}" destId="{CAC479A3-A298-3C42-9E92-B622F6C40E81}" srcOrd="11" destOrd="0" presId="urn:microsoft.com/office/officeart/2008/layout/VerticalCurvedList"/>
    <dgm:cxn modelId="{3B8F5001-52C5-1F44-AA85-BC9F66163B53}" type="presParOf" srcId="{3A846DF8-2457-214E-901F-5CEB05D8AFFF}" destId="{5F9793B0-A2E1-5548-B069-910FF66209B4}" srcOrd="12" destOrd="0" presId="urn:microsoft.com/office/officeart/2008/layout/VerticalCurvedList"/>
    <dgm:cxn modelId="{98E1DE03-B3FE-1648-B144-E714D638DE92}" type="presParOf" srcId="{5F9793B0-A2E1-5548-B069-910FF66209B4}" destId="{CBA9646A-0528-2143-B823-53B4078F068F}" srcOrd="0" destOrd="0" presId="urn:microsoft.com/office/officeart/2008/layout/VerticalCurvedList"/>
    <dgm:cxn modelId="{7F184CF7-9C37-0442-8DDB-19440707F70D}" type="presParOf" srcId="{3A846DF8-2457-214E-901F-5CEB05D8AFFF}" destId="{2A769A72-77DC-8547-83BD-A05A7853C06F}" srcOrd="13" destOrd="0" presId="urn:microsoft.com/office/officeart/2008/layout/VerticalCurvedList"/>
    <dgm:cxn modelId="{FB6F6120-09E7-2443-A8C7-33C94A3AF878}" type="presParOf" srcId="{3A846DF8-2457-214E-901F-5CEB05D8AFFF}" destId="{80700005-662D-1041-BBD5-5E2397D3F554}" srcOrd="14" destOrd="0" presId="urn:microsoft.com/office/officeart/2008/layout/VerticalCurvedList"/>
    <dgm:cxn modelId="{82BF2577-D25B-1542-A90B-2D0AA83A6E4E}" type="presParOf" srcId="{80700005-662D-1041-BBD5-5E2397D3F554}" destId="{473DB0EE-F6FD-5A40-8BC4-9516B7C5FD4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F4BC82-EECD-5D46-B2FA-06DF4BF5387C}"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fr-FR"/>
        </a:p>
      </dgm:t>
    </dgm:pt>
    <dgm:pt modelId="{9354E083-E720-8B4C-9A85-EF0B311E6EF6}">
      <dgm:prSet phldrT="[Texte]"/>
      <dgm:spPr/>
      <dgm:t>
        <a:bodyPr/>
        <a:lstStyle/>
        <a:p>
          <a:pPr>
            <a:buClr>
              <a:srgbClr val="009CDE"/>
            </a:buClr>
            <a:buFont typeface="Wingdings" pitchFamily="2" charset="2"/>
            <a:buChar char="§"/>
          </a:pPr>
          <a:r>
            <a:rPr lang="en-US" dirty="0">
              <a:solidFill>
                <a:schemeClr val="bg1"/>
              </a:solidFill>
              <a:latin typeface="Poppins" panose="00000500000000000000" pitchFamily="2" charset="0"/>
              <a:cs typeface="Poppins" panose="00000500000000000000" pitchFamily="2" charset="0"/>
            </a:rPr>
            <a:t>Le member du GTCV</a:t>
          </a:r>
          <a:r>
            <a:rPr lang="en-US" b="1" dirty="0">
              <a:solidFill>
                <a:schemeClr val="bg1"/>
              </a:solidFill>
              <a:latin typeface="Poppins" panose="00000500000000000000" pitchFamily="2" charset="0"/>
              <a:cs typeface="Poppins" panose="00000500000000000000" pitchFamily="2" charset="0"/>
            </a:rPr>
            <a:t>, </a:t>
          </a:r>
          <a:r>
            <a:rPr lang="fr-FR" b="0" i="0" dirty="0">
              <a:latin typeface="Poppins" panose="00000500000000000000" pitchFamily="2" charset="0"/>
              <a:cs typeface="Poppins" panose="00000500000000000000" pitchFamily="2" charset="0"/>
            </a:rPr>
            <a:t>qui pourrait autrement être soupçonné, à tort ou à raison, d'avoir été influencé par des intérêts extérieurs au cours du processus d'élaboration des recommandations.</a:t>
          </a:r>
          <a:endParaRPr lang="fr-FR" dirty="0">
            <a:solidFill>
              <a:schemeClr val="bg1"/>
            </a:solidFill>
            <a:latin typeface="Poppins" panose="00000500000000000000" pitchFamily="2" charset="0"/>
            <a:cs typeface="Poppins" panose="00000500000000000000" pitchFamily="2" charset="0"/>
          </a:endParaRPr>
        </a:p>
      </dgm:t>
    </dgm:pt>
    <dgm:pt modelId="{8DDA70F2-4034-AE43-87F5-ADCC6B70161C}" type="parTrans" cxnId="{FE88A90C-7B4E-914D-81CD-C04530E682E3}">
      <dgm:prSet/>
      <dgm:spPr/>
      <dgm:t>
        <a:bodyPr/>
        <a:lstStyle/>
        <a:p>
          <a:endParaRPr lang="fr-FR"/>
        </a:p>
      </dgm:t>
    </dgm:pt>
    <dgm:pt modelId="{2DA12460-14C9-4745-AA1F-BDBA49904230}" type="sibTrans" cxnId="{FE88A90C-7B4E-914D-81CD-C04530E682E3}">
      <dgm:prSet/>
      <dgm:spPr/>
      <dgm:t>
        <a:bodyPr/>
        <a:lstStyle/>
        <a:p>
          <a:endParaRPr lang="fr-FR"/>
        </a:p>
      </dgm:t>
    </dgm:pt>
    <dgm:pt modelId="{06F378D8-990C-1048-8CE4-D71E9F22E476}">
      <dgm:prSet custT="1"/>
      <dgm:spPr/>
      <dgm:t>
        <a:bodyPr/>
        <a:lstStyle/>
        <a:p>
          <a:r>
            <a:rPr lang="en-US" sz="1800" b="1" dirty="0">
              <a:solidFill>
                <a:schemeClr val="bg1"/>
              </a:solidFill>
              <a:latin typeface="Poppins" panose="00000500000000000000" pitchFamily="2" charset="0"/>
              <a:cs typeface="Poppins" panose="00000500000000000000" pitchFamily="2" charset="0"/>
            </a:rPr>
            <a:t>LE GTCV</a:t>
          </a:r>
          <a:r>
            <a:rPr lang="en-US" sz="1800" dirty="0">
              <a:solidFill>
                <a:schemeClr val="bg1"/>
              </a:solidFill>
              <a:latin typeface="Poppins" panose="00000500000000000000" pitchFamily="2" charset="0"/>
              <a:cs typeface="Poppins" panose="00000500000000000000" pitchFamily="2" charset="0"/>
            </a:rPr>
            <a:t> qui </a:t>
          </a:r>
          <a:r>
            <a:rPr lang="fr-FR" sz="1800" dirty="0">
              <a:latin typeface="Poppins" panose="00000500000000000000" pitchFamily="2" charset="0"/>
              <a:cs typeface="Poppins" panose="00000500000000000000" pitchFamily="2" charset="0"/>
            </a:rPr>
            <a:t>pourrait autrement apparaître comme non légitime, non indépendant et non fondé sur la science.</a:t>
          </a:r>
          <a:endParaRPr lang="en-US" sz="1800" dirty="0">
            <a:solidFill>
              <a:schemeClr val="bg1"/>
            </a:solidFill>
            <a:latin typeface="Poppins" panose="00000500000000000000" pitchFamily="2" charset="0"/>
            <a:cs typeface="Poppins" panose="00000500000000000000" pitchFamily="2" charset="0"/>
          </a:endParaRPr>
        </a:p>
      </dgm:t>
    </dgm:pt>
    <dgm:pt modelId="{F07A5305-52D2-6B4D-A17D-B3D79871E7C9}" type="parTrans" cxnId="{A05E2C12-1DC0-424C-83C4-3825FD09ADB2}">
      <dgm:prSet/>
      <dgm:spPr/>
      <dgm:t>
        <a:bodyPr/>
        <a:lstStyle/>
        <a:p>
          <a:endParaRPr lang="fr-FR"/>
        </a:p>
      </dgm:t>
    </dgm:pt>
    <dgm:pt modelId="{E5950F4E-C2A3-6947-BE7F-F90C449FC4D1}" type="sibTrans" cxnId="{A05E2C12-1DC0-424C-83C4-3825FD09ADB2}">
      <dgm:prSet/>
      <dgm:spPr/>
      <dgm:t>
        <a:bodyPr/>
        <a:lstStyle/>
        <a:p>
          <a:endParaRPr lang="fr-FR"/>
        </a:p>
      </dgm:t>
    </dgm:pt>
    <dgm:pt modelId="{F6E8AAA7-6F57-F44B-A47D-7E9582FDFFE4}">
      <dgm:prSet custT="1"/>
      <dgm:spPr/>
      <dgm:t>
        <a:bodyPr/>
        <a:lstStyle/>
        <a:p>
          <a:r>
            <a:rPr lang="en-US" sz="1800" dirty="0">
              <a:solidFill>
                <a:schemeClr val="bg1"/>
              </a:solidFill>
              <a:latin typeface="Poppins" panose="00000500000000000000" pitchFamily="2" charset="0"/>
              <a:cs typeface="Poppins" panose="00000500000000000000" pitchFamily="2" charset="0"/>
            </a:rPr>
            <a:t>Le </a:t>
          </a:r>
          <a:r>
            <a:rPr lang="en-US" sz="1800" b="1" dirty="0" err="1">
              <a:solidFill>
                <a:schemeClr val="bg1"/>
              </a:solidFill>
              <a:latin typeface="Poppins" panose="00000500000000000000" pitchFamily="2" charset="0"/>
              <a:cs typeface="Poppins" panose="00000500000000000000" pitchFamily="2" charset="0"/>
            </a:rPr>
            <a:t>Ministère</a:t>
          </a:r>
          <a:r>
            <a:rPr lang="en-US" sz="1800" b="1" dirty="0">
              <a:solidFill>
                <a:schemeClr val="bg1"/>
              </a:solidFill>
              <a:latin typeface="Poppins" panose="00000500000000000000" pitchFamily="2" charset="0"/>
              <a:cs typeface="Poppins" panose="00000500000000000000" pitchFamily="2" charset="0"/>
            </a:rPr>
            <a:t> et le PEV </a:t>
          </a:r>
          <a:r>
            <a:rPr lang="fr-FR" sz="1800" dirty="0">
              <a:latin typeface="Poppins" panose="00000500000000000000" pitchFamily="2" charset="0"/>
              <a:cs typeface="Poppins" panose="00000500000000000000" pitchFamily="2" charset="0"/>
            </a:rPr>
            <a:t>dont les décisions pourraient autrement manquer de crédibilité (pourraient alimenter la réticence à la vaccination).</a:t>
          </a:r>
          <a:endParaRPr lang="en-US" sz="1800" dirty="0">
            <a:solidFill>
              <a:schemeClr val="bg1"/>
            </a:solidFill>
            <a:latin typeface="Poppins" panose="00000500000000000000" pitchFamily="2" charset="0"/>
            <a:cs typeface="Poppins" panose="00000500000000000000" pitchFamily="2" charset="0"/>
          </a:endParaRPr>
        </a:p>
      </dgm:t>
    </dgm:pt>
    <dgm:pt modelId="{5FCB8948-E741-BA48-B46F-D9B69328B926}" type="parTrans" cxnId="{14183056-691D-AF44-9BDC-FB981E1092B0}">
      <dgm:prSet/>
      <dgm:spPr/>
      <dgm:t>
        <a:bodyPr/>
        <a:lstStyle/>
        <a:p>
          <a:endParaRPr lang="fr-FR"/>
        </a:p>
      </dgm:t>
    </dgm:pt>
    <dgm:pt modelId="{782C3DD7-0C9B-BC48-81BE-213D032AB278}" type="sibTrans" cxnId="{14183056-691D-AF44-9BDC-FB981E1092B0}">
      <dgm:prSet/>
      <dgm:spPr/>
      <dgm:t>
        <a:bodyPr/>
        <a:lstStyle/>
        <a:p>
          <a:endParaRPr lang="fr-FR"/>
        </a:p>
      </dgm:t>
    </dgm:pt>
    <dgm:pt modelId="{A5D8E06C-E57B-C34F-8A33-746FB72BED03}" type="pres">
      <dgm:prSet presAssocID="{A8F4BC82-EECD-5D46-B2FA-06DF4BF5387C}" presName="linearFlow" presStyleCnt="0">
        <dgm:presLayoutVars>
          <dgm:dir/>
          <dgm:resizeHandles val="exact"/>
        </dgm:presLayoutVars>
      </dgm:prSet>
      <dgm:spPr/>
    </dgm:pt>
    <dgm:pt modelId="{F1AF4D49-20EB-6D4D-A451-A05B1D48D842}" type="pres">
      <dgm:prSet presAssocID="{9354E083-E720-8B4C-9A85-EF0B311E6EF6}" presName="composite" presStyleCnt="0"/>
      <dgm:spPr/>
    </dgm:pt>
    <dgm:pt modelId="{B6E29748-FA50-724D-87B8-8FF175CA7330}" type="pres">
      <dgm:prSet presAssocID="{9354E083-E720-8B4C-9A85-EF0B311E6EF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302D79A5-6BDB-6C48-ACE1-3E9E3175F3F0}" type="pres">
      <dgm:prSet presAssocID="{9354E083-E720-8B4C-9A85-EF0B311E6EF6}" presName="txShp" presStyleLbl="node1" presStyleIdx="0" presStyleCnt="3">
        <dgm:presLayoutVars>
          <dgm:bulletEnabled val="1"/>
        </dgm:presLayoutVars>
      </dgm:prSet>
      <dgm:spPr/>
    </dgm:pt>
    <dgm:pt modelId="{93048C55-9EAF-3F42-9D38-12F195103A10}" type="pres">
      <dgm:prSet presAssocID="{2DA12460-14C9-4745-AA1F-BDBA49904230}" presName="spacing" presStyleCnt="0"/>
      <dgm:spPr/>
    </dgm:pt>
    <dgm:pt modelId="{D717A80C-B13F-BC4B-9F8A-052EE33C35F9}" type="pres">
      <dgm:prSet presAssocID="{06F378D8-990C-1048-8CE4-D71E9F22E476}" presName="composite" presStyleCnt="0"/>
      <dgm:spPr/>
    </dgm:pt>
    <dgm:pt modelId="{B6FFE890-4EE2-1740-BD29-FF5B39CE8243}" type="pres">
      <dgm:prSet presAssocID="{06F378D8-990C-1048-8CE4-D71E9F22E476}"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F2DCF6A-EAB9-7F40-8C2F-5461F8B69A3D}" type="pres">
      <dgm:prSet presAssocID="{06F378D8-990C-1048-8CE4-D71E9F22E476}" presName="txShp" presStyleLbl="node1" presStyleIdx="1" presStyleCnt="3">
        <dgm:presLayoutVars>
          <dgm:bulletEnabled val="1"/>
        </dgm:presLayoutVars>
      </dgm:prSet>
      <dgm:spPr/>
    </dgm:pt>
    <dgm:pt modelId="{FCC89A95-718A-C04D-8AF7-438A9C6B1E8A}" type="pres">
      <dgm:prSet presAssocID="{E5950F4E-C2A3-6947-BE7F-F90C449FC4D1}" presName="spacing" presStyleCnt="0"/>
      <dgm:spPr/>
    </dgm:pt>
    <dgm:pt modelId="{A0591323-FB8A-154E-9797-05B6ADF1F4A9}" type="pres">
      <dgm:prSet presAssocID="{F6E8AAA7-6F57-F44B-A47D-7E9582FDFFE4}" presName="composite" presStyleCnt="0"/>
      <dgm:spPr/>
    </dgm:pt>
    <dgm:pt modelId="{8365B28D-2BED-4746-9F93-47D84451A0A1}" type="pres">
      <dgm:prSet presAssocID="{F6E8AAA7-6F57-F44B-A47D-7E9582FDFFE4}" presName="imgShp" presStyleLbl="fgImgPlace1" presStyleIdx="2" presStyleCnt="3" custLinFactNeighborX="-10500" custLinFactNeighborY="-4200"/>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E5CF915-7E3F-4446-A093-B8E02F2A987B}" type="pres">
      <dgm:prSet presAssocID="{F6E8AAA7-6F57-F44B-A47D-7E9582FDFFE4}" presName="txShp" presStyleLbl="node1" presStyleIdx="2" presStyleCnt="3">
        <dgm:presLayoutVars>
          <dgm:bulletEnabled val="1"/>
        </dgm:presLayoutVars>
      </dgm:prSet>
      <dgm:spPr/>
    </dgm:pt>
  </dgm:ptLst>
  <dgm:cxnLst>
    <dgm:cxn modelId="{FE88A90C-7B4E-914D-81CD-C04530E682E3}" srcId="{A8F4BC82-EECD-5D46-B2FA-06DF4BF5387C}" destId="{9354E083-E720-8B4C-9A85-EF0B311E6EF6}" srcOrd="0" destOrd="0" parTransId="{8DDA70F2-4034-AE43-87F5-ADCC6B70161C}" sibTransId="{2DA12460-14C9-4745-AA1F-BDBA49904230}"/>
    <dgm:cxn modelId="{A05E2C12-1DC0-424C-83C4-3825FD09ADB2}" srcId="{A8F4BC82-EECD-5D46-B2FA-06DF4BF5387C}" destId="{06F378D8-990C-1048-8CE4-D71E9F22E476}" srcOrd="1" destOrd="0" parTransId="{F07A5305-52D2-6B4D-A17D-B3D79871E7C9}" sibTransId="{E5950F4E-C2A3-6947-BE7F-F90C449FC4D1}"/>
    <dgm:cxn modelId="{14183056-691D-AF44-9BDC-FB981E1092B0}" srcId="{A8F4BC82-EECD-5D46-B2FA-06DF4BF5387C}" destId="{F6E8AAA7-6F57-F44B-A47D-7E9582FDFFE4}" srcOrd="2" destOrd="0" parTransId="{5FCB8948-E741-BA48-B46F-D9B69328B926}" sibTransId="{782C3DD7-0C9B-BC48-81BE-213D032AB278}"/>
    <dgm:cxn modelId="{0B9E3287-D343-3642-B3EB-A3DCFB8EAAD1}" type="presOf" srcId="{9354E083-E720-8B4C-9A85-EF0B311E6EF6}" destId="{302D79A5-6BDB-6C48-ACE1-3E9E3175F3F0}" srcOrd="0" destOrd="0" presId="urn:microsoft.com/office/officeart/2005/8/layout/vList3"/>
    <dgm:cxn modelId="{926429A7-0108-0241-B5AD-E5471B22F97E}" type="presOf" srcId="{06F378D8-990C-1048-8CE4-D71E9F22E476}" destId="{3F2DCF6A-EAB9-7F40-8C2F-5461F8B69A3D}" srcOrd="0" destOrd="0" presId="urn:microsoft.com/office/officeart/2005/8/layout/vList3"/>
    <dgm:cxn modelId="{40560DAD-68D2-514B-A147-D101C40936C1}" type="presOf" srcId="{A8F4BC82-EECD-5D46-B2FA-06DF4BF5387C}" destId="{A5D8E06C-E57B-C34F-8A33-746FB72BED03}" srcOrd="0" destOrd="0" presId="urn:microsoft.com/office/officeart/2005/8/layout/vList3"/>
    <dgm:cxn modelId="{3EC7CCD0-C258-364F-8B27-FFFB80D744AC}" type="presOf" srcId="{F6E8AAA7-6F57-F44B-A47D-7E9582FDFFE4}" destId="{0E5CF915-7E3F-4446-A093-B8E02F2A987B}" srcOrd="0" destOrd="0" presId="urn:microsoft.com/office/officeart/2005/8/layout/vList3"/>
    <dgm:cxn modelId="{2D91DFD7-90C4-4245-85E6-16F30D0B626B}" type="presParOf" srcId="{A5D8E06C-E57B-C34F-8A33-746FB72BED03}" destId="{F1AF4D49-20EB-6D4D-A451-A05B1D48D842}" srcOrd="0" destOrd="0" presId="urn:microsoft.com/office/officeart/2005/8/layout/vList3"/>
    <dgm:cxn modelId="{FFD4B061-210E-C244-AB84-148EE4926AA1}" type="presParOf" srcId="{F1AF4D49-20EB-6D4D-A451-A05B1D48D842}" destId="{B6E29748-FA50-724D-87B8-8FF175CA7330}" srcOrd="0" destOrd="0" presId="urn:microsoft.com/office/officeart/2005/8/layout/vList3"/>
    <dgm:cxn modelId="{EF59CF24-4429-A740-B5CF-D130D9CACB31}" type="presParOf" srcId="{F1AF4D49-20EB-6D4D-A451-A05B1D48D842}" destId="{302D79A5-6BDB-6C48-ACE1-3E9E3175F3F0}" srcOrd="1" destOrd="0" presId="urn:microsoft.com/office/officeart/2005/8/layout/vList3"/>
    <dgm:cxn modelId="{A1A62488-8CC1-A14C-8AA0-8B4162246073}" type="presParOf" srcId="{A5D8E06C-E57B-C34F-8A33-746FB72BED03}" destId="{93048C55-9EAF-3F42-9D38-12F195103A10}" srcOrd="1" destOrd="0" presId="urn:microsoft.com/office/officeart/2005/8/layout/vList3"/>
    <dgm:cxn modelId="{6F03DAA9-57CC-8848-8220-FAD2B333261C}" type="presParOf" srcId="{A5D8E06C-E57B-C34F-8A33-746FB72BED03}" destId="{D717A80C-B13F-BC4B-9F8A-052EE33C35F9}" srcOrd="2" destOrd="0" presId="urn:microsoft.com/office/officeart/2005/8/layout/vList3"/>
    <dgm:cxn modelId="{695201A1-60F8-4C43-A3B9-6D6834D4DA0F}" type="presParOf" srcId="{D717A80C-B13F-BC4B-9F8A-052EE33C35F9}" destId="{B6FFE890-4EE2-1740-BD29-FF5B39CE8243}" srcOrd="0" destOrd="0" presId="urn:microsoft.com/office/officeart/2005/8/layout/vList3"/>
    <dgm:cxn modelId="{E95D4535-9798-1149-BD50-186CE6F0AED9}" type="presParOf" srcId="{D717A80C-B13F-BC4B-9F8A-052EE33C35F9}" destId="{3F2DCF6A-EAB9-7F40-8C2F-5461F8B69A3D}" srcOrd="1" destOrd="0" presId="urn:microsoft.com/office/officeart/2005/8/layout/vList3"/>
    <dgm:cxn modelId="{9333A10D-80EA-A14A-8C9C-27332A1C85DA}" type="presParOf" srcId="{A5D8E06C-E57B-C34F-8A33-746FB72BED03}" destId="{FCC89A95-718A-C04D-8AF7-438A9C6B1E8A}" srcOrd="3" destOrd="0" presId="urn:microsoft.com/office/officeart/2005/8/layout/vList3"/>
    <dgm:cxn modelId="{D7E92A54-83A4-6C4F-BC5B-77BE55B04A11}" type="presParOf" srcId="{A5D8E06C-E57B-C34F-8A33-746FB72BED03}" destId="{A0591323-FB8A-154E-9797-05B6ADF1F4A9}" srcOrd="4" destOrd="0" presId="urn:microsoft.com/office/officeart/2005/8/layout/vList3"/>
    <dgm:cxn modelId="{95259A1C-B04D-8740-AE5B-8EE49A98A068}" type="presParOf" srcId="{A0591323-FB8A-154E-9797-05B6ADF1F4A9}" destId="{8365B28D-2BED-4746-9F93-47D84451A0A1}" srcOrd="0" destOrd="0" presId="urn:microsoft.com/office/officeart/2005/8/layout/vList3"/>
    <dgm:cxn modelId="{6C8AC983-DD63-9642-A308-D1ACC35448A0}" type="presParOf" srcId="{A0591323-FB8A-154E-9797-05B6ADF1F4A9}" destId="{0E5CF915-7E3F-4446-A093-B8E02F2A987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D6B36-E1BE-8349-8B6C-61DA0B28638D}">
      <dsp:nvSpPr>
        <dsp:cNvPr id="0" name=""/>
        <dsp:cNvSpPr/>
      </dsp:nvSpPr>
      <dsp:spPr>
        <a:xfrm>
          <a:off x="-4843943" y="-742354"/>
          <a:ext cx="5769331" cy="5769331"/>
        </a:xfrm>
        <a:prstGeom prst="blockArc">
          <a:avLst>
            <a:gd name="adj1" fmla="val 18900000"/>
            <a:gd name="adj2" fmla="val 2700000"/>
            <a:gd name="adj3" fmla="val 37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965B92-FC3D-AD49-860F-D0684960B1EC}">
      <dsp:nvSpPr>
        <dsp:cNvPr id="0" name=""/>
        <dsp:cNvSpPr/>
      </dsp:nvSpPr>
      <dsp:spPr>
        <a:xfrm>
          <a:off x="484619" y="329401"/>
          <a:ext cx="3401509" cy="659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3197"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latin typeface="Poppins" pitchFamily="2" charset="77"/>
              <a:cs typeface="Poppins" pitchFamily="2" charset="77"/>
            </a:rPr>
            <a:t>Importance</a:t>
          </a:r>
        </a:p>
      </dsp:txBody>
      <dsp:txXfrm>
        <a:off x="484619" y="329401"/>
        <a:ext cx="3401509" cy="659146"/>
      </dsp:txXfrm>
    </dsp:sp>
    <dsp:sp modelId="{F411942E-1564-264F-B347-4659246557CE}">
      <dsp:nvSpPr>
        <dsp:cNvPr id="0" name=""/>
        <dsp:cNvSpPr/>
      </dsp:nvSpPr>
      <dsp:spPr>
        <a:xfrm>
          <a:off x="72652" y="247008"/>
          <a:ext cx="823932" cy="8239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257031-85BB-6A43-8560-35888DFBFFD3}">
      <dsp:nvSpPr>
        <dsp:cNvPr id="0" name=""/>
        <dsp:cNvSpPr/>
      </dsp:nvSpPr>
      <dsp:spPr>
        <a:xfrm>
          <a:off x="862522" y="1318292"/>
          <a:ext cx="3023606" cy="659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3197"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latin typeface="Poppins" pitchFamily="2" charset="77"/>
              <a:cs typeface="Poppins" pitchFamily="2" charset="77"/>
            </a:rPr>
            <a:t>SPECIFIQUE vs PAS SPECIFIQUE</a:t>
          </a:r>
        </a:p>
      </dsp:txBody>
      <dsp:txXfrm>
        <a:off x="862522" y="1318292"/>
        <a:ext cx="3023606" cy="659146"/>
      </dsp:txXfrm>
    </dsp:sp>
    <dsp:sp modelId="{3C538A55-E33D-3244-8B56-882EC9FB2C0A}">
      <dsp:nvSpPr>
        <dsp:cNvPr id="0" name=""/>
        <dsp:cNvSpPr/>
      </dsp:nvSpPr>
      <dsp:spPr>
        <a:xfrm>
          <a:off x="450556" y="1235899"/>
          <a:ext cx="823932" cy="8239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65233B-50FF-584D-AA5D-302C5C9C8BD5}">
      <dsp:nvSpPr>
        <dsp:cNvPr id="0" name=""/>
        <dsp:cNvSpPr/>
      </dsp:nvSpPr>
      <dsp:spPr>
        <a:xfrm>
          <a:off x="862522" y="2307183"/>
          <a:ext cx="3023606" cy="659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3197" tIns="33020" rIns="33020" bIns="33020" numCol="1" spcCol="1270" anchor="ctr" anchorCtr="0">
          <a:noAutofit/>
        </a:bodyPr>
        <a:lstStyle/>
        <a:p>
          <a:pPr marL="0" lvl="0" indent="0" algn="l" defTabSz="577850">
            <a:lnSpc>
              <a:spcPct val="90000"/>
            </a:lnSpc>
            <a:spcBef>
              <a:spcPct val="0"/>
            </a:spcBef>
            <a:spcAft>
              <a:spcPct val="35000"/>
            </a:spcAft>
            <a:buNone/>
          </a:pPr>
          <a:r>
            <a:rPr lang="fr-FR" sz="1300" b="1" kern="1200" dirty="0">
              <a:solidFill>
                <a:schemeClr val="bg1"/>
              </a:solidFill>
              <a:latin typeface="Poppins" pitchFamily="2" charset="77"/>
              <a:cs typeface="Poppins" pitchFamily="2" charset="77"/>
            </a:rPr>
            <a:t>AVANTAGEUX, PAS AVANTAGEUX, DESAVANTAGE</a:t>
          </a:r>
        </a:p>
      </dsp:txBody>
      <dsp:txXfrm>
        <a:off x="862522" y="2307183"/>
        <a:ext cx="3023606" cy="659146"/>
      </dsp:txXfrm>
    </dsp:sp>
    <dsp:sp modelId="{C1B517B4-37C9-EE4F-94D1-BBF30A5677FC}">
      <dsp:nvSpPr>
        <dsp:cNvPr id="0" name=""/>
        <dsp:cNvSpPr/>
      </dsp:nvSpPr>
      <dsp:spPr>
        <a:xfrm>
          <a:off x="450556" y="2224789"/>
          <a:ext cx="823932" cy="8239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B5BB2D-59F0-DD47-B5BE-EB0922D489F4}">
      <dsp:nvSpPr>
        <dsp:cNvPr id="0" name=""/>
        <dsp:cNvSpPr/>
      </dsp:nvSpPr>
      <dsp:spPr>
        <a:xfrm>
          <a:off x="484619" y="3296074"/>
          <a:ext cx="3401509" cy="659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3197"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err="1">
              <a:solidFill>
                <a:schemeClr val="bg1"/>
              </a:solidFill>
            </a:rPr>
            <a:t>Considération</a:t>
          </a:r>
          <a:r>
            <a:rPr lang="en-GB" sz="1800" b="1" kern="1200" dirty="0">
              <a:solidFill>
                <a:schemeClr val="bg1"/>
              </a:solidFill>
            </a:rPr>
            <a:t> relative au temps</a:t>
          </a:r>
          <a:endParaRPr lang="fr-FR" sz="1800" b="1" kern="1200" dirty="0">
            <a:solidFill>
              <a:schemeClr val="bg1"/>
            </a:solidFill>
            <a:latin typeface="Poppins" pitchFamily="2" charset="77"/>
            <a:cs typeface="Poppins" pitchFamily="2" charset="77"/>
          </a:endParaRPr>
        </a:p>
      </dsp:txBody>
      <dsp:txXfrm>
        <a:off x="484619" y="3296074"/>
        <a:ext cx="3401509" cy="659146"/>
      </dsp:txXfrm>
    </dsp:sp>
    <dsp:sp modelId="{E7E760EA-C0FC-1649-A50A-2B89B5BDF0E8}">
      <dsp:nvSpPr>
        <dsp:cNvPr id="0" name=""/>
        <dsp:cNvSpPr/>
      </dsp:nvSpPr>
      <dsp:spPr>
        <a:xfrm>
          <a:off x="72652" y="3213680"/>
          <a:ext cx="823932" cy="8239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6D3B0-1B60-B143-B0F5-693D758A2634}">
      <dsp:nvSpPr>
        <dsp:cNvPr id="0" name=""/>
        <dsp:cNvSpPr/>
      </dsp:nvSpPr>
      <dsp:spPr>
        <a:xfrm>
          <a:off x="-5939234" y="-909452"/>
          <a:ext cx="7075026" cy="7075026"/>
        </a:xfrm>
        <a:prstGeom prst="blockArc">
          <a:avLst>
            <a:gd name="adj1" fmla="val 18900000"/>
            <a:gd name="adj2" fmla="val 2700000"/>
            <a:gd name="adj3" fmla="val 305"/>
          </a:avLst>
        </a:prstGeom>
        <a:noFill/>
        <a:ln w="12700" cap="flat" cmpd="sng" algn="ctr">
          <a:solidFill>
            <a:srgbClr val="00785A"/>
          </a:solidFill>
          <a:prstDash val="solid"/>
          <a:miter lim="800000"/>
        </a:ln>
        <a:effectLst/>
      </dsp:spPr>
      <dsp:style>
        <a:lnRef idx="2">
          <a:scrgbClr r="0" g="0" b="0"/>
        </a:lnRef>
        <a:fillRef idx="0">
          <a:scrgbClr r="0" g="0" b="0"/>
        </a:fillRef>
        <a:effectRef idx="0">
          <a:scrgbClr r="0" g="0" b="0"/>
        </a:effectRef>
        <a:fontRef idx="minor"/>
      </dsp:style>
    </dsp:sp>
    <dsp:sp modelId="{A976893B-7C54-234A-BE55-AFCEA26C8312}">
      <dsp:nvSpPr>
        <dsp:cNvPr id="0" name=""/>
        <dsp:cNvSpPr/>
      </dsp:nvSpPr>
      <dsp:spPr>
        <a:xfrm>
          <a:off x="368716" y="238943"/>
          <a:ext cx="7445295" cy="477676"/>
        </a:xfrm>
        <a:prstGeom prst="rect">
          <a:avLst/>
        </a:prstGeom>
        <a:solidFill>
          <a:srgbClr val="007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56"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Fabricants de vaccins privés/publics </a:t>
          </a:r>
          <a:endParaRPr lang="en-US" sz="1800" kern="1200" dirty="0">
            <a:latin typeface="Poppins" pitchFamily="2" charset="77"/>
            <a:cs typeface="Poppins" pitchFamily="2" charset="77"/>
          </a:endParaRPr>
        </a:p>
      </dsp:txBody>
      <dsp:txXfrm>
        <a:off x="368716" y="238943"/>
        <a:ext cx="7445295" cy="477676"/>
      </dsp:txXfrm>
    </dsp:sp>
    <dsp:sp modelId="{25EB2C98-E1EA-6049-9CC6-D3F27CF58886}">
      <dsp:nvSpPr>
        <dsp:cNvPr id="0" name=""/>
        <dsp:cNvSpPr/>
      </dsp:nvSpPr>
      <dsp:spPr>
        <a:xfrm>
          <a:off x="70169" y="179233"/>
          <a:ext cx="597095" cy="597095"/>
        </a:xfrm>
        <a:prstGeom prst="ellipse">
          <a:avLst/>
        </a:prstGeom>
        <a:solidFill>
          <a:schemeClr val="lt1">
            <a:hueOff val="0"/>
            <a:satOff val="0"/>
            <a:lumOff val="0"/>
            <a:alphaOff val="0"/>
          </a:schemeClr>
        </a:solidFill>
        <a:ln w="12700" cap="flat" cmpd="sng" algn="ctr">
          <a:solidFill>
            <a:srgbClr val="00785A"/>
          </a:solidFill>
          <a:prstDash val="solid"/>
          <a:miter lim="800000"/>
        </a:ln>
        <a:effectLst/>
      </dsp:spPr>
      <dsp:style>
        <a:lnRef idx="2">
          <a:scrgbClr r="0" g="0" b="0"/>
        </a:lnRef>
        <a:fillRef idx="1">
          <a:scrgbClr r="0" g="0" b="0"/>
        </a:fillRef>
        <a:effectRef idx="0">
          <a:scrgbClr r="0" g="0" b="0"/>
        </a:effectRef>
        <a:fontRef idx="minor"/>
      </dsp:style>
    </dsp:sp>
    <dsp:sp modelId="{9F220292-2901-F64A-AE6F-8FC4D2597504}">
      <dsp:nvSpPr>
        <dsp:cNvPr id="0" name=""/>
        <dsp:cNvSpPr/>
      </dsp:nvSpPr>
      <dsp:spPr>
        <a:xfrm>
          <a:off x="801295" y="955878"/>
          <a:ext cx="7012717" cy="477676"/>
        </a:xfrm>
        <a:prstGeom prst="rect">
          <a:avLst/>
        </a:prstGeom>
        <a:solidFill>
          <a:srgbClr val="007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56"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Donateurs privés, y compris les organismes à but non lucratif </a:t>
          </a:r>
          <a:endParaRPr lang="en-US" sz="1800" kern="1200" dirty="0">
            <a:latin typeface="Poppins" pitchFamily="2" charset="77"/>
            <a:cs typeface="Poppins" pitchFamily="2" charset="77"/>
          </a:endParaRPr>
        </a:p>
      </dsp:txBody>
      <dsp:txXfrm>
        <a:off x="801295" y="955878"/>
        <a:ext cx="7012717" cy="477676"/>
      </dsp:txXfrm>
    </dsp:sp>
    <dsp:sp modelId="{95B3CEED-7557-864C-A05F-7C735C8C5350}">
      <dsp:nvSpPr>
        <dsp:cNvPr id="0" name=""/>
        <dsp:cNvSpPr/>
      </dsp:nvSpPr>
      <dsp:spPr>
        <a:xfrm>
          <a:off x="502747" y="896168"/>
          <a:ext cx="597095" cy="597095"/>
        </a:xfrm>
        <a:prstGeom prst="ellipse">
          <a:avLst/>
        </a:prstGeom>
        <a:solidFill>
          <a:schemeClr val="lt1">
            <a:hueOff val="0"/>
            <a:satOff val="0"/>
            <a:lumOff val="0"/>
            <a:alphaOff val="0"/>
          </a:schemeClr>
        </a:solidFill>
        <a:ln w="12700" cap="flat" cmpd="sng" algn="ctr">
          <a:solidFill>
            <a:srgbClr val="00785A"/>
          </a:solidFill>
          <a:prstDash val="solid"/>
          <a:miter lim="800000"/>
        </a:ln>
        <a:effectLst/>
      </dsp:spPr>
      <dsp:style>
        <a:lnRef idx="2">
          <a:scrgbClr r="0" g="0" b="0"/>
        </a:lnRef>
        <a:fillRef idx="1">
          <a:scrgbClr r="0" g="0" b="0"/>
        </a:fillRef>
        <a:effectRef idx="0">
          <a:scrgbClr r="0" g="0" b="0"/>
        </a:effectRef>
        <a:fontRef idx="minor"/>
      </dsp:style>
    </dsp:sp>
    <dsp:sp modelId="{D7033B96-C07E-4C4D-A0D3-7AB899D5DD69}">
      <dsp:nvSpPr>
        <dsp:cNvPr id="0" name=""/>
        <dsp:cNvSpPr/>
      </dsp:nvSpPr>
      <dsp:spPr>
        <a:xfrm>
          <a:off x="1038346" y="1672287"/>
          <a:ext cx="6775666" cy="477676"/>
        </a:xfrm>
        <a:prstGeom prst="rect">
          <a:avLst/>
        </a:prstGeom>
        <a:solidFill>
          <a:srgbClr val="007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56"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Organismes techniques et instituts de santé publique </a:t>
          </a:r>
          <a:endParaRPr lang="en-US" sz="1800" kern="1200" dirty="0">
            <a:latin typeface="Poppins" pitchFamily="2" charset="77"/>
            <a:cs typeface="Poppins" pitchFamily="2" charset="77"/>
          </a:endParaRPr>
        </a:p>
      </dsp:txBody>
      <dsp:txXfrm>
        <a:off x="1038346" y="1672287"/>
        <a:ext cx="6775666" cy="477676"/>
      </dsp:txXfrm>
    </dsp:sp>
    <dsp:sp modelId="{F879E8FF-C291-A14C-AA6A-AD872F8F024F}">
      <dsp:nvSpPr>
        <dsp:cNvPr id="0" name=""/>
        <dsp:cNvSpPr/>
      </dsp:nvSpPr>
      <dsp:spPr>
        <a:xfrm>
          <a:off x="739799" y="1612577"/>
          <a:ext cx="597095" cy="597095"/>
        </a:xfrm>
        <a:prstGeom prst="ellipse">
          <a:avLst/>
        </a:prstGeom>
        <a:solidFill>
          <a:schemeClr val="lt1">
            <a:hueOff val="0"/>
            <a:satOff val="0"/>
            <a:lumOff val="0"/>
            <a:alphaOff val="0"/>
          </a:schemeClr>
        </a:solidFill>
        <a:ln w="12700" cap="flat" cmpd="sng" algn="ctr">
          <a:solidFill>
            <a:srgbClr val="00785A"/>
          </a:solidFill>
          <a:prstDash val="solid"/>
          <a:miter lim="800000"/>
        </a:ln>
        <a:effectLst/>
      </dsp:spPr>
      <dsp:style>
        <a:lnRef idx="2">
          <a:scrgbClr r="0" g="0" b="0"/>
        </a:lnRef>
        <a:fillRef idx="1">
          <a:scrgbClr r="0" g="0" b="0"/>
        </a:fillRef>
        <a:effectRef idx="0">
          <a:scrgbClr r="0" g="0" b="0"/>
        </a:effectRef>
        <a:fontRef idx="minor"/>
      </dsp:style>
    </dsp:sp>
    <dsp:sp modelId="{F961A0EA-4B80-FD4D-80A8-1A9C936E8ED9}">
      <dsp:nvSpPr>
        <dsp:cNvPr id="0" name=""/>
        <dsp:cNvSpPr/>
      </dsp:nvSpPr>
      <dsp:spPr>
        <a:xfrm>
          <a:off x="1114034" y="2389222"/>
          <a:ext cx="6699977" cy="477676"/>
        </a:xfrm>
        <a:prstGeom prst="rect">
          <a:avLst/>
        </a:prstGeom>
        <a:solidFill>
          <a:srgbClr val="007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56"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dirty="0"/>
            <a:t>Organismes donateurs publics et institutions financières internationales</a:t>
          </a:r>
          <a:endParaRPr lang="en-US" sz="1600" kern="1200" dirty="0">
            <a:latin typeface="Poppins" pitchFamily="2" charset="77"/>
            <a:cs typeface="Poppins" pitchFamily="2" charset="77"/>
          </a:endParaRPr>
        </a:p>
      </dsp:txBody>
      <dsp:txXfrm>
        <a:off x="1114034" y="2389222"/>
        <a:ext cx="6699977" cy="477676"/>
      </dsp:txXfrm>
    </dsp:sp>
    <dsp:sp modelId="{5489D9A5-0874-E64C-ABA9-5F53AB16A2FA}">
      <dsp:nvSpPr>
        <dsp:cNvPr id="0" name=""/>
        <dsp:cNvSpPr/>
      </dsp:nvSpPr>
      <dsp:spPr>
        <a:xfrm>
          <a:off x="815487" y="2329512"/>
          <a:ext cx="597095" cy="597095"/>
        </a:xfrm>
        <a:prstGeom prst="ellipse">
          <a:avLst/>
        </a:prstGeom>
        <a:solidFill>
          <a:schemeClr val="lt1">
            <a:hueOff val="0"/>
            <a:satOff val="0"/>
            <a:lumOff val="0"/>
            <a:alphaOff val="0"/>
          </a:schemeClr>
        </a:solidFill>
        <a:ln w="12700" cap="flat" cmpd="sng" algn="ctr">
          <a:solidFill>
            <a:srgbClr val="00785A"/>
          </a:solidFill>
          <a:prstDash val="solid"/>
          <a:miter lim="800000"/>
        </a:ln>
        <a:effectLst/>
      </dsp:spPr>
      <dsp:style>
        <a:lnRef idx="2">
          <a:scrgbClr r="0" g="0" b="0"/>
        </a:lnRef>
        <a:fillRef idx="1">
          <a:scrgbClr r="0" g="0" b="0"/>
        </a:fillRef>
        <a:effectRef idx="0">
          <a:scrgbClr r="0" g="0" b="0"/>
        </a:effectRef>
        <a:fontRef idx="minor"/>
      </dsp:style>
    </dsp:sp>
    <dsp:sp modelId="{6781D81B-E5E2-DB4A-BE3E-10BED898A3B8}">
      <dsp:nvSpPr>
        <dsp:cNvPr id="0" name=""/>
        <dsp:cNvSpPr/>
      </dsp:nvSpPr>
      <dsp:spPr>
        <a:xfrm>
          <a:off x="1038346" y="3106157"/>
          <a:ext cx="6775666" cy="477676"/>
        </a:xfrm>
        <a:prstGeom prst="rect">
          <a:avLst/>
        </a:prstGeom>
        <a:solidFill>
          <a:srgbClr val="007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56"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Gouvernements</a:t>
          </a:r>
          <a:endParaRPr lang="en-US" sz="1800" kern="1200" dirty="0">
            <a:latin typeface="Poppins" pitchFamily="2" charset="77"/>
            <a:cs typeface="Poppins" pitchFamily="2" charset="77"/>
          </a:endParaRPr>
        </a:p>
      </dsp:txBody>
      <dsp:txXfrm>
        <a:off x="1038346" y="3106157"/>
        <a:ext cx="6775666" cy="477676"/>
      </dsp:txXfrm>
    </dsp:sp>
    <dsp:sp modelId="{1131CDB7-E0E2-A445-9123-5B1655351D34}">
      <dsp:nvSpPr>
        <dsp:cNvPr id="0" name=""/>
        <dsp:cNvSpPr/>
      </dsp:nvSpPr>
      <dsp:spPr>
        <a:xfrm>
          <a:off x="739799" y="3046447"/>
          <a:ext cx="597095" cy="597095"/>
        </a:xfrm>
        <a:prstGeom prst="ellipse">
          <a:avLst/>
        </a:prstGeom>
        <a:solidFill>
          <a:schemeClr val="lt1">
            <a:hueOff val="0"/>
            <a:satOff val="0"/>
            <a:lumOff val="0"/>
            <a:alphaOff val="0"/>
          </a:schemeClr>
        </a:solidFill>
        <a:ln w="12700" cap="flat" cmpd="sng" algn="ctr">
          <a:solidFill>
            <a:srgbClr val="00785A"/>
          </a:solidFill>
          <a:prstDash val="solid"/>
          <a:miter lim="800000"/>
        </a:ln>
        <a:effectLst/>
      </dsp:spPr>
      <dsp:style>
        <a:lnRef idx="2">
          <a:scrgbClr r="0" g="0" b="0"/>
        </a:lnRef>
        <a:fillRef idx="1">
          <a:scrgbClr r="0" g="0" b="0"/>
        </a:fillRef>
        <a:effectRef idx="0">
          <a:scrgbClr r="0" g="0" b="0"/>
        </a:effectRef>
        <a:fontRef idx="minor"/>
      </dsp:style>
    </dsp:sp>
    <dsp:sp modelId="{CAC479A3-A298-3C42-9E92-B622F6C40E81}">
      <dsp:nvSpPr>
        <dsp:cNvPr id="0" name=""/>
        <dsp:cNvSpPr/>
      </dsp:nvSpPr>
      <dsp:spPr>
        <a:xfrm>
          <a:off x="801295" y="3822566"/>
          <a:ext cx="7012717" cy="477676"/>
        </a:xfrm>
        <a:prstGeom prst="rect">
          <a:avLst/>
        </a:prstGeom>
        <a:solidFill>
          <a:srgbClr val="007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56"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Le milieu universitaire et les instituts de recherche</a:t>
          </a:r>
          <a:endParaRPr lang="en-US" sz="1800" kern="1200" dirty="0">
            <a:latin typeface="Poppins" pitchFamily="2" charset="77"/>
            <a:cs typeface="Poppins" pitchFamily="2" charset="77"/>
          </a:endParaRPr>
        </a:p>
      </dsp:txBody>
      <dsp:txXfrm>
        <a:off x="801295" y="3822566"/>
        <a:ext cx="7012717" cy="477676"/>
      </dsp:txXfrm>
    </dsp:sp>
    <dsp:sp modelId="{CBA9646A-0528-2143-B823-53B4078F068F}">
      <dsp:nvSpPr>
        <dsp:cNvPr id="0" name=""/>
        <dsp:cNvSpPr/>
      </dsp:nvSpPr>
      <dsp:spPr>
        <a:xfrm>
          <a:off x="502747" y="3762857"/>
          <a:ext cx="597095" cy="597095"/>
        </a:xfrm>
        <a:prstGeom prst="ellipse">
          <a:avLst/>
        </a:prstGeom>
        <a:solidFill>
          <a:schemeClr val="lt1">
            <a:hueOff val="0"/>
            <a:satOff val="0"/>
            <a:lumOff val="0"/>
            <a:alphaOff val="0"/>
          </a:schemeClr>
        </a:solidFill>
        <a:ln w="12700" cap="flat" cmpd="sng" algn="ctr">
          <a:solidFill>
            <a:srgbClr val="00785A"/>
          </a:solidFill>
          <a:prstDash val="solid"/>
          <a:miter lim="800000"/>
        </a:ln>
        <a:effectLst/>
      </dsp:spPr>
      <dsp:style>
        <a:lnRef idx="2">
          <a:scrgbClr r="0" g="0" b="0"/>
        </a:lnRef>
        <a:fillRef idx="1">
          <a:scrgbClr r="0" g="0" b="0"/>
        </a:fillRef>
        <a:effectRef idx="0">
          <a:scrgbClr r="0" g="0" b="0"/>
        </a:effectRef>
        <a:fontRef idx="minor"/>
      </dsp:style>
    </dsp:sp>
    <dsp:sp modelId="{2A769A72-77DC-8547-83BD-A05A7853C06F}">
      <dsp:nvSpPr>
        <dsp:cNvPr id="0" name=""/>
        <dsp:cNvSpPr/>
      </dsp:nvSpPr>
      <dsp:spPr>
        <a:xfrm>
          <a:off x="368716" y="4539501"/>
          <a:ext cx="7445295" cy="477676"/>
        </a:xfrm>
        <a:prstGeom prst="rect">
          <a:avLst/>
        </a:prstGeom>
        <a:solidFill>
          <a:srgbClr val="007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56"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Associations professionnelles</a:t>
          </a:r>
          <a:endParaRPr lang="en-US" sz="1800" kern="1200" dirty="0">
            <a:latin typeface="Poppins" pitchFamily="2" charset="77"/>
            <a:cs typeface="Poppins" pitchFamily="2" charset="77"/>
          </a:endParaRPr>
        </a:p>
      </dsp:txBody>
      <dsp:txXfrm>
        <a:off x="368716" y="4539501"/>
        <a:ext cx="7445295" cy="477676"/>
      </dsp:txXfrm>
    </dsp:sp>
    <dsp:sp modelId="{473DB0EE-F6FD-5A40-8BC4-9516B7C5FD4A}">
      <dsp:nvSpPr>
        <dsp:cNvPr id="0" name=""/>
        <dsp:cNvSpPr/>
      </dsp:nvSpPr>
      <dsp:spPr>
        <a:xfrm>
          <a:off x="70169" y="4479791"/>
          <a:ext cx="597095" cy="597095"/>
        </a:xfrm>
        <a:prstGeom prst="ellipse">
          <a:avLst/>
        </a:prstGeom>
        <a:solidFill>
          <a:schemeClr val="lt1">
            <a:hueOff val="0"/>
            <a:satOff val="0"/>
            <a:lumOff val="0"/>
            <a:alphaOff val="0"/>
          </a:schemeClr>
        </a:solidFill>
        <a:ln w="12700" cap="flat" cmpd="sng" algn="ctr">
          <a:solidFill>
            <a:srgbClr val="00785A"/>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D79A5-6BDB-6C48-ACE1-3E9E3175F3F0}">
      <dsp:nvSpPr>
        <dsp:cNvPr id="0" name=""/>
        <dsp:cNvSpPr/>
      </dsp:nvSpPr>
      <dsp:spPr>
        <a:xfrm rot="10800000">
          <a:off x="2185048" y="2165"/>
          <a:ext cx="7474267" cy="12097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56" tIns="60960" rIns="113792" bIns="60960" numCol="1" spcCol="1270" anchor="ctr" anchorCtr="0">
          <a:noAutofit/>
        </a:bodyPr>
        <a:lstStyle/>
        <a:p>
          <a:pPr marL="0" lvl="0" indent="0" algn="ctr" defTabSz="711200">
            <a:lnSpc>
              <a:spcPct val="90000"/>
            </a:lnSpc>
            <a:spcBef>
              <a:spcPct val="0"/>
            </a:spcBef>
            <a:spcAft>
              <a:spcPct val="35000"/>
            </a:spcAft>
            <a:buClr>
              <a:srgbClr val="009CDE"/>
            </a:buClr>
            <a:buFont typeface="Wingdings" pitchFamily="2" charset="2"/>
            <a:buNone/>
          </a:pPr>
          <a:r>
            <a:rPr lang="en-US" sz="1600" kern="1200" dirty="0">
              <a:solidFill>
                <a:schemeClr val="bg1"/>
              </a:solidFill>
              <a:latin typeface="Poppins" panose="00000500000000000000" pitchFamily="2" charset="0"/>
              <a:cs typeface="Poppins" panose="00000500000000000000" pitchFamily="2" charset="0"/>
            </a:rPr>
            <a:t>Le member du GTCV</a:t>
          </a:r>
          <a:r>
            <a:rPr lang="en-US" sz="1600" b="1" kern="1200" dirty="0">
              <a:solidFill>
                <a:schemeClr val="bg1"/>
              </a:solidFill>
              <a:latin typeface="Poppins" panose="00000500000000000000" pitchFamily="2" charset="0"/>
              <a:cs typeface="Poppins" panose="00000500000000000000" pitchFamily="2" charset="0"/>
            </a:rPr>
            <a:t>, </a:t>
          </a:r>
          <a:r>
            <a:rPr lang="fr-FR" sz="1600" b="0" i="0" kern="1200" dirty="0">
              <a:latin typeface="Poppins" panose="00000500000000000000" pitchFamily="2" charset="0"/>
              <a:cs typeface="Poppins" panose="00000500000000000000" pitchFamily="2" charset="0"/>
            </a:rPr>
            <a:t>qui pourrait autrement être soupçonné, à tort ou à raison, d'avoir été influencé par des intérêts extérieurs au cours du processus d'élaboration des recommandations.</a:t>
          </a:r>
          <a:endParaRPr lang="fr-FR" sz="1600" kern="1200" dirty="0">
            <a:solidFill>
              <a:schemeClr val="bg1"/>
            </a:solidFill>
            <a:latin typeface="Poppins" panose="00000500000000000000" pitchFamily="2" charset="0"/>
            <a:cs typeface="Poppins" panose="00000500000000000000" pitchFamily="2" charset="0"/>
          </a:endParaRPr>
        </a:p>
      </dsp:txBody>
      <dsp:txXfrm rot="10800000">
        <a:off x="2487480" y="2165"/>
        <a:ext cx="7171835" cy="1209728"/>
      </dsp:txXfrm>
    </dsp:sp>
    <dsp:sp modelId="{B6E29748-FA50-724D-87B8-8FF175CA7330}">
      <dsp:nvSpPr>
        <dsp:cNvPr id="0" name=""/>
        <dsp:cNvSpPr/>
      </dsp:nvSpPr>
      <dsp:spPr>
        <a:xfrm>
          <a:off x="1580184" y="2165"/>
          <a:ext cx="1209728" cy="12097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2DCF6A-EAB9-7F40-8C2F-5461F8B69A3D}">
      <dsp:nvSpPr>
        <dsp:cNvPr id="0" name=""/>
        <dsp:cNvSpPr/>
      </dsp:nvSpPr>
      <dsp:spPr>
        <a:xfrm rot="10800000">
          <a:off x="2185048" y="1559603"/>
          <a:ext cx="7474267" cy="12097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5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Poppins" panose="00000500000000000000" pitchFamily="2" charset="0"/>
              <a:cs typeface="Poppins" panose="00000500000000000000" pitchFamily="2" charset="0"/>
            </a:rPr>
            <a:t>LE GTCV</a:t>
          </a:r>
          <a:r>
            <a:rPr lang="en-US" sz="1800" kern="1200" dirty="0">
              <a:solidFill>
                <a:schemeClr val="bg1"/>
              </a:solidFill>
              <a:latin typeface="Poppins" panose="00000500000000000000" pitchFamily="2" charset="0"/>
              <a:cs typeface="Poppins" panose="00000500000000000000" pitchFamily="2" charset="0"/>
            </a:rPr>
            <a:t> qui </a:t>
          </a:r>
          <a:r>
            <a:rPr lang="fr-FR" sz="1800" kern="1200" dirty="0">
              <a:latin typeface="Poppins" panose="00000500000000000000" pitchFamily="2" charset="0"/>
              <a:cs typeface="Poppins" panose="00000500000000000000" pitchFamily="2" charset="0"/>
            </a:rPr>
            <a:t>pourrait autrement apparaître comme non légitime, non indépendant et non fondé sur la science.</a:t>
          </a:r>
          <a:endParaRPr lang="en-US" sz="1800" kern="1200" dirty="0">
            <a:solidFill>
              <a:schemeClr val="bg1"/>
            </a:solidFill>
            <a:latin typeface="Poppins" panose="00000500000000000000" pitchFamily="2" charset="0"/>
            <a:cs typeface="Poppins" panose="00000500000000000000" pitchFamily="2" charset="0"/>
          </a:endParaRPr>
        </a:p>
      </dsp:txBody>
      <dsp:txXfrm rot="10800000">
        <a:off x="2487480" y="1559603"/>
        <a:ext cx="7171835" cy="1209728"/>
      </dsp:txXfrm>
    </dsp:sp>
    <dsp:sp modelId="{B6FFE890-4EE2-1740-BD29-FF5B39CE8243}">
      <dsp:nvSpPr>
        <dsp:cNvPr id="0" name=""/>
        <dsp:cNvSpPr/>
      </dsp:nvSpPr>
      <dsp:spPr>
        <a:xfrm>
          <a:off x="1580184" y="1559603"/>
          <a:ext cx="1209728" cy="120972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5CF915-7E3F-4446-A093-B8E02F2A987B}">
      <dsp:nvSpPr>
        <dsp:cNvPr id="0" name=""/>
        <dsp:cNvSpPr/>
      </dsp:nvSpPr>
      <dsp:spPr>
        <a:xfrm rot="10800000">
          <a:off x="2185048" y="3117041"/>
          <a:ext cx="7474267" cy="12097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5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Poppins" panose="00000500000000000000" pitchFamily="2" charset="0"/>
              <a:cs typeface="Poppins" panose="00000500000000000000" pitchFamily="2" charset="0"/>
            </a:rPr>
            <a:t>Le </a:t>
          </a:r>
          <a:r>
            <a:rPr lang="en-US" sz="1800" b="1" kern="1200" dirty="0" err="1">
              <a:solidFill>
                <a:schemeClr val="bg1"/>
              </a:solidFill>
              <a:latin typeface="Poppins" panose="00000500000000000000" pitchFamily="2" charset="0"/>
              <a:cs typeface="Poppins" panose="00000500000000000000" pitchFamily="2" charset="0"/>
            </a:rPr>
            <a:t>Ministère</a:t>
          </a:r>
          <a:r>
            <a:rPr lang="en-US" sz="1800" b="1" kern="1200" dirty="0">
              <a:solidFill>
                <a:schemeClr val="bg1"/>
              </a:solidFill>
              <a:latin typeface="Poppins" panose="00000500000000000000" pitchFamily="2" charset="0"/>
              <a:cs typeface="Poppins" panose="00000500000000000000" pitchFamily="2" charset="0"/>
            </a:rPr>
            <a:t> et le PEV </a:t>
          </a:r>
          <a:r>
            <a:rPr lang="fr-FR" sz="1800" kern="1200" dirty="0">
              <a:latin typeface="Poppins" panose="00000500000000000000" pitchFamily="2" charset="0"/>
              <a:cs typeface="Poppins" panose="00000500000000000000" pitchFamily="2" charset="0"/>
            </a:rPr>
            <a:t>dont les décisions pourraient autrement manquer de crédibilité (pourraient alimenter la réticence à la vaccination).</a:t>
          </a:r>
          <a:endParaRPr lang="en-US" sz="1800" kern="1200" dirty="0">
            <a:solidFill>
              <a:schemeClr val="bg1"/>
            </a:solidFill>
            <a:latin typeface="Poppins" panose="00000500000000000000" pitchFamily="2" charset="0"/>
            <a:cs typeface="Poppins" panose="00000500000000000000" pitchFamily="2" charset="0"/>
          </a:endParaRPr>
        </a:p>
      </dsp:txBody>
      <dsp:txXfrm rot="10800000">
        <a:off x="2487480" y="3117041"/>
        <a:ext cx="7171835" cy="1209728"/>
      </dsp:txXfrm>
    </dsp:sp>
    <dsp:sp modelId="{8365B28D-2BED-4746-9F93-47D84451A0A1}">
      <dsp:nvSpPr>
        <dsp:cNvPr id="0" name=""/>
        <dsp:cNvSpPr/>
      </dsp:nvSpPr>
      <dsp:spPr>
        <a:xfrm>
          <a:off x="1453162" y="3066232"/>
          <a:ext cx="1209728" cy="120972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057E8843-A7C4-432A-9F08-16396B59A19A}" type="datetimeFigureOut">
              <a:rPr lang="en-US" smtClean="0"/>
              <a:t>5/18/2023</a:t>
            </a:fld>
            <a:endParaRPr lang="en-US"/>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F3CDB66-C0F6-45B6-BFF5-4575694EFB28}" type="datetimeFigureOut">
              <a:rPr lang="en-US" smtClean="0"/>
              <a:t>5/18/2023</a:t>
            </a:fld>
            <a:endParaRPr lang="en-US"/>
          </a:p>
        </p:txBody>
      </p:sp>
      <p:sp>
        <p:nvSpPr>
          <p:cNvPr id="4" name="Slide Image Placeholder 3"/>
          <p:cNvSpPr>
            <a:spLocks noGrp="1" noRot="1" noChangeAspect="1"/>
          </p:cNvSpPr>
          <p:nvPr>
            <p:ph type="sldImg" idx="2"/>
          </p:nvPr>
        </p:nvSpPr>
        <p:spPr>
          <a:xfrm>
            <a:off x="436563" y="1243013"/>
            <a:ext cx="59356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1088319" rtl="0" eaLnBrk="1" latinLnBrk="0" hangingPunct="1">
      <a:defRPr sz="1400" kern="1200">
        <a:solidFill>
          <a:schemeClr val="tx1"/>
        </a:solidFill>
        <a:latin typeface="+mn-lt"/>
        <a:ea typeface="+mn-ea"/>
        <a:cs typeface="+mn-cs"/>
      </a:defRPr>
    </a:lvl1pPr>
    <a:lvl2pPr marL="544159" algn="l" defTabSz="1088319" rtl="0" eaLnBrk="1" latinLnBrk="0" hangingPunct="1">
      <a:defRPr sz="1400" kern="1200">
        <a:solidFill>
          <a:schemeClr val="tx1"/>
        </a:solidFill>
        <a:latin typeface="+mn-lt"/>
        <a:ea typeface="+mn-ea"/>
        <a:cs typeface="+mn-cs"/>
      </a:defRPr>
    </a:lvl2pPr>
    <a:lvl3pPr marL="1088319" algn="l" defTabSz="1088319" rtl="0" eaLnBrk="1" latinLnBrk="0" hangingPunct="1">
      <a:defRPr sz="1400" kern="1200">
        <a:solidFill>
          <a:schemeClr val="tx1"/>
        </a:solidFill>
        <a:latin typeface="+mn-lt"/>
        <a:ea typeface="+mn-ea"/>
        <a:cs typeface="+mn-cs"/>
      </a:defRPr>
    </a:lvl3pPr>
    <a:lvl4pPr marL="1632478" algn="l" defTabSz="1088319" rtl="0" eaLnBrk="1" latinLnBrk="0" hangingPunct="1">
      <a:defRPr sz="1400" kern="1200">
        <a:solidFill>
          <a:schemeClr val="tx1"/>
        </a:solidFill>
        <a:latin typeface="+mn-lt"/>
        <a:ea typeface="+mn-ea"/>
        <a:cs typeface="+mn-cs"/>
      </a:defRPr>
    </a:lvl4pPr>
    <a:lvl5pPr marL="2176638" algn="l" defTabSz="1088319" rtl="0" eaLnBrk="1" latinLnBrk="0" hangingPunct="1">
      <a:defRPr sz="1400" kern="1200">
        <a:solidFill>
          <a:schemeClr val="tx1"/>
        </a:solidFill>
        <a:latin typeface="+mn-lt"/>
        <a:ea typeface="+mn-ea"/>
        <a:cs typeface="+mn-cs"/>
      </a:defRPr>
    </a:lvl5pPr>
    <a:lvl6pPr marL="2720797" algn="l" defTabSz="1088319" rtl="0" eaLnBrk="1" latinLnBrk="0" hangingPunct="1">
      <a:defRPr sz="1400" kern="1200">
        <a:solidFill>
          <a:schemeClr val="tx1"/>
        </a:solidFill>
        <a:latin typeface="+mn-lt"/>
        <a:ea typeface="+mn-ea"/>
        <a:cs typeface="+mn-cs"/>
      </a:defRPr>
    </a:lvl6pPr>
    <a:lvl7pPr marL="3264957" algn="l" defTabSz="1088319" rtl="0" eaLnBrk="1" latinLnBrk="0" hangingPunct="1">
      <a:defRPr sz="1400" kern="1200">
        <a:solidFill>
          <a:schemeClr val="tx1"/>
        </a:solidFill>
        <a:latin typeface="+mn-lt"/>
        <a:ea typeface="+mn-ea"/>
        <a:cs typeface="+mn-cs"/>
      </a:defRPr>
    </a:lvl7pPr>
    <a:lvl8pPr marL="3809116" algn="l" defTabSz="1088319" rtl="0" eaLnBrk="1" latinLnBrk="0" hangingPunct="1">
      <a:defRPr sz="1400" kern="1200">
        <a:solidFill>
          <a:schemeClr val="tx1"/>
        </a:solidFill>
        <a:latin typeface="+mn-lt"/>
        <a:ea typeface="+mn-ea"/>
        <a:cs typeface="+mn-cs"/>
      </a:defRPr>
    </a:lvl8pPr>
    <a:lvl9pPr marL="4353276" algn="l" defTabSz="108831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319"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Interests are manifested as actions one takes to accomplish their goals and commitments in their social roles. </a:t>
            </a:r>
          </a:p>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2</a:t>
            </a:fld>
            <a:endParaRPr lang="en-US"/>
          </a:p>
        </p:txBody>
      </p:sp>
    </p:spTree>
    <p:extLst>
      <p:ext uri="{BB962C8B-B14F-4D97-AF65-F5344CB8AC3E}">
        <p14:creationId xmlns:p14="http://schemas.microsoft.com/office/powerpoint/2010/main" val="4023910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7169">
              <a:defRPr/>
            </a:pPr>
            <a:endParaRPr lang="fr-FR" dirty="0"/>
          </a:p>
          <a:p>
            <a:endParaRPr lang="en-US" dirty="0"/>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18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18</a:t>
            </a:fld>
            <a:endParaRPr lang="en-US" altLang="en-US"/>
          </a:p>
        </p:txBody>
      </p:sp>
    </p:spTree>
    <p:extLst>
      <p:ext uri="{BB962C8B-B14F-4D97-AF65-F5344CB8AC3E}">
        <p14:creationId xmlns:p14="http://schemas.microsoft.com/office/powerpoint/2010/main" val="42403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7169">
              <a:defRPr/>
            </a:pPr>
            <a:endParaRPr lang="fr-FR" dirty="0"/>
          </a:p>
          <a:p>
            <a:endParaRPr lang="en-US" dirty="0"/>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18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19</a:t>
            </a:fld>
            <a:endParaRPr lang="en-US" altLang="en-US"/>
          </a:p>
        </p:txBody>
      </p:sp>
    </p:spTree>
    <p:extLst>
      <p:ext uri="{BB962C8B-B14F-4D97-AF65-F5344CB8AC3E}">
        <p14:creationId xmlns:p14="http://schemas.microsoft.com/office/powerpoint/2010/main" val="1293862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7169">
              <a:defRPr/>
            </a:pPr>
            <a:endParaRPr lang="fr-FR" dirty="0"/>
          </a:p>
          <a:p>
            <a:endParaRPr lang="en-US" dirty="0"/>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18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20</a:t>
            </a:fld>
            <a:endParaRPr lang="en-US" altLang="en-US"/>
          </a:p>
        </p:txBody>
      </p:sp>
    </p:spTree>
    <p:extLst>
      <p:ext uri="{BB962C8B-B14F-4D97-AF65-F5344CB8AC3E}">
        <p14:creationId xmlns:p14="http://schemas.microsoft.com/office/powerpoint/2010/main" val="2439012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8500"/>
            <a:ext cx="6165850" cy="3484563"/>
          </a:xfrm>
        </p:spPr>
      </p:sp>
      <p:sp>
        <p:nvSpPr>
          <p:cNvPr id="3" name="Notes Placeholder 2"/>
          <p:cNvSpPr>
            <a:spLocks noGrp="1"/>
          </p:cNvSpPr>
          <p:nvPr>
            <p:ph type="body" idx="1"/>
          </p:nvPr>
        </p:nvSpPr>
        <p:spPr/>
        <p:txBody>
          <a:bodyPr/>
          <a:lstStyle/>
          <a:p>
            <a:pPr algn="l" defTabSz="937169">
              <a:defRPr/>
            </a:pPr>
            <a:r>
              <a:rPr lang="en-GB" dirty="0">
                <a:solidFill>
                  <a:srgbClr val="002060"/>
                </a:solidFill>
              </a:rPr>
              <a:t>Institutional landscape (e.g.</a:t>
            </a:r>
            <a:r>
              <a:rPr lang="en-US" dirty="0">
                <a:solidFill>
                  <a:srgbClr val="002060"/>
                </a:solidFill>
              </a:rPr>
              <a:t> presence / role of organizations and their potential relationships with NITAG participants)</a:t>
            </a:r>
          </a:p>
          <a:p>
            <a:pPr algn="l"/>
            <a:endParaRPr lang="en-GB" dirty="0"/>
          </a:p>
        </p:txBody>
      </p:sp>
      <p:sp>
        <p:nvSpPr>
          <p:cNvPr id="4" name="Header Placeholder 3"/>
          <p:cNvSpPr>
            <a:spLocks noGrp="1"/>
          </p:cNvSpPr>
          <p:nvPr>
            <p:ph type="hdr" sz="quarter" idx="10"/>
          </p:nvPr>
        </p:nvSpPr>
        <p:spPr/>
        <p:txBody>
          <a:bodyPr/>
          <a:lstStyle/>
          <a:p>
            <a:r>
              <a:rPr lang="en-US" altLang="en-US"/>
              <a:t>World Health Organization</a:t>
            </a:r>
          </a:p>
        </p:txBody>
      </p:sp>
      <p:sp>
        <p:nvSpPr>
          <p:cNvPr id="5" name="Date Placeholder 4"/>
          <p:cNvSpPr>
            <a:spLocks noGrp="1"/>
          </p:cNvSpPr>
          <p:nvPr>
            <p:ph type="dt" idx="11"/>
          </p:nvPr>
        </p:nvSpPr>
        <p:spPr/>
        <p:txBody>
          <a:bodyPr/>
          <a:lstStyle/>
          <a:p>
            <a:fld id="{3407FA84-B152-41B4-A467-62D12F167D1A}" type="datetime3">
              <a:rPr lang="en-US" altLang="en-US" smtClean="0"/>
              <a:pPr/>
              <a:t>18 May 2023</a:t>
            </a:fld>
            <a:endParaRPr lang="en-US" altLang="en-US"/>
          </a:p>
        </p:txBody>
      </p:sp>
      <p:sp>
        <p:nvSpPr>
          <p:cNvPr id="6" name="Slide Number Placeholder 5"/>
          <p:cNvSpPr>
            <a:spLocks noGrp="1"/>
          </p:cNvSpPr>
          <p:nvPr>
            <p:ph type="sldNum" sz="quarter" idx="12"/>
          </p:nvPr>
        </p:nvSpPr>
        <p:spPr/>
        <p:txBody>
          <a:bodyPr/>
          <a:lstStyle/>
          <a:p>
            <a:fld id="{9AE26FD9-E69B-4F6B-BC8A-6FD8B5A036CF}" type="slidenum">
              <a:rPr lang="en-US" altLang="en-US" smtClean="0"/>
              <a:pPr/>
              <a:t>22</a:t>
            </a:fld>
            <a:endParaRPr lang="en-US" altLang="en-US"/>
          </a:p>
        </p:txBody>
      </p:sp>
    </p:spTree>
    <p:extLst>
      <p:ext uri="{BB962C8B-B14F-4D97-AF65-F5344CB8AC3E}">
        <p14:creationId xmlns:p14="http://schemas.microsoft.com/office/powerpoint/2010/main" val="188915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Facilitate this as a group discussion. Link this activity with Slide 15 activity on “Different ways to prevent </a:t>
            </a:r>
            <a:r>
              <a:rPr lang="en-US" i="1" dirty="0" err="1"/>
              <a:t>CoI</a:t>
            </a:r>
            <a:r>
              <a:rPr lang="en-US" i="1" dirty="0"/>
              <a:t> and keep the trust!” – share the strategies the group came up with previously to see if those could be used to combat these current challenges – brainstorm other ways to combat these challenges to ensure successful </a:t>
            </a:r>
            <a:r>
              <a:rPr lang="en-US" i="1" dirty="0" err="1"/>
              <a:t>CoI</a:t>
            </a:r>
            <a:r>
              <a:rPr lang="en-US" i="1" dirty="0"/>
              <a:t> prevention and management. </a:t>
            </a:r>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18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26</a:t>
            </a:fld>
            <a:endParaRPr lang="en-US" altLang="en-US"/>
          </a:p>
        </p:txBody>
      </p:sp>
    </p:spTree>
    <p:extLst>
      <p:ext uri="{BB962C8B-B14F-4D97-AF65-F5344CB8AC3E}">
        <p14:creationId xmlns:p14="http://schemas.microsoft.com/office/powerpoint/2010/main" val="1240143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Discuss possible strategies/solutions for these – in case they haven’t already been discussed in the previous slide. </a:t>
            </a:r>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18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27</a:t>
            </a:fld>
            <a:endParaRPr lang="en-US" altLang="en-US"/>
          </a:p>
        </p:txBody>
      </p:sp>
    </p:spTree>
    <p:extLst>
      <p:ext uri="{BB962C8B-B14F-4D97-AF65-F5344CB8AC3E}">
        <p14:creationId xmlns:p14="http://schemas.microsoft.com/office/powerpoint/2010/main" val="3264627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Facilitate this as a group discussion. Link this activity with Slide 15 activity on “Different ways to prevent </a:t>
            </a:r>
            <a:r>
              <a:rPr lang="en-US" i="1" dirty="0" err="1"/>
              <a:t>CoI</a:t>
            </a:r>
            <a:r>
              <a:rPr lang="en-US" i="1" dirty="0"/>
              <a:t> and keep the trust!” – share the strategies the group came up with previously to see if those could be used to combat these current challenges – brainstorm other ways to combat these challenges to ensure successful </a:t>
            </a:r>
            <a:r>
              <a:rPr lang="en-US" i="1" dirty="0" err="1"/>
              <a:t>CoI</a:t>
            </a:r>
            <a:r>
              <a:rPr lang="en-US" i="1" dirty="0"/>
              <a:t> prevention and management. </a:t>
            </a:r>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18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30</a:t>
            </a:fld>
            <a:endParaRPr lang="en-US" altLang="en-US"/>
          </a:p>
        </p:txBody>
      </p:sp>
    </p:spTree>
    <p:extLst>
      <p:ext uri="{BB962C8B-B14F-4D97-AF65-F5344CB8AC3E}">
        <p14:creationId xmlns:p14="http://schemas.microsoft.com/office/powerpoint/2010/main" val="866680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18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31</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marL="0" marR="0" lvl="0" indent="0" algn="l" defTabSz="1088319"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effectLst/>
                <a:latin typeface="Arial" charset="0"/>
                <a:ea typeface="+mn-ea"/>
                <a:cs typeface="Arial" charset="0"/>
              </a:rPr>
              <a:t>Divide the participants into groups where each group gets 1 case to analyze and identity potential conflict of interests and develop recommendations on how best to manage the case. </a:t>
            </a:r>
            <a:endParaRPr lang="en-US" altLang="en-US" i="1" dirty="0"/>
          </a:p>
          <a:p>
            <a:pPr algn="l" rtl="0"/>
            <a:r>
              <a:rPr lang="en-US" altLang="en-US" i="1" dirty="0"/>
              <a:t>Clarify that those who work for manufacturing companies actually work in the office of the branch of the manufacturer located in their country, not in the headquarters of the manufacturer.</a:t>
            </a:r>
          </a:p>
        </p:txBody>
      </p:sp>
    </p:spTree>
    <p:extLst>
      <p:ext uri="{BB962C8B-B14F-4D97-AF65-F5344CB8AC3E}">
        <p14:creationId xmlns:p14="http://schemas.microsoft.com/office/powerpoint/2010/main" val="2754563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18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32</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r>
              <a:rPr lang="en-US" altLang="en-US" i="1" dirty="0"/>
              <a:t>Ask the first group to present at this stage. Follow it up with the recommended best practices on the next slide. Follow the same structure for all the rest of the cases. </a:t>
            </a:r>
          </a:p>
        </p:txBody>
      </p:sp>
    </p:spTree>
    <p:extLst>
      <p:ext uri="{BB962C8B-B14F-4D97-AF65-F5344CB8AC3E}">
        <p14:creationId xmlns:p14="http://schemas.microsoft.com/office/powerpoint/2010/main" val="2442952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18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33</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r>
              <a:rPr lang="en-US" altLang="en-US" i="1" dirty="0"/>
              <a:t>Ask the first group to present at this stage. Follow it up with the recommended best practices on the next slide. Follow the same structure for all the rest of the cases. </a:t>
            </a:r>
          </a:p>
        </p:txBody>
      </p:sp>
    </p:spTree>
    <p:extLst>
      <p:ext uri="{BB962C8B-B14F-4D97-AF65-F5344CB8AC3E}">
        <p14:creationId xmlns:p14="http://schemas.microsoft.com/office/powerpoint/2010/main" val="266321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8500"/>
            <a:ext cx="6165850" cy="3484563"/>
          </a:xfrm>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idx="10"/>
          </p:nvPr>
        </p:nvSpPr>
        <p:spPr/>
        <p:txBody>
          <a:bodyPr/>
          <a:lstStyle/>
          <a:p>
            <a:r>
              <a:rPr lang="en-US" altLang="en-US"/>
              <a:t>World Health Organization</a:t>
            </a:r>
          </a:p>
        </p:txBody>
      </p:sp>
      <p:sp>
        <p:nvSpPr>
          <p:cNvPr id="5" name="Date Placeholder 4"/>
          <p:cNvSpPr>
            <a:spLocks noGrp="1"/>
          </p:cNvSpPr>
          <p:nvPr>
            <p:ph type="dt" idx="11"/>
          </p:nvPr>
        </p:nvSpPr>
        <p:spPr/>
        <p:txBody>
          <a:bodyPr/>
          <a:lstStyle/>
          <a:p>
            <a:fld id="{3407FA84-B152-41B4-A467-62D12F167D1A}" type="datetime3">
              <a:rPr lang="en-US" altLang="en-US" smtClean="0"/>
              <a:pPr/>
              <a:t>18 May 2023</a:t>
            </a:fld>
            <a:endParaRPr lang="en-US" altLang="en-US"/>
          </a:p>
        </p:txBody>
      </p:sp>
      <p:sp>
        <p:nvSpPr>
          <p:cNvPr id="6" name="Slide Number Placeholder 5"/>
          <p:cNvSpPr>
            <a:spLocks noGrp="1"/>
          </p:cNvSpPr>
          <p:nvPr>
            <p:ph type="sldNum" sz="quarter" idx="12"/>
          </p:nvPr>
        </p:nvSpPr>
        <p:spPr/>
        <p:txBody>
          <a:bodyPr/>
          <a:lstStyle/>
          <a:p>
            <a:fld id="{9AE26FD9-E69B-4F6B-BC8A-6FD8B5A036CF}" type="slidenum">
              <a:rPr lang="en-US" altLang="en-US" smtClean="0"/>
              <a:pPr/>
              <a:t>4</a:t>
            </a:fld>
            <a:endParaRPr lang="en-US" altLang="en-US"/>
          </a:p>
        </p:txBody>
      </p:sp>
    </p:spTree>
    <p:extLst>
      <p:ext uri="{BB962C8B-B14F-4D97-AF65-F5344CB8AC3E}">
        <p14:creationId xmlns:p14="http://schemas.microsoft.com/office/powerpoint/2010/main" val="74156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18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34</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r>
              <a:rPr lang="en-US" altLang="en-US" dirty="0"/>
              <a:t>She should flag this interest to the secretariat and the chair.</a:t>
            </a:r>
          </a:p>
          <a:p>
            <a:pPr algn="l" rtl="0"/>
            <a:r>
              <a:rPr lang="en-US" altLang="en-US" dirty="0"/>
              <a:t>The assessment of risk would probably be the following: Ongoing relationship, indirect personal financial interest, specific to the topic, significant.</a:t>
            </a:r>
          </a:p>
          <a:p>
            <a:pPr algn="l" rtl="0"/>
            <a:r>
              <a:rPr lang="en-US" altLang="en-US" dirty="0"/>
              <a:t>The secretariat should decide:  Exclude the member from the PCV discussion and vote (or only vote but probably not ideal)</a:t>
            </a:r>
          </a:p>
        </p:txBody>
      </p:sp>
    </p:spTree>
    <p:extLst>
      <p:ext uri="{BB962C8B-B14F-4D97-AF65-F5344CB8AC3E}">
        <p14:creationId xmlns:p14="http://schemas.microsoft.com/office/powerpoint/2010/main" val="372598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18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35</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r>
              <a:rPr lang="en-US" altLang="en-US" dirty="0"/>
              <a:t>She should flag this interest to the secretariat and the chair.</a:t>
            </a:r>
          </a:p>
          <a:p>
            <a:pPr algn="l" rtl="0"/>
            <a:r>
              <a:rPr lang="en-US" altLang="en-US" dirty="0"/>
              <a:t>The assessment of risk would probably be the following: Ongoing relationship, indirect personal financial interest, specific to the topic, significant.</a:t>
            </a:r>
          </a:p>
          <a:p>
            <a:pPr algn="l" rtl="0"/>
            <a:r>
              <a:rPr lang="en-US" altLang="en-US" dirty="0"/>
              <a:t>The secretariat should decide:  Exclude the member from the PCV discussion and vote (or only vote but probably not ideal)</a:t>
            </a:r>
          </a:p>
        </p:txBody>
      </p:sp>
    </p:spTree>
    <p:extLst>
      <p:ext uri="{BB962C8B-B14F-4D97-AF65-F5344CB8AC3E}">
        <p14:creationId xmlns:p14="http://schemas.microsoft.com/office/powerpoint/2010/main" val="716441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18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36</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endParaRPr lang="en-US" altLang="en-US"/>
          </a:p>
        </p:txBody>
      </p:sp>
    </p:spTree>
    <p:extLst>
      <p:ext uri="{BB962C8B-B14F-4D97-AF65-F5344CB8AC3E}">
        <p14:creationId xmlns:p14="http://schemas.microsoft.com/office/powerpoint/2010/main" val="574180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18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37</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endParaRPr lang="en-US" altLang="en-US"/>
          </a:p>
        </p:txBody>
      </p:sp>
    </p:spTree>
    <p:extLst>
      <p:ext uri="{BB962C8B-B14F-4D97-AF65-F5344CB8AC3E}">
        <p14:creationId xmlns:p14="http://schemas.microsoft.com/office/powerpoint/2010/main" val="819664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18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38</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endParaRPr lang="en-US" altLang="en-US"/>
          </a:p>
        </p:txBody>
      </p:sp>
    </p:spTree>
    <p:extLst>
      <p:ext uri="{BB962C8B-B14F-4D97-AF65-F5344CB8AC3E}">
        <p14:creationId xmlns:p14="http://schemas.microsoft.com/office/powerpoint/2010/main" val="3408478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18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39</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endParaRPr lang="en-US" altLang="en-US"/>
          </a:p>
        </p:txBody>
      </p:sp>
    </p:spTree>
    <p:extLst>
      <p:ext uri="{BB962C8B-B14F-4D97-AF65-F5344CB8AC3E}">
        <p14:creationId xmlns:p14="http://schemas.microsoft.com/office/powerpoint/2010/main" val="2915962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Ask the participants to share their key takeaway messages as well.</a:t>
            </a:r>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18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40</a:t>
            </a:fld>
            <a:endParaRPr lang="en-US" altLang="en-US"/>
          </a:p>
        </p:txBody>
      </p:sp>
    </p:spTree>
    <p:extLst>
      <p:ext uri="{BB962C8B-B14F-4D97-AF65-F5344CB8AC3E}">
        <p14:creationId xmlns:p14="http://schemas.microsoft.com/office/powerpoint/2010/main" val="250492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en-US" altLang="en-US"/>
              <a:t>World Health Organization</a:t>
            </a:r>
          </a:p>
        </p:txBody>
      </p:sp>
      <p:sp>
        <p:nvSpPr>
          <p:cNvPr id="5" name="Espace réservé de la date 4"/>
          <p:cNvSpPr>
            <a:spLocks noGrp="1"/>
          </p:cNvSpPr>
          <p:nvPr>
            <p:ph type="dt" idx="1"/>
          </p:nvPr>
        </p:nvSpPr>
        <p:spPr/>
        <p:txBody>
          <a:bodyPr/>
          <a:lstStyle/>
          <a:p>
            <a:fld id="{3407FA84-B152-41B4-A467-62D12F167D1A}" type="datetime3">
              <a:rPr lang="en-US" altLang="en-US" smtClean="0"/>
              <a:pPr/>
              <a:t>18 May 2023</a:t>
            </a:fld>
            <a:endParaRPr lang="en-US" altLang="en-US"/>
          </a:p>
        </p:txBody>
      </p:sp>
      <p:sp>
        <p:nvSpPr>
          <p:cNvPr id="6" name="Espace réservé du numéro de diapositive 5"/>
          <p:cNvSpPr>
            <a:spLocks noGrp="1"/>
          </p:cNvSpPr>
          <p:nvPr>
            <p:ph type="sldNum" sz="quarter" idx="5"/>
          </p:nvPr>
        </p:nvSpPr>
        <p:spPr/>
        <p:txBody>
          <a:bodyPr/>
          <a:lstStyle/>
          <a:p>
            <a:fld id="{9AE26FD9-E69B-4F6B-BC8A-6FD8B5A036CF}" type="slidenum">
              <a:rPr lang="en-US" altLang="en-US" smtClean="0"/>
              <a:pPr/>
              <a:t>5</a:t>
            </a:fld>
            <a:endParaRPr lang="en-US" altLang="en-US"/>
          </a:p>
        </p:txBody>
      </p:sp>
    </p:spTree>
    <p:extLst>
      <p:ext uri="{BB962C8B-B14F-4D97-AF65-F5344CB8AC3E}">
        <p14:creationId xmlns:p14="http://schemas.microsoft.com/office/powerpoint/2010/main" val="2916918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7DFC79-30DA-484F-85C8-36E3971802A1}" type="slidenum">
              <a:rPr lang="en-US" smtClean="0"/>
              <a:t>6</a:t>
            </a:fld>
            <a:endParaRPr lang="en-US"/>
          </a:p>
        </p:txBody>
      </p:sp>
    </p:spTree>
    <p:extLst>
      <p:ext uri="{BB962C8B-B14F-4D97-AF65-F5344CB8AC3E}">
        <p14:creationId xmlns:p14="http://schemas.microsoft.com/office/powerpoint/2010/main" val="96429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7DFC79-30DA-484F-85C8-36E3971802A1}" type="slidenum">
              <a:rPr lang="en-US" smtClean="0"/>
              <a:t>9</a:t>
            </a:fld>
            <a:endParaRPr lang="en-US"/>
          </a:p>
        </p:txBody>
      </p:sp>
    </p:spTree>
    <p:extLst>
      <p:ext uri="{BB962C8B-B14F-4D97-AF65-F5344CB8AC3E}">
        <p14:creationId xmlns:p14="http://schemas.microsoft.com/office/powerpoint/2010/main" val="298538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These illustrations highlight why all interests do not necessarily lead to a </a:t>
            </a:r>
            <a:r>
              <a:rPr lang="en-US" i="1" dirty="0" err="1"/>
              <a:t>CoI</a:t>
            </a:r>
            <a:r>
              <a:rPr lang="en-US" i="1" dirty="0"/>
              <a:t> and how they are context-specific in nature </a:t>
            </a:r>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18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10</a:t>
            </a:fld>
            <a:endParaRPr lang="en-US" altLang="en-US"/>
          </a:p>
        </p:txBody>
      </p:sp>
    </p:spTree>
    <p:extLst>
      <p:ext uri="{BB962C8B-B14F-4D97-AF65-F5344CB8AC3E}">
        <p14:creationId xmlns:p14="http://schemas.microsoft.com/office/powerpoint/2010/main" val="140742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Mention that the presentation is based on these guidelines and that this is available on their key drive as well as online</a:t>
            </a:r>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18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12</a:t>
            </a:fld>
            <a:endParaRPr lang="en-US" altLang="en-US"/>
          </a:p>
        </p:txBody>
      </p:sp>
    </p:spTree>
    <p:extLst>
      <p:ext uri="{BB962C8B-B14F-4D97-AF65-F5344CB8AC3E}">
        <p14:creationId xmlns:p14="http://schemas.microsoft.com/office/powerpoint/2010/main" val="318551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Using a flipchart, the facilitator can note down all the points the participants share. Encourage the participants to share the reasoning behind their suggestions and encourage everyone to participate. Note down the points in the form of a checklist. Keep this checklist handy as the notes curated here, will be used later for slide 28. </a:t>
            </a:r>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18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13</a:t>
            </a:fld>
            <a:endParaRPr lang="en-US" altLang="en-US"/>
          </a:p>
        </p:txBody>
      </p:sp>
    </p:spTree>
    <p:extLst>
      <p:ext uri="{BB962C8B-B14F-4D97-AF65-F5344CB8AC3E}">
        <p14:creationId xmlns:p14="http://schemas.microsoft.com/office/powerpoint/2010/main" val="413277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18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17</a:t>
            </a:fld>
            <a:endParaRPr lang="en-US" altLang="en-US"/>
          </a:p>
        </p:txBody>
      </p:sp>
    </p:spTree>
    <p:extLst>
      <p:ext uri="{BB962C8B-B14F-4D97-AF65-F5344CB8AC3E}">
        <p14:creationId xmlns:p14="http://schemas.microsoft.com/office/powerpoint/2010/main" val="1932707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125" y="1805000"/>
            <a:ext cx="11211526"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8" name="Footer Placeholder 4">
            <a:extLst>
              <a:ext uri="{FF2B5EF4-FFF2-40B4-BE49-F238E27FC236}">
                <a16:creationId xmlns:a16="http://schemas.microsoft.com/office/drawing/2014/main" id="{05178C27-E8AA-C649-8251-62524C03B22C}"/>
              </a:ext>
            </a:extLst>
          </p:cNvPr>
          <p:cNvSpPr>
            <a:spLocks noGrp="1"/>
          </p:cNvSpPr>
          <p:nvPr>
            <p:ph type="ftr" sz="quarter" idx="15"/>
          </p:nvPr>
        </p:nvSpPr>
        <p:spPr>
          <a:xfrm>
            <a:off x="479123" y="6468533"/>
            <a:ext cx="3517143" cy="228226"/>
          </a:xfrm>
          <a:prstGeom prst="rect">
            <a:avLst/>
          </a:prstGeom>
        </p:spPr>
        <p:txBody>
          <a:bodyPr/>
          <a:lstStyle>
            <a:lvl1pPr>
              <a:defRPr sz="1000"/>
            </a:lvl1pPr>
          </a:lstStyle>
          <a:p>
            <a:r>
              <a:rPr lang="fr-FR"/>
              <a:t>Conflits d'intérêt dans les GTCV, les prévenir et les gérer</a:t>
            </a:r>
            <a:endParaRPr lang="en-GB" dirty="0"/>
          </a:p>
        </p:txBody>
      </p:sp>
    </p:spTree>
    <p:extLst>
      <p:ext uri="{BB962C8B-B14F-4D97-AF65-F5344CB8AC3E}">
        <p14:creationId xmlns:p14="http://schemas.microsoft.com/office/powerpoint/2010/main" val="320992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1152" y="4419623"/>
            <a:ext cx="10345032" cy="1365881"/>
          </a:xfrm>
          <a:prstGeom prst="rect">
            <a:avLst/>
          </a:prstGeom>
        </p:spPr>
        <p:txBody>
          <a:bodyPr anchor="t"/>
          <a:lstStyle>
            <a:lvl1pPr algn="l">
              <a:defRPr sz="4552" b="1" cap="all"/>
            </a:lvl1pPr>
          </a:lstStyle>
          <a:p>
            <a:r>
              <a:rPr lang="en-US"/>
              <a:t>Click to edit Master title style</a:t>
            </a:r>
          </a:p>
        </p:txBody>
      </p:sp>
      <p:sp>
        <p:nvSpPr>
          <p:cNvPr id="3" name="Text Placeholder 2"/>
          <p:cNvSpPr>
            <a:spLocks noGrp="1"/>
          </p:cNvSpPr>
          <p:nvPr>
            <p:ph type="body" idx="1"/>
          </p:nvPr>
        </p:nvSpPr>
        <p:spPr>
          <a:xfrm>
            <a:off x="961152" y="2915133"/>
            <a:ext cx="10345032" cy="1504490"/>
          </a:xfrm>
        </p:spPr>
        <p:txBody>
          <a:bodyPr anchor="b"/>
          <a:lstStyle>
            <a:lvl1pPr marL="0" indent="0">
              <a:buNone/>
              <a:defRPr sz="2276"/>
            </a:lvl1pPr>
            <a:lvl2pPr marL="520318" indent="0">
              <a:buNone/>
              <a:defRPr sz="2049"/>
            </a:lvl2pPr>
            <a:lvl3pPr marL="1040635" indent="0">
              <a:buNone/>
              <a:defRPr sz="1821"/>
            </a:lvl3pPr>
            <a:lvl4pPr marL="1560953" indent="0">
              <a:buNone/>
              <a:defRPr sz="1593"/>
            </a:lvl4pPr>
            <a:lvl5pPr marL="2081270" indent="0">
              <a:buNone/>
              <a:defRPr sz="1593"/>
            </a:lvl5pPr>
            <a:lvl6pPr marL="2601589" indent="0">
              <a:buNone/>
              <a:defRPr sz="1593"/>
            </a:lvl6pPr>
            <a:lvl7pPr marL="3121906" indent="0">
              <a:buNone/>
              <a:defRPr sz="1593"/>
            </a:lvl7pPr>
            <a:lvl8pPr marL="3642224" indent="0">
              <a:buNone/>
              <a:defRPr sz="1593"/>
            </a:lvl8pPr>
            <a:lvl9pPr marL="4162541" indent="0">
              <a:buNone/>
              <a:defRPr sz="1593"/>
            </a:lvl9pPr>
          </a:lstStyle>
          <a:p>
            <a:pPr lvl="0"/>
            <a:r>
              <a:rPr lang="en-US"/>
              <a:t>Click to edit Master text styles</a:t>
            </a:r>
          </a:p>
        </p:txBody>
      </p:sp>
      <p:sp>
        <p:nvSpPr>
          <p:cNvPr id="4" name="Rectangle 3">
            <a:extLst>
              <a:ext uri="{FF2B5EF4-FFF2-40B4-BE49-F238E27FC236}">
                <a16:creationId xmlns:a16="http://schemas.microsoft.com/office/drawing/2014/main" id="{DDE7C7D8-B860-4C20-AAFD-49CC06700AF0}"/>
              </a:ext>
            </a:extLst>
          </p:cNvPr>
          <p:cNvSpPr/>
          <p:nvPr userDrawn="1"/>
        </p:nvSpPr>
        <p:spPr bwMode="auto">
          <a:xfrm>
            <a:off x="0" y="1095014"/>
            <a:ext cx="12169775" cy="346524"/>
          </a:xfrm>
          <a:prstGeom prst="rect">
            <a:avLst/>
          </a:prstGeom>
          <a:solidFill>
            <a:schemeClr val="bg1"/>
          </a:solidFill>
          <a:ln w="9525" cap="flat" cmpd="sng" algn="ctr">
            <a:noFill/>
            <a:prstDash val="solid"/>
            <a:round/>
            <a:headEnd type="none" w="med" len="med"/>
            <a:tailEnd type="none" w="med" len="med"/>
          </a:ln>
          <a:effectLst/>
        </p:spPr>
        <p:txBody>
          <a:bodyPr vert="horz" wrap="square" lIns="82780" tIns="41390" rIns="82780" bIns="41390" numCol="1" rtlCol="0" anchor="t" anchorCtr="0" compatLnSpc="1">
            <a:prstTxWarp prst="textNoShape">
              <a:avLst/>
            </a:prstTxWarp>
          </a:bodyPr>
          <a:lstStyle/>
          <a:p>
            <a:pPr marL="0" marR="0" indent="0" algn="l" defTabSz="944217" rtl="1" eaLnBrk="1" fontAlgn="base" latinLnBrk="0" hangingPunct="1">
              <a:lnSpc>
                <a:spcPct val="100000"/>
              </a:lnSpc>
              <a:spcBef>
                <a:spcPct val="0"/>
              </a:spcBef>
              <a:spcAft>
                <a:spcPct val="0"/>
              </a:spcAft>
              <a:buClrTx/>
              <a:buSzTx/>
              <a:buFontTx/>
              <a:buNone/>
              <a:tabLst/>
            </a:pPr>
            <a:endParaRPr kumimoji="0" lang="en-GB" sz="3531" b="1" i="0" u="none" strike="noStrike" cap="none" normalizeH="0" baseline="0">
              <a:ln>
                <a:noFill/>
              </a:ln>
              <a:solidFill>
                <a:srgbClr val="000066"/>
              </a:solidFill>
              <a:effectLst/>
              <a:latin typeface="Arial" charset="0"/>
              <a:cs typeface="Arial" charset="0"/>
            </a:endParaRPr>
          </a:p>
        </p:txBody>
      </p:sp>
      <p:sp>
        <p:nvSpPr>
          <p:cNvPr id="5" name="Footer Placeholder 4">
            <a:extLst>
              <a:ext uri="{FF2B5EF4-FFF2-40B4-BE49-F238E27FC236}">
                <a16:creationId xmlns:a16="http://schemas.microsoft.com/office/drawing/2014/main" id="{3A2AFB66-9C5A-A34D-9672-4B2F09DABC4F}"/>
              </a:ext>
            </a:extLst>
          </p:cNvPr>
          <p:cNvSpPr>
            <a:spLocks noGrp="1"/>
          </p:cNvSpPr>
          <p:nvPr>
            <p:ph type="ftr" sz="quarter" idx="10"/>
          </p:nvPr>
        </p:nvSpPr>
        <p:spPr/>
        <p:txBody>
          <a:bodyPr/>
          <a:lstStyle/>
          <a:p>
            <a:r>
              <a:rPr lang="fr-FR"/>
              <a:t>Conflits d'intérêt dans les GTCV, les prévenir et les gérer</a:t>
            </a:r>
            <a:endParaRPr lang="en-GB" dirty="0"/>
          </a:p>
        </p:txBody>
      </p:sp>
      <p:sp>
        <p:nvSpPr>
          <p:cNvPr id="6" name="Slide Number Placeholder 5">
            <a:extLst>
              <a:ext uri="{FF2B5EF4-FFF2-40B4-BE49-F238E27FC236}">
                <a16:creationId xmlns:a16="http://schemas.microsoft.com/office/drawing/2014/main" id="{D99F538C-5FA2-814D-8EB1-B521F9CC19C5}"/>
              </a:ext>
            </a:extLst>
          </p:cNvPr>
          <p:cNvSpPr>
            <a:spLocks noGrp="1"/>
          </p:cNvSpPr>
          <p:nvPr>
            <p:ph type="sldNum" sz="quarter" idx="11"/>
          </p:nvPr>
        </p:nvSpPr>
        <p:spPr/>
        <p:txBody>
          <a:bodyPr/>
          <a:lstStyle/>
          <a:p>
            <a:fld id="{A74CE0EA-F3B5-4684-BA10-C594598FDB9C}" type="slidenum">
              <a:rPr lang="en-GB" noProof="0" smtClean="0"/>
              <a:pPr/>
              <a:t>‹#›</a:t>
            </a:fld>
            <a:endParaRPr lang="en-GB" noProof="0" dirty="0"/>
          </a:p>
        </p:txBody>
      </p:sp>
    </p:spTree>
    <p:extLst>
      <p:ext uri="{BB962C8B-B14F-4D97-AF65-F5344CB8AC3E}">
        <p14:creationId xmlns:p14="http://schemas.microsoft.com/office/powerpoint/2010/main" val="13437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8979" y="1384651"/>
            <a:ext cx="5430870" cy="4624646"/>
          </a:xfrm>
        </p:spPr>
        <p:txBody>
          <a:bodyPr/>
          <a:lstStyle>
            <a:lvl1pPr>
              <a:defRPr sz="3187"/>
            </a:lvl1pPr>
            <a:lvl2pPr>
              <a:defRPr sz="2731"/>
            </a:lvl2pPr>
            <a:lvl3pPr>
              <a:defRPr sz="2276"/>
            </a:lvl3pPr>
            <a:lvl4pPr>
              <a:defRPr sz="2049"/>
            </a:lvl4pPr>
            <a:lvl5pPr>
              <a:defRPr sz="2049"/>
            </a:lvl5pPr>
            <a:lvl6pPr>
              <a:defRPr sz="2049"/>
            </a:lvl6pPr>
            <a:lvl7pPr>
              <a:defRPr sz="2049"/>
            </a:lvl7pPr>
            <a:lvl8pPr>
              <a:defRPr sz="2049"/>
            </a:lvl8pPr>
            <a:lvl9pPr>
              <a:defRPr sz="20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290" y="1384651"/>
            <a:ext cx="5430870" cy="4624646"/>
          </a:xfrm>
        </p:spPr>
        <p:txBody>
          <a:bodyPr/>
          <a:lstStyle>
            <a:lvl1pPr>
              <a:defRPr sz="3187"/>
            </a:lvl1pPr>
            <a:lvl2pPr>
              <a:defRPr sz="2731"/>
            </a:lvl2pPr>
            <a:lvl3pPr>
              <a:defRPr sz="2276"/>
            </a:lvl3pPr>
            <a:lvl4pPr>
              <a:defRPr sz="2049"/>
            </a:lvl4pPr>
            <a:lvl5pPr>
              <a:defRPr sz="2049"/>
            </a:lvl5pPr>
            <a:lvl6pPr>
              <a:defRPr sz="2049"/>
            </a:lvl6pPr>
            <a:lvl7pPr>
              <a:defRPr sz="2049"/>
            </a:lvl7pPr>
            <a:lvl8pPr>
              <a:defRPr sz="2049"/>
            </a:lvl8pPr>
            <a:lvl9pPr>
              <a:defRPr sz="20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647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59F4E3-CC70-8F42-98FA-FB94F332D047}"/>
              </a:ext>
            </a:extLst>
          </p:cNvPr>
          <p:cNvSpPr>
            <a:spLocks noGrp="1"/>
          </p:cNvSpPr>
          <p:nvPr>
            <p:ph type="sldNum" sz="quarter" idx="16"/>
          </p:nvPr>
        </p:nvSpPr>
        <p:spPr>
          <a:xfrm>
            <a:off x="11395625" y="6606509"/>
            <a:ext cx="289402" cy="180500"/>
          </a:xfrm>
        </p:spPr>
        <p:txBody>
          <a:bodyPr/>
          <a:lstStyle/>
          <a:p>
            <a:fld id="{A74CE0EA-F3B5-4684-BA10-C594598FDB9C}" type="slidenum">
              <a:rPr lang="en-GB" noProof="0" smtClean="0"/>
              <a:pPr/>
              <a:t>‹#›</a:t>
            </a:fld>
            <a:endParaRPr lang="en-GB" noProof="0" dirty="0"/>
          </a:p>
        </p:txBody>
      </p:sp>
      <p:sp>
        <p:nvSpPr>
          <p:cNvPr id="8" name="Footer Placeholder 4">
            <a:extLst>
              <a:ext uri="{FF2B5EF4-FFF2-40B4-BE49-F238E27FC236}">
                <a16:creationId xmlns:a16="http://schemas.microsoft.com/office/drawing/2014/main" id="{C5B43E3C-6F82-8244-BC6A-DA570484C8E7}"/>
              </a:ext>
            </a:extLst>
          </p:cNvPr>
          <p:cNvSpPr>
            <a:spLocks noGrp="1"/>
          </p:cNvSpPr>
          <p:nvPr>
            <p:ph type="ftr" sz="quarter" idx="15"/>
          </p:nvPr>
        </p:nvSpPr>
        <p:spPr>
          <a:xfrm>
            <a:off x="479123" y="6468533"/>
            <a:ext cx="3517143" cy="228226"/>
          </a:xfrm>
          <a:prstGeom prst="rect">
            <a:avLst/>
          </a:prstGeom>
        </p:spPr>
        <p:txBody>
          <a:bodyPr/>
          <a:lstStyle>
            <a:lvl1pPr>
              <a:defRPr sz="1000"/>
            </a:lvl1pPr>
          </a:lstStyle>
          <a:p>
            <a:r>
              <a:rPr lang="fr-FR"/>
              <a:t>Conflits d'intérêt dans les GTCV, les prévenir et les gérer</a:t>
            </a:r>
            <a:endParaRPr lang="en-GB" dirty="0"/>
          </a:p>
        </p:txBody>
      </p:sp>
    </p:spTree>
    <p:extLst>
      <p:ext uri="{BB962C8B-B14F-4D97-AF65-F5344CB8AC3E}">
        <p14:creationId xmlns:p14="http://schemas.microsoft.com/office/powerpoint/2010/main" val="251989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D22CF4E2-6A02-C749-B2CF-3611D47062A8}"/>
              </a:ext>
            </a:extLst>
          </p:cNvPr>
          <p:cNvSpPr>
            <a:spLocks noGrp="1"/>
          </p:cNvSpPr>
          <p:nvPr>
            <p:ph type="ftr" sz="quarter" idx="15"/>
          </p:nvPr>
        </p:nvSpPr>
        <p:spPr>
          <a:xfrm>
            <a:off x="479123" y="6468533"/>
            <a:ext cx="3517143" cy="228226"/>
          </a:xfrm>
          <a:prstGeom prst="rect">
            <a:avLst/>
          </a:prstGeom>
        </p:spPr>
        <p:txBody>
          <a:bodyPr/>
          <a:lstStyle>
            <a:lvl1pPr>
              <a:defRPr sz="1000"/>
            </a:lvl1pPr>
          </a:lstStyle>
          <a:p>
            <a:r>
              <a:rPr lang="fr-FR"/>
              <a:t>Conflits d'intérêt dans les GTCV, les prévenir et les gérer</a:t>
            </a:r>
            <a:endParaRPr lang="en-GB" dirty="0"/>
          </a:p>
        </p:txBody>
      </p:sp>
      <p:sp>
        <p:nvSpPr>
          <p:cNvPr id="4" name="Slide Number Placeholder 5">
            <a:extLst>
              <a:ext uri="{FF2B5EF4-FFF2-40B4-BE49-F238E27FC236}">
                <a16:creationId xmlns:a16="http://schemas.microsoft.com/office/drawing/2014/main" id="{66B78D94-A3DF-1645-A3AD-2B12594864D1}"/>
              </a:ext>
            </a:extLst>
          </p:cNvPr>
          <p:cNvSpPr>
            <a:spLocks noGrp="1"/>
          </p:cNvSpPr>
          <p:nvPr>
            <p:ph type="sldNum" sz="quarter" idx="16"/>
          </p:nvPr>
        </p:nvSpPr>
        <p:spPr>
          <a:xfrm>
            <a:off x="11395625" y="6606509"/>
            <a:ext cx="289402" cy="180500"/>
          </a:xfrm>
        </p:spPr>
        <p:txBody>
          <a:bodyPr/>
          <a:lstStyle/>
          <a:p>
            <a:fld id="{A74CE0EA-F3B5-4684-BA10-C594598FDB9C}" type="slidenum">
              <a:rPr lang="en-GB" noProof="0" smtClean="0"/>
              <a:pPr/>
              <a:t>‹#›</a:t>
            </a:fld>
            <a:endParaRPr lang="en-GB" noProof="0"/>
          </a:p>
        </p:txBody>
      </p:sp>
    </p:spTree>
    <p:extLst>
      <p:ext uri="{BB962C8B-B14F-4D97-AF65-F5344CB8AC3E}">
        <p14:creationId xmlns:p14="http://schemas.microsoft.com/office/powerpoint/2010/main" val="29384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49062" y="579202"/>
            <a:ext cx="3974470" cy="454785"/>
          </a:xfrm>
          <a:prstGeom prst="rect">
            <a:avLst/>
          </a:prstGeom>
        </p:spPr>
        <p:txBody>
          <a:bodyPr lIns="0" tIns="0" rIns="0" bIns="0" anchor="t" anchorCtr="0"/>
          <a:lstStyle>
            <a:lvl1pPr algn="l">
              <a:defRPr sz="3269">
                <a:solidFill>
                  <a:schemeClr val="tx1"/>
                </a:solidFill>
              </a:defRPr>
            </a:lvl1pPr>
          </a:lstStyle>
          <a:p>
            <a:r>
              <a:rPr lang="fr-FR"/>
              <a:t>Modifiez le style du titre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49062" y="2871126"/>
            <a:ext cx="3974470" cy="567399"/>
          </a:xfrm>
        </p:spPr>
        <p:txBody>
          <a:bodyPr wrap="square" anchor="b" anchorCtr="0">
            <a:spAutoFit/>
          </a:bodyPr>
          <a:lstStyle>
            <a:lvl1pPr marL="0" indent="0" algn="l">
              <a:buNone/>
              <a:defRPr sz="1695" b="1" i="0">
                <a:solidFill>
                  <a:schemeClr val="tx1"/>
                </a:solidFill>
                <a:latin typeface="Poppins SemiBold" pitchFamily="2" charset="77"/>
                <a:cs typeface="Poppins SemiBold" pitchFamily="2" charset="77"/>
              </a:defRPr>
            </a:lvl1pPr>
            <a:lvl2pPr marL="276743" indent="0" algn="ctr">
              <a:buNone/>
              <a:defRPr sz="1211"/>
            </a:lvl2pPr>
            <a:lvl3pPr marL="553486" indent="0" algn="ctr">
              <a:buNone/>
              <a:defRPr sz="1090"/>
            </a:lvl3pPr>
            <a:lvl4pPr marL="830229" indent="0" algn="ctr">
              <a:buNone/>
              <a:defRPr sz="968"/>
            </a:lvl4pPr>
            <a:lvl5pPr marL="1106973" indent="0" algn="ctr">
              <a:buNone/>
              <a:defRPr sz="968"/>
            </a:lvl5pPr>
            <a:lvl6pPr marL="1383716" indent="0" algn="ctr">
              <a:buNone/>
              <a:defRPr sz="968"/>
            </a:lvl6pPr>
            <a:lvl7pPr marL="1660459" indent="0" algn="ctr">
              <a:buNone/>
              <a:defRPr sz="968"/>
            </a:lvl7pPr>
            <a:lvl8pPr marL="1937202" indent="0" algn="ctr">
              <a:buNone/>
              <a:defRPr sz="968"/>
            </a:lvl8pPr>
            <a:lvl9pPr marL="2213945" indent="0" algn="ctr">
              <a:buNone/>
              <a:defRPr sz="968"/>
            </a:lvl9pPr>
          </a:lstStyle>
          <a:p>
            <a:r>
              <a:rPr lang="fr-FR"/>
              <a:t>Modifiez le style des sous-titres du masque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8717" y="3581704"/>
            <a:ext cx="3699750" cy="243652"/>
          </a:xfrm>
        </p:spPr>
        <p:txBody>
          <a:bodyPr/>
          <a:lstStyle/>
          <a:p>
            <a:pPr lvl="0"/>
            <a:r>
              <a:rPr lang="fr-FR"/>
              <a:t>Cliquez pour modifier les styles du texte du masque</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8717" y="4507539"/>
            <a:ext cx="3699750" cy="243652"/>
          </a:xfrm>
        </p:spPr>
        <p:txBody>
          <a:bodyPr/>
          <a:lstStyle/>
          <a:p>
            <a:pPr lvl="0"/>
            <a:r>
              <a:rPr lang="fr-FR"/>
              <a:t>Cliquez pour modifier les styles du texte du masque</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8717" y="4894370"/>
            <a:ext cx="3699750" cy="243652"/>
          </a:xfrm>
        </p:spPr>
        <p:txBody>
          <a:bodyPr/>
          <a:lstStyle/>
          <a:p>
            <a:pPr lvl="0"/>
            <a:r>
              <a:rPr lang="fr-FR"/>
              <a:t>Cliquez pour modifier les styles du texte du masque</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344" y="5766914"/>
            <a:ext cx="3031187" cy="648705"/>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66197" y="0"/>
            <a:ext cx="7003579" cy="6877050"/>
          </a:xfrm>
          <a:solidFill>
            <a:schemeClr val="bg2">
              <a:lumMod val="75000"/>
            </a:schemeClr>
          </a:solidFill>
        </p:spPr>
        <p:txBody>
          <a:bodyPr bIns="1764000" anchor="ctr">
            <a:noAutofit/>
          </a:bodyPr>
          <a:lstStyle>
            <a:lvl1pPr algn="ctr">
              <a:defRPr sz="2179" b="1">
                <a:solidFill>
                  <a:schemeClr val="bg1"/>
                </a:solidFill>
              </a:defRPr>
            </a:lvl1pPr>
          </a:lstStyle>
          <a:p>
            <a:r>
              <a:rPr lang="en-GB" dirty="0"/>
              <a:t>Click icon to insert image</a:t>
            </a:r>
          </a:p>
        </p:txBody>
      </p:sp>
    </p:spTree>
    <p:extLst>
      <p:ext uri="{BB962C8B-B14F-4D97-AF65-F5344CB8AC3E}">
        <p14:creationId xmlns:p14="http://schemas.microsoft.com/office/powerpoint/2010/main" val="41907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fr-FR"/>
              <a:t>Conflits d'intérêt dans les GTCV, les prévenir et les gérer</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6586" y="538690"/>
            <a:ext cx="5072020" cy="40425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6585" y="1101168"/>
            <a:ext cx="5072021" cy="262016"/>
          </a:xfrm>
        </p:spPr>
        <p:txBody>
          <a:bodyPr/>
          <a:lstStyle>
            <a:lvl1pPr>
              <a:lnSpc>
                <a:spcPct val="100000"/>
              </a:lnSpc>
              <a:buFont typeface="Arial" panose="020B0604020202020204" pitchFamily="34" charset="0"/>
              <a:buNone/>
              <a:defRPr sz="1695">
                <a:solidFill>
                  <a:schemeClr val="accent1"/>
                </a:solidFill>
              </a:defRPr>
            </a:lvl1pPr>
          </a:lstStyle>
          <a:p>
            <a:pPr lvl="0"/>
            <a:r>
              <a:rPr lang="fr-FR"/>
              <a:t>Cliquez pour modifier les styles du texte du masque</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6584" y="2349364"/>
            <a:ext cx="7187125" cy="3283351"/>
          </a:xfrm>
        </p:spPr>
        <p:txBody>
          <a:bodyPr wrap="square" numCol="2" spcCol="756000">
            <a:noAutofit/>
          </a:bodyPr>
          <a:lstStyle>
            <a:lvl1pPr marL="311336" indent="-311336">
              <a:spcAft>
                <a:spcPts val="0"/>
              </a:spcAft>
              <a:buFont typeface="+mj-lt"/>
              <a:buAutoNum type="arabicPeriod"/>
              <a:defRPr sz="1937" b="0" i="0">
                <a:solidFill>
                  <a:schemeClr val="tx1"/>
                </a:solidFill>
                <a:latin typeface="Poppins Medium" pitchFamily="2" charset="77"/>
                <a:cs typeface="Poppins Medium" pitchFamily="2" charset="77"/>
              </a:defRPr>
            </a:lvl1pPr>
            <a:lvl2pPr marL="311336" indent="-311336">
              <a:spcAft>
                <a:spcPts val="1453"/>
              </a:spcAft>
              <a:buSzPct val="100000"/>
              <a:buFont typeface="+mj-lt"/>
              <a:buAutoNum type="arabicPeriod"/>
              <a:defRPr sz="1937" b="0" i="0">
                <a:solidFill>
                  <a:schemeClr val="tx1"/>
                </a:solidFill>
                <a:latin typeface="Poppins Medium" pitchFamily="2" charset="77"/>
                <a:cs typeface="Poppins Medium" pitchFamily="2" charset="77"/>
              </a:defRPr>
            </a:lvl2pPr>
            <a:lvl5pPr>
              <a:defRPr/>
            </a:lvl5pPr>
          </a:lstStyle>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20172" y="2305426"/>
            <a:ext cx="3373019" cy="332728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fr-FR"/>
              <a:t>Cliquez sur l'icône pour ajouter une image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Tree>
    <p:extLst>
      <p:ext uri="{BB962C8B-B14F-4D97-AF65-F5344CB8AC3E}">
        <p14:creationId xmlns:p14="http://schemas.microsoft.com/office/powerpoint/2010/main" val="59975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fr-FR"/>
              <a:t>Conflits d'intérêt dans les GTCV, les prévenir et les gérer</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6797" y="6415711"/>
            <a:ext cx="11022756"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271"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4315" y="3691681"/>
            <a:ext cx="9179224" cy="841883"/>
          </a:xfrm>
        </p:spPr>
        <p:txBody>
          <a:bodyPr anchor="ctr"/>
          <a:lstStyle>
            <a:lvl1pPr algn="ctr">
              <a:defRPr sz="2663"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a:p>
            <a:pPr lvl="1"/>
            <a:r>
              <a:rPr lang="fr-FR"/>
              <a:t>Deuxième niveau</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16145" y="2300063"/>
            <a:ext cx="4935563" cy="1059938"/>
          </a:xfrm>
          <a:prstGeom prst="rect">
            <a:avLst/>
          </a:prstGeom>
        </p:spPr>
      </p:pic>
    </p:spTree>
    <p:extLst>
      <p:ext uri="{BB962C8B-B14F-4D97-AF65-F5344CB8AC3E}">
        <p14:creationId xmlns:p14="http://schemas.microsoft.com/office/powerpoint/2010/main" val="113169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79125" y="1812641"/>
            <a:ext cx="11211526" cy="4248970"/>
          </a:xfrm>
          <a:prstGeom prst="rect">
            <a:avLst/>
          </a:prstGeom>
        </p:spPr>
        <p:txBody>
          <a:bodyPr vert="horz" lIns="21424" tIns="0" rIns="21424"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6" name="Slide Number Placeholder 5"/>
          <p:cNvSpPr>
            <a:spLocks noGrp="1"/>
          </p:cNvSpPr>
          <p:nvPr>
            <p:ph type="sldNum" sz="quarter" idx="4"/>
          </p:nvPr>
        </p:nvSpPr>
        <p:spPr bwMode="gray">
          <a:xfrm>
            <a:off x="11395625" y="6606509"/>
            <a:ext cx="289402" cy="180500"/>
          </a:xfrm>
          <a:prstGeom prst="rect">
            <a:avLst/>
          </a:prstGeom>
        </p:spPr>
        <p:txBody>
          <a:bodyPr vert="horz" lIns="0" tIns="0" rIns="0" bIns="0" rtlCol="0" anchor="t"/>
          <a:lstStyle>
            <a:lvl1pPr algn="r">
              <a:defRPr sz="1000" b="0">
                <a:solidFill>
                  <a:schemeClr val="tx1"/>
                </a:solidFill>
                <a:latin typeface="+mn-lt"/>
                <a:cs typeface="Times New Roman" panose="02020603050405020304" pitchFamily="18" charset="0"/>
              </a:defRPr>
            </a:lvl1pPr>
          </a:lstStyle>
          <a:p>
            <a:fld id="{A74CE0EA-F3B5-4684-BA10-C594598FDB9C}" type="slidenum">
              <a:rPr lang="en-GB" noProof="0" smtClean="0"/>
              <a:pPr/>
              <a:t>‹#›</a:t>
            </a:fld>
            <a:endParaRPr lang="en-GB" noProof="0" dirty="0"/>
          </a:p>
        </p:txBody>
      </p:sp>
      <p:sp>
        <p:nvSpPr>
          <p:cNvPr id="9" name="Footer Placeholder 4">
            <a:extLst>
              <a:ext uri="{FF2B5EF4-FFF2-40B4-BE49-F238E27FC236}">
                <a16:creationId xmlns:a16="http://schemas.microsoft.com/office/drawing/2014/main" id="{F04CA13F-D3B9-C847-A7B0-2760349C9374}"/>
              </a:ext>
            </a:extLst>
          </p:cNvPr>
          <p:cNvSpPr>
            <a:spLocks noGrp="1"/>
          </p:cNvSpPr>
          <p:nvPr>
            <p:ph type="ftr" sz="quarter" idx="3"/>
          </p:nvPr>
        </p:nvSpPr>
        <p:spPr>
          <a:xfrm>
            <a:off x="479123" y="6468533"/>
            <a:ext cx="3517143" cy="228226"/>
          </a:xfrm>
          <a:prstGeom prst="rect">
            <a:avLst/>
          </a:prstGeom>
        </p:spPr>
        <p:txBody>
          <a:bodyPr/>
          <a:lstStyle>
            <a:lvl1pPr>
              <a:defRPr sz="1000"/>
            </a:lvl1pPr>
          </a:lstStyle>
          <a:p>
            <a:r>
              <a:rPr lang="fr-FR"/>
              <a:t>Conflits d'intérêt dans les GTCV, les prévenir et les gérer</a:t>
            </a:r>
            <a:endParaRPr lang="en-GB" dirty="0"/>
          </a:p>
        </p:txBody>
      </p:sp>
      <p:pic>
        <p:nvPicPr>
          <p:cNvPr id="4" name="Image 3" descr="Une image contenant logo&#10;&#10;Description générée automatiquement">
            <a:extLst>
              <a:ext uri="{FF2B5EF4-FFF2-40B4-BE49-F238E27FC236}">
                <a16:creationId xmlns:a16="http://schemas.microsoft.com/office/drawing/2014/main" id="{F30ED766-E9FE-3C39-BB50-E0BACB43C33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34911" y="460445"/>
            <a:ext cx="1927335" cy="587157"/>
          </a:xfrm>
          <a:prstGeom prst="rect">
            <a:avLst/>
          </a:prstGeom>
        </p:spPr>
      </p:pic>
    </p:spTree>
    <p:extLst>
      <p:ext uri="{BB962C8B-B14F-4D97-AF65-F5344CB8AC3E}">
        <p14:creationId xmlns:p14="http://schemas.microsoft.com/office/powerpoint/2010/main" val="2663504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9" r:id="rId6"/>
    <p:sldLayoutId id="2147483671" r:id="rId7"/>
    <p:sldLayoutId id="2147483672" r:id="rId8"/>
  </p:sldLayoutIdLst>
  <p:hf hdr="0" dt="0"/>
  <p:txStyles>
    <p:title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p:titleStyle>
    <p:bodyStyle>
      <a:lvl1pPr marL="0" indent="0" algn="l" defTabSz="1088319" rtl="0" eaLnBrk="1" latinLnBrk="0" hangingPunct="1">
        <a:lnSpc>
          <a:spcPct val="110000"/>
        </a:lnSpc>
        <a:spcBef>
          <a:spcPts val="1190"/>
        </a:spcBef>
        <a:spcAft>
          <a:spcPts val="714"/>
        </a:spcAft>
        <a:buClr>
          <a:schemeClr val="tx1"/>
        </a:buClr>
        <a:buSzPct val="80000"/>
        <a:buFontTx/>
        <a:buNone/>
        <a:defRPr sz="1700" b="0" kern="1200">
          <a:solidFill>
            <a:schemeClr val="tx1"/>
          </a:solidFill>
          <a:latin typeface="+mn-lt"/>
          <a:ea typeface="+mn-ea"/>
          <a:cs typeface="Times New Roman" panose="02020603050405020304" pitchFamily="18" charset="0"/>
        </a:defRPr>
      </a:lvl1pPr>
      <a:lvl2pPr marL="428904" indent="-213508"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2pPr>
      <a:lvl3pPr marL="984399"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3pPr>
      <a:lvl4pPr marL="1403856"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4pPr>
      <a:lvl5pPr marL="1923452" indent="-427014"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5pPr>
      <a:lvl6pPr marL="2454386" indent="-427014" algn="l" defTabSz="1088319" rtl="0" eaLnBrk="1" latinLnBrk="0" hangingPunct="1">
        <a:lnSpc>
          <a:spcPct val="90000"/>
        </a:lnSpc>
        <a:spcBef>
          <a:spcPts val="595"/>
        </a:spcBef>
        <a:buFont typeface="Arial" panose="020B0604020202020204" pitchFamily="34" charset="0"/>
        <a:buChar char="•"/>
        <a:defRPr sz="1700" kern="1200">
          <a:solidFill>
            <a:schemeClr val="tx1"/>
          </a:solidFill>
          <a:latin typeface="+mn-lt"/>
          <a:ea typeface="+mn-ea"/>
          <a:cs typeface="+mn-cs"/>
        </a:defRPr>
      </a:lvl6pPr>
      <a:lvl7pPr marL="353703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19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355"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88319" rtl="0" eaLnBrk="1" latinLnBrk="0" hangingPunct="1">
        <a:defRPr sz="2100" kern="1200">
          <a:solidFill>
            <a:schemeClr val="tx1"/>
          </a:solidFill>
          <a:latin typeface="+mn-lt"/>
          <a:ea typeface="+mn-ea"/>
          <a:cs typeface="+mn-cs"/>
        </a:defRPr>
      </a:lvl1pPr>
      <a:lvl2pPr marL="544159" algn="l" defTabSz="1088319" rtl="0" eaLnBrk="1" latinLnBrk="0" hangingPunct="1">
        <a:defRPr sz="2100" kern="1200">
          <a:solidFill>
            <a:schemeClr val="tx1"/>
          </a:solidFill>
          <a:latin typeface="+mn-lt"/>
          <a:ea typeface="+mn-ea"/>
          <a:cs typeface="+mn-cs"/>
        </a:defRPr>
      </a:lvl2pPr>
      <a:lvl3pPr marL="1088319" algn="l" defTabSz="1088319" rtl="0" eaLnBrk="1" latinLnBrk="0" hangingPunct="1">
        <a:defRPr sz="2100" kern="1200">
          <a:solidFill>
            <a:schemeClr val="tx1"/>
          </a:solidFill>
          <a:latin typeface="+mn-lt"/>
          <a:ea typeface="+mn-ea"/>
          <a:cs typeface="+mn-cs"/>
        </a:defRPr>
      </a:lvl3pPr>
      <a:lvl4pPr marL="1632478" algn="l" defTabSz="1088319" rtl="0" eaLnBrk="1" latinLnBrk="0" hangingPunct="1">
        <a:defRPr sz="2100" kern="1200">
          <a:solidFill>
            <a:schemeClr val="tx1"/>
          </a:solidFill>
          <a:latin typeface="+mn-lt"/>
          <a:ea typeface="+mn-ea"/>
          <a:cs typeface="+mn-cs"/>
        </a:defRPr>
      </a:lvl4pPr>
      <a:lvl5pPr marL="2176638" algn="l" defTabSz="1088319" rtl="0" eaLnBrk="1" latinLnBrk="0" hangingPunct="1">
        <a:defRPr sz="2100" kern="1200">
          <a:solidFill>
            <a:schemeClr val="tx1"/>
          </a:solidFill>
          <a:latin typeface="+mn-lt"/>
          <a:ea typeface="+mn-ea"/>
          <a:cs typeface="+mn-cs"/>
        </a:defRPr>
      </a:lvl5pPr>
      <a:lvl6pPr marL="2720797" algn="l" defTabSz="1088319" rtl="0" eaLnBrk="1" latinLnBrk="0" hangingPunct="1">
        <a:defRPr sz="2100" kern="1200">
          <a:solidFill>
            <a:schemeClr val="tx1"/>
          </a:solidFill>
          <a:latin typeface="+mn-lt"/>
          <a:ea typeface="+mn-ea"/>
          <a:cs typeface="+mn-cs"/>
        </a:defRPr>
      </a:lvl6pPr>
      <a:lvl7pPr marL="3264957" algn="l" defTabSz="1088319" rtl="0" eaLnBrk="1" latinLnBrk="0" hangingPunct="1">
        <a:defRPr sz="2100" kern="1200">
          <a:solidFill>
            <a:schemeClr val="tx1"/>
          </a:solidFill>
          <a:latin typeface="+mn-lt"/>
          <a:ea typeface="+mn-ea"/>
          <a:cs typeface="+mn-cs"/>
        </a:defRPr>
      </a:lvl7pPr>
      <a:lvl8pPr marL="3809116" algn="l" defTabSz="1088319" rtl="0" eaLnBrk="1" latinLnBrk="0" hangingPunct="1">
        <a:defRPr sz="2100" kern="1200">
          <a:solidFill>
            <a:schemeClr val="tx1"/>
          </a:solidFill>
          <a:latin typeface="+mn-lt"/>
          <a:ea typeface="+mn-ea"/>
          <a:cs typeface="+mn-cs"/>
        </a:defRPr>
      </a:lvl8pPr>
      <a:lvl9pPr marL="4353276" algn="l" defTabSz="1088319"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orient="horz" pos="3809" userDrawn="1">
          <p15:clr>
            <a:srgbClr val="F26B43"/>
          </p15:clr>
        </p15:guide>
        <p15:guide id="3" pos="2880" userDrawn="1">
          <p15:clr>
            <a:srgbClr val="F26B43"/>
          </p15:clr>
        </p15:guide>
        <p15:guide id="4" pos="226" userDrawn="1">
          <p15:clr>
            <a:srgbClr val="F26B43"/>
          </p15:clr>
        </p15:guide>
        <p15:guide id="5" pos="5534" userDrawn="1">
          <p15:clr>
            <a:srgbClr val="F26B43"/>
          </p15:clr>
        </p15:guide>
        <p15:guide id="6" pos="2939" userDrawn="1">
          <p15:clr>
            <a:srgbClr val="F26B43"/>
          </p15:clr>
        </p15:guide>
        <p15:guide id="7" pos="28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hyperlink" Target="https://www.nitag-resource.org/media-center/prevention-conflicts-interest-nitag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hyperlink" Target="https://www.nitag-resource.org/media-center/declaration-interests-form" TargetMode="Externa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nitag-resource.org/sites/default/files/2020-02/CoI_France.pdf" TargetMode="External"/><Relationship Id="rId7" Type="http://schemas.openxmlformats.org/officeDocument/2006/relationships/hyperlink" Target="https://www.cdc.gov/vaccines/acip/committee/downloads/Policies-Procedures-508.pdf" TargetMode="External"/><Relationship Id="rId12"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49.png"/><Relationship Id="rId5" Type="http://schemas.openxmlformats.org/officeDocument/2006/relationships/hyperlink" Target="https://www.nitag-resource.org/sites/default/files/9d08dcdb0891e580890d3f97c3062a4f3974d5ed_1.pdf" TargetMode="External"/><Relationship Id="rId10" Type="http://schemas.microsoft.com/office/2007/relationships/hdphoto" Target="../media/hdphoto4.wdp"/><Relationship Id="rId4" Type="http://schemas.openxmlformats.org/officeDocument/2006/relationships/image" Target="../media/image45.pn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microsoft.com/office/2007/relationships/hdphoto" Target="../media/hdphoto1.wdp"/><Relationship Id="rId4" Type="http://schemas.openxmlformats.org/officeDocument/2006/relationships/diagramQuickStyle" Target="../diagrams/quickStyle1.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diagramLayout" Target="../diagrams/layout2.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24.png"/><Relationship Id="rId5" Type="http://schemas.openxmlformats.org/officeDocument/2006/relationships/diagramColors" Target="../diagrams/colors2.xml"/><Relationship Id="rId10" Type="http://schemas.openxmlformats.org/officeDocument/2006/relationships/image" Target="../media/image23.png"/><Relationship Id="rId4" Type="http://schemas.openxmlformats.org/officeDocument/2006/relationships/diagramQuickStyle" Target="../diagrams/quickStyle2.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E1D78EC6-350F-4627-B00D-29F5D6E26FEB}"/>
              </a:ext>
            </a:extLst>
          </p:cNvPr>
          <p:cNvSpPr>
            <a:spLocks noGrp="1"/>
          </p:cNvSpPr>
          <p:nvPr>
            <p:ph type="ctrTitle"/>
          </p:nvPr>
        </p:nvSpPr>
        <p:spPr>
          <a:xfrm>
            <a:off x="549062" y="592120"/>
            <a:ext cx="4228150" cy="452730"/>
          </a:xfrm>
        </p:spPr>
        <p:txBody>
          <a:bodyPr/>
          <a:lstStyle/>
          <a:p>
            <a:r>
              <a:rPr lang="fr-FR" sz="3600" dirty="0"/>
              <a:t>Prévention et gestion des conflits d’intérêts au sein des groupes techniques consultatifs nationaux pour la vaccination  (GTCV)</a:t>
            </a:r>
            <a:endParaRPr lang="en-GB" dirty="0"/>
          </a:p>
        </p:txBody>
      </p:sp>
      <p:sp>
        <p:nvSpPr>
          <p:cNvPr id="32" name="Text Placeholder 31">
            <a:extLst>
              <a:ext uri="{FF2B5EF4-FFF2-40B4-BE49-F238E27FC236}">
                <a16:creationId xmlns:a16="http://schemas.microsoft.com/office/drawing/2014/main" id="{917B94F9-1742-4E91-B372-13AE31FC619C}"/>
              </a:ext>
            </a:extLst>
          </p:cNvPr>
          <p:cNvSpPr>
            <a:spLocks noGrp="1"/>
          </p:cNvSpPr>
          <p:nvPr>
            <p:ph type="body" sz="quarter" idx="11"/>
          </p:nvPr>
        </p:nvSpPr>
        <p:spPr>
          <a:xfrm>
            <a:off x="560439" y="5128501"/>
            <a:ext cx="3699750" cy="242551"/>
          </a:xfrm>
        </p:spPr>
        <p:txBody>
          <a:bodyPr/>
          <a:lstStyle/>
          <a:p>
            <a:r>
              <a:rPr lang="fr-FR" sz="1400" dirty="0"/>
              <a:t>Approuvé par le GNN en septembre 2020 et revu en 2023.</a:t>
            </a:r>
            <a:endParaRPr lang="fr-FR" dirty="0"/>
          </a:p>
          <a:p>
            <a:pPr lvl="0"/>
            <a:endParaRPr lang="en-GB" dirty="0"/>
          </a:p>
        </p:txBody>
      </p:sp>
      <p:sp>
        <p:nvSpPr>
          <p:cNvPr id="10" name="Rectangle 9">
            <a:extLst>
              <a:ext uri="{FF2B5EF4-FFF2-40B4-BE49-F238E27FC236}">
                <a16:creationId xmlns:a16="http://schemas.microsoft.com/office/drawing/2014/main" id="{A3DF31E0-E04D-1635-9153-1A654F011AD4}"/>
              </a:ext>
            </a:extLst>
          </p:cNvPr>
          <p:cNvSpPr/>
          <p:nvPr/>
        </p:nvSpPr>
        <p:spPr>
          <a:xfrm>
            <a:off x="2719754" y="5650523"/>
            <a:ext cx="1148861" cy="9261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Espace réservé pour une image  4" descr="Une image contenant personne, jeune, sport, groupe&#10;&#10;Description générée automatiquement">
            <a:extLst>
              <a:ext uri="{FF2B5EF4-FFF2-40B4-BE49-F238E27FC236}">
                <a16:creationId xmlns:a16="http://schemas.microsoft.com/office/drawing/2014/main" id="{255DACF4-D7E9-C415-2AA0-E1F1F0D11E9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051" r="16051"/>
          <a:stretch>
            <a:fillRect/>
          </a:stretch>
        </p:blipFill>
        <p:spPr/>
      </p:pic>
      <p:sp>
        <p:nvSpPr>
          <p:cNvPr id="2" name="ZoneTexte 1">
            <a:extLst>
              <a:ext uri="{FF2B5EF4-FFF2-40B4-BE49-F238E27FC236}">
                <a16:creationId xmlns:a16="http://schemas.microsoft.com/office/drawing/2014/main" id="{29E92DF7-E861-C69C-8EBB-87FAACB8C721}"/>
              </a:ext>
            </a:extLst>
          </p:cNvPr>
          <p:cNvSpPr txBox="1"/>
          <p:nvPr/>
        </p:nvSpPr>
        <p:spPr>
          <a:xfrm rot="5400000">
            <a:off x="8986639" y="8472734"/>
            <a:ext cx="6089072" cy="277200"/>
          </a:xfrm>
          <a:prstGeom prst="rect">
            <a:avLst/>
          </a:prstGeom>
          <a:noFill/>
        </p:spPr>
        <p:txBody>
          <a:bodyPr wrap="square">
            <a:spAutoFit/>
          </a:bodyPr>
          <a:lstStyle/>
          <a:p>
            <a:r>
              <a:rPr lang="fr-FR" sz="1200" dirty="0" err="1">
                <a:solidFill>
                  <a:schemeClr val="bg1"/>
                </a:solidFill>
                <a:latin typeface="Poppins" pitchFamily="2" charset="77"/>
                <a:cs typeface="Poppins" pitchFamily="2" charset="77"/>
              </a:rPr>
              <a:t>unsplash.com</a:t>
            </a:r>
            <a:endParaRPr lang="fr-FR" sz="1200"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204416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C26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102" y="2490424"/>
            <a:ext cx="11211526" cy="4248970"/>
          </a:xfrm>
        </p:spPr>
        <p:txBody>
          <a:bodyPr>
            <a:noAutofit/>
          </a:bodyPr>
          <a:lstStyle/>
          <a:p>
            <a:pPr>
              <a:lnSpc>
                <a:spcPct val="100000"/>
              </a:lnSpc>
            </a:pPr>
            <a:r>
              <a:rPr lang="fr-FR" sz="2000" dirty="0">
                <a:solidFill>
                  <a:schemeClr val="bg1"/>
                </a:solidFill>
                <a:latin typeface="Poppins" pitchFamily="2" charset="77"/>
                <a:cs typeface="Poppins" pitchFamily="2" charset="77"/>
              </a:rPr>
              <a:t>Si un membre travaille comme consultant sur le vaccin antirotavirus pour le fabricant de vaccins X – et s’il doit discuter et voter sur l’introduction d’un vaccin antirotavirus dans le PIN : </a:t>
            </a:r>
          </a:p>
          <a:p>
            <a:pPr marL="342900" indent="-342900">
              <a:lnSpc>
                <a:spcPct val="100000"/>
              </a:lnSpc>
              <a:buFont typeface="Arial" panose="020B0604020202020204" pitchFamily="34" charset="0"/>
              <a:buChar char="•"/>
            </a:pPr>
            <a:r>
              <a:rPr lang="en-US" sz="2000" dirty="0">
                <a:solidFill>
                  <a:schemeClr val="bg1"/>
                </a:solidFill>
                <a:latin typeface="Poppins" pitchFamily="2" charset="77"/>
                <a:cs typeface="Poppins" pitchFamily="2" charset="77"/>
              </a:rPr>
              <a:t> </a:t>
            </a:r>
            <a:r>
              <a:rPr lang="fr-FR" sz="2000" dirty="0">
                <a:solidFill>
                  <a:schemeClr val="bg1"/>
                </a:solidFill>
                <a:latin typeface="Poppins" pitchFamily="2" charset="77"/>
                <a:cs typeface="Poppins" pitchFamily="2" charset="77"/>
              </a:rPr>
              <a:t>Il s’agirait d’un CI, car il pourrait être influencé par le travail effectué ou par le « message de marketing » transmis par le fabricant. </a:t>
            </a:r>
          </a:p>
          <a:p>
            <a:pPr marL="342900" indent="-342900">
              <a:lnSpc>
                <a:spcPct val="100000"/>
              </a:lnSpc>
              <a:buFont typeface="Arial" panose="020B0604020202020204" pitchFamily="34" charset="0"/>
              <a:buChar char="•"/>
            </a:pPr>
            <a:r>
              <a:rPr lang="fr-FR" sz="2000" dirty="0">
                <a:solidFill>
                  <a:schemeClr val="bg1"/>
                </a:solidFill>
                <a:latin typeface="Poppins" pitchFamily="2" charset="77"/>
                <a:cs typeface="Poppins" pitchFamily="2" charset="77"/>
              </a:rPr>
              <a:t> Il peut également avoir des intérêts personnels liés à la commercialisation de ce vaccin (p. ex. se voir offrir un poste ou des invitations à des conférences internationales).  </a:t>
            </a:r>
          </a:p>
          <a:p>
            <a:pPr marL="342900" indent="-342900">
              <a:lnSpc>
                <a:spcPct val="100000"/>
              </a:lnSpc>
              <a:buFont typeface="Arial" panose="020B0604020202020204" pitchFamily="34" charset="0"/>
              <a:buChar char="•"/>
            </a:pPr>
            <a:r>
              <a:rPr lang="fr-FR" sz="2000" dirty="0">
                <a:solidFill>
                  <a:schemeClr val="bg1"/>
                </a:solidFill>
                <a:latin typeface="Poppins" pitchFamily="2" charset="77"/>
                <a:cs typeface="Poppins" pitchFamily="2" charset="77"/>
              </a:rPr>
              <a:t>Un tel consultant peut modifier son ou l’impartialité du GTCV</a:t>
            </a:r>
          </a:p>
        </p:txBody>
      </p:sp>
      <p:sp>
        <p:nvSpPr>
          <p:cNvPr id="5" name="Slide Number Placeholder 4">
            <a:extLst>
              <a:ext uri="{FF2B5EF4-FFF2-40B4-BE49-F238E27FC236}">
                <a16:creationId xmlns:a16="http://schemas.microsoft.com/office/drawing/2014/main" id="{E05D0662-2427-8243-A60E-F0E31EA2330D}"/>
              </a:ext>
            </a:extLst>
          </p:cNvPr>
          <p:cNvSpPr>
            <a:spLocks noGrp="1"/>
          </p:cNvSpPr>
          <p:nvPr>
            <p:ph type="sldNum" sz="quarter" idx="16"/>
          </p:nvPr>
        </p:nvSpPr>
        <p:spPr/>
        <p:txBody>
          <a:bodyPr/>
          <a:lstStyle/>
          <a:p>
            <a:fld id="{A74CE0EA-F3B5-4684-BA10-C594598FDB9C}" type="slidenum">
              <a:rPr lang="en-GB" noProof="0" smtClean="0"/>
              <a:pPr/>
              <a:t>9</a:t>
            </a:fld>
            <a:endParaRPr lang="en-GB" noProof="0" dirty="0"/>
          </a:p>
        </p:txBody>
      </p:sp>
      <p:sp>
        <p:nvSpPr>
          <p:cNvPr id="6" name="object 2">
            <a:extLst>
              <a:ext uri="{FF2B5EF4-FFF2-40B4-BE49-F238E27FC236}">
                <a16:creationId xmlns:a16="http://schemas.microsoft.com/office/drawing/2014/main" id="{D8DB9C1F-C8FA-E657-B297-BADE8F6AF2B0}"/>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err="1">
                <a:solidFill>
                  <a:schemeClr val="bg1"/>
                </a:solidFill>
              </a:rPr>
              <a:t>Intérêts</a:t>
            </a:r>
            <a:r>
              <a:rPr lang="en-GB" dirty="0">
                <a:solidFill>
                  <a:schemeClr val="bg1"/>
                </a:solidFill>
              </a:rPr>
              <a:t> </a:t>
            </a:r>
            <a:r>
              <a:rPr lang="en-GB" dirty="0" err="1">
                <a:solidFill>
                  <a:schemeClr val="bg1"/>
                </a:solidFill>
              </a:rPr>
              <a:t>ou</a:t>
            </a:r>
            <a:r>
              <a:rPr lang="en-GB" dirty="0">
                <a:solidFill>
                  <a:schemeClr val="bg1"/>
                </a:solidFill>
              </a:rPr>
              <a:t> </a:t>
            </a:r>
            <a:r>
              <a:rPr lang="en-GB" dirty="0" err="1">
                <a:solidFill>
                  <a:schemeClr val="bg1"/>
                </a:solidFill>
              </a:rPr>
              <a:t>conflit</a:t>
            </a:r>
            <a:r>
              <a:rPr lang="en-GB" dirty="0">
                <a:solidFill>
                  <a:schemeClr val="bg1"/>
                </a:solidFill>
              </a:rPr>
              <a:t> </a:t>
            </a:r>
            <a:r>
              <a:rPr lang="en-GB" dirty="0" err="1">
                <a:solidFill>
                  <a:schemeClr val="bg1"/>
                </a:solidFill>
              </a:rPr>
              <a:t>d’intérêts</a:t>
            </a:r>
            <a:r>
              <a:rPr lang="en-GB" dirty="0">
                <a:solidFill>
                  <a:schemeClr val="bg1"/>
                </a:solidFill>
              </a:rPr>
              <a:t>?</a:t>
            </a:r>
          </a:p>
        </p:txBody>
      </p:sp>
      <p:sp>
        <p:nvSpPr>
          <p:cNvPr id="8" name="Footer Placeholder 3">
            <a:extLst>
              <a:ext uri="{FF2B5EF4-FFF2-40B4-BE49-F238E27FC236}">
                <a16:creationId xmlns:a16="http://schemas.microsoft.com/office/drawing/2014/main" id="{C90870F8-AE0C-B2B2-9F30-53D446B4268C}"/>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9" name="object 14">
            <a:extLst>
              <a:ext uri="{FF2B5EF4-FFF2-40B4-BE49-F238E27FC236}">
                <a16:creationId xmlns:a16="http://schemas.microsoft.com/office/drawing/2014/main" id="{51E24896-2533-937E-045F-E7DEDE72359D}"/>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solidFill>
                <a:schemeClr val="bg1"/>
              </a:solidFill>
            </a:endParaRPr>
          </a:p>
        </p:txBody>
      </p:sp>
      <p:grpSp>
        <p:nvGrpSpPr>
          <p:cNvPr id="17" name="Groupe 16">
            <a:extLst>
              <a:ext uri="{FF2B5EF4-FFF2-40B4-BE49-F238E27FC236}">
                <a16:creationId xmlns:a16="http://schemas.microsoft.com/office/drawing/2014/main" id="{6517F052-75D7-728B-9FA8-CED5FD9F4FEF}"/>
              </a:ext>
            </a:extLst>
          </p:cNvPr>
          <p:cNvGrpSpPr/>
          <p:nvPr/>
        </p:nvGrpSpPr>
        <p:grpSpPr>
          <a:xfrm>
            <a:off x="479124" y="1265646"/>
            <a:ext cx="1306513" cy="1066905"/>
            <a:chOff x="479124" y="1265646"/>
            <a:chExt cx="1306513" cy="1066905"/>
          </a:xfrm>
        </p:grpSpPr>
        <p:pic>
          <p:nvPicPr>
            <p:cNvPr id="7" name="Image 6">
              <a:extLst>
                <a:ext uri="{FF2B5EF4-FFF2-40B4-BE49-F238E27FC236}">
                  <a16:creationId xmlns:a16="http://schemas.microsoft.com/office/drawing/2014/main" id="{EF414E20-C3EA-E1AE-245B-341CF53BF1EF}"/>
                </a:ext>
              </a:extLst>
            </p:cNvPr>
            <p:cNvPicPr>
              <a:picLocks noChangeAspect="1"/>
            </p:cNvPicPr>
            <p:nvPr/>
          </p:nvPicPr>
          <p:blipFill rotWithShape="1">
            <a:blip r:embed="rId3">
              <a:extLst>
                <a:ext uri="{28A0092B-C50C-407E-A947-70E740481C1C}">
                  <a14:useLocalDpi xmlns:a14="http://schemas.microsoft.com/office/drawing/2010/main" val="0"/>
                </a:ext>
              </a:extLst>
            </a:blip>
            <a:srcRect b="18500"/>
            <a:stretch/>
          </p:blipFill>
          <p:spPr>
            <a:xfrm rot="21446081">
              <a:off x="479124" y="1267743"/>
              <a:ext cx="1306513" cy="1064808"/>
            </a:xfrm>
            <a:prstGeom prst="rect">
              <a:avLst/>
            </a:prstGeom>
          </p:spPr>
        </p:pic>
        <p:pic>
          <p:nvPicPr>
            <p:cNvPr id="16" name="Image 15">
              <a:extLst>
                <a:ext uri="{FF2B5EF4-FFF2-40B4-BE49-F238E27FC236}">
                  <a16:creationId xmlns:a16="http://schemas.microsoft.com/office/drawing/2014/main" id="{78ACDE7E-3EAD-6055-9605-4E9E3B7F2FD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1752" y1="51701" x2="57299" y2="41497"/>
                          <a14:foregroundMark x1="57299" y1="41497" x2="58029" y2="29932"/>
                          <a14:foregroundMark x1="39051" y1="31293" x2="27737" y2="54422"/>
                          <a14:foregroundMark x1="27737" y1="54422" x2="57664" y2="74150"/>
                          <a14:foregroundMark x1="57664" y1="74150" x2="78102" y2="51020"/>
                          <a14:foregroundMark x1="78102" y1="51020" x2="57664" y2="31973"/>
                          <a14:foregroundMark x1="57664" y1="31973" x2="47080" y2="57143"/>
                          <a14:foregroundMark x1="47080" y1="57143" x2="66423" y2="28231"/>
                          <a14:foregroundMark x1="66423" y1="28231" x2="39051" y2="23129"/>
                          <a14:foregroundMark x1="39051" y1="23129" x2="18248" y2="45918"/>
                          <a14:foregroundMark x1="18248" y1="45918" x2="23358" y2="71088"/>
                          <a14:foregroundMark x1="23358" y1="71088" x2="23723" y2="71429"/>
                          <a14:foregroundMark x1="31752" y1="73469" x2="60584" y2="76190"/>
                          <a14:foregroundMark x1="60584" y1="76190" x2="79927" y2="57823"/>
                          <a14:foregroundMark x1="79927" y1="57823" x2="72263" y2="30272"/>
                          <a14:foregroundMark x1="72263" y1="30272" x2="85766" y2="53401"/>
                          <a14:foregroundMark x1="85766" y1="53401" x2="71533" y2="75850"/>
                          <a14:foregroundMark x1="71533" y1="75850" x2="45620" y2="85374"/>
                          <a14:foregroundMark x1="45620" y1="85374" x2="23358" y2="67007"/>
                          <a14:foregroundMark x1="23358" y1="67007" x2="22993" y2="63265"/>
                          <a14:foregroundMark x1="58029" y1="53061" x2="61679" y2="56463"/>
                          <a14:foregroundMark x1="24453" y1="23810" x2="24453" y2="23810"/>
                          <a14:foregroundMark x1="24453" y1="23810" x2="37591" y2="24490"/>
                        </a14:backgroundRemoval>
                      </a14:imgEffect>
                    </a14:imgLayer>
                  </a14:imgProps>
                </a:ext>
                <a:ext uri="{28A0092B-C50C-407E-A947-70E740481C1C}">
                  <a14:useLocalDpi xmlns:a14="http://schemas.microsoft.com/office/drawing/2010/main" val="0"/>
                </a:ext>
              </a:extLst>
            </a:blip>
            <a:stretch>
              <a:fillRect/>
            </a:stretch>
          </p:blipFill>
          <p:spPr>
            <a:xfrm>
              <a:off x="993364" y="1265646"/>
              <a:ext cx="617979" cy="663087"/>
            </a:xfrm>
            <a:prstGeom prst="rect">
              <a:avLst/>
            </a:prstGeom>
          </p:spPr>
        </p:pic>
      </p:grpSp>
      <p:cxnSp>
        <p:nvCxnSpPr>
          <p:cNvPr id="19" name="Connecteur droit 18">
            <a:extLst>
              <a:ext uri="{FF2B5EF4-FFF2-40B4-BE49-F238E27FC236}">
                <a16:creationId xmlns:a16="http://schemas.microsoft.com/office/drawing/2014/main" id="{ABEB1BA9-7B7F-C192-467C-A39A6512D0BF}"/>
              </a:ext>
            </a:extLst>
          </p:cNvPr>
          <p:cNvCxnSpPr/>
          <p:nvPr/>
        </p:nvCxnSpPr>
        <p:spPr>
          <a:xfrm>
            <a:off x="566426" y="3635897"/>
            <a:ext cx="0" cy="2200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1AAC9D69-C617-FC4E-0861-6EA41B7D48A3}"/>
              </a:ext>
            </a:extLst>
          </p:cNvPr>
          <p:cNvSpPr txBox="1"/>
          <p:nvPr/>
        </p:nvSpPr>
        <p:spPr>
          <a:xfrm>
            <a:off x="1611343" y="1500912"/>
            <a:ext cx="9885332" cy="523220"/>
          </a:xfrm>
          <a:prstGeom prst="rect">
            <a:avLst/>
          </a:prstGeom>
          <a:noFill/>
        </p:spPr>
        <p:txBody>
          <a:bodyPr wrap="square">
            <a:spAutoFit/>
          </a:bodyPr>
          <a:lstStyle/>
          <a:p>
            <a:pPr>
              <a:lnSpc>
                <a:spcPct val="100000"/>
              </a:lnSpc>
            </a:pPr>
            <a:r>
              <a:rPr lang="fr-FR" sz="2800" b="1" dirty="0">
                <a:solidFill>
                  <a:schemeClr val="bg1"/>
                </a:solidFill>
                <a:latin typeface="Poppins" pitchFamily="2" charset="77"/>
                <a:cs typeface="Poppins" pitchFamily="2" charset="77"/>
              </a:rPr>
              <a:t>Exemple d’un intérêt menant à un Conflit d’</a:t>
            </a:r>
            <a:r>
              <a:rPr lang="fr-FR" sz="2800" b="1" dirty="0" err="1">
                <a:solidFill>
                  <a:schemeClr val="bg1"/>
                </a:solidFill>
                <a:latin typeface="Poppins" pitchFamily="2" charset="77"/>
                <a:cs typeface="Poppins" pitchFamily="2" charset="77"/>
              </a:rPr>
              <a:t>interêts</a:t>
            </a:r>
            <a:r>
              <a:rPr lang="fr-FR" sz="2800" b="1" dirty="0">
                <a:solidFill>
                  <a:schemeClr val="bg1"/>
                </a:solidFill>
                <a:latin typeface="Poppins" pitchFamily="2" charset="77"/>
                <a:cs typeface="Poppins" pitchFamily="2" charset="77"/>
              </a:rPr>
              <a:t>: </a:t>
            </a:r>
            <a:endParaRPr lang="en-US" sz="2800" b="1" dirty="0">
              <a:solidFill>
                <a:schemeClr val="bg1"/>
              </a:solidFill>
              <a:latin typeface="Poppins" pitchFamily="2" charset="77"/>
              <a:cs typeface="Poppins" pitchFamily="2" charset="77"/>
            </a:endParaRPr>
          </a:p>
        </p:txBody>
      </p:sp>
      <p:sp>
        <p:nvSpPr>
          <p:cNvPr id="2" name="Rectangle 1">
            <a:extLst>
              <a:ext uri="{FF2B5EF4-FFF2-40B4-BE49-F238E27FC236}">
                <a16:creationId xmlns:a16="http://schemas.microsoft.com/office/drawing/2014/main" id="{FB8588E4-72C1-BF5F-71AF-61B4DA668834}"/>
              </a:ext>
            </a:extLst>
          </p:cNvPr>
          <p:cNvSpPr/>
          <p:nvPr/>
        </p:nvSpPr>
        <p:spPr>
          <a:xfrm>
            <a:off x="9364717" y="268014"/>
            <a:ext cx="2385911" cy="997632"/>
          </a:xfrm>
          <a:prstGeom prst="rect">
            <a:avLst/>
          </a:prstGeom>
          <a:solidFill>
            <a:srgbClr val="00C26D"/>
          </a:solidFill>
          <a:ln>
            <a:solidFill>
              <a:srgbClr val="00C2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logo&#10;&#10;Description générée automatiquement">
            <a:extLst>
              <a:ext uri="{FF2B5EF4-FFF2-40B4-BE49-F238E27FC236}">
                <a16:creationId xmlns:a16="http://schemas.microsoft.com/office/drawing/2014/main" id="{25A80E2C-1D29-3BAE-6A95-A23BEE6E6453}"/>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sp>
        <p:nvSpPr>
          <p:cNvPr id="10" name="Footer Placeholder 9">
            <a:extLst>
              <a:ext uri="{FF2B5EF4-FFF2-40B4-BE49-F238E27FC236}">
                <a16:creationId xmlns:a16="http://schemas.microsoft.com/office/drawing/2014/main" id="{954C2896-8CBE-427B-8E98-9DD90B897AE5}"/>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1133532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C26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4" y="2513657"/>
            <a:ext cx="11211526" cy="4248970"/>
          </a:xfrm>
        </p:spPr>
        <p:txBody>
          <a:bodyPr>
            <a:noAutofit/>
          </a:bodyPr>
          <a:lstStyle/>
          <a:p>
            <a:pPr>
              <a:buClr>
                <a:schemeClr val="bg1"/>
              </a:buClr>
            </a:pPr>
            <a:r>
              <a:rPr lang="fr-FR" sz="2000" dirty="0">
                <a:solidFill>
                  <a:schemeClr val="bg1"/>
                </a:solidFill>
                <a:latin typeface="Poppins" pitchFamily="2" charset="77"/>
                <a:cs typeface="Poppins" pitchFamily="2" charset="77"/>
              </a:rPr>
              <a:t>Pour un autre sujet à l’ordre du jour du GTCV  qui n’est pas lié au vaccin antirotavirus ni au fabricant du vaccin X, il est peu probable que cet intérêt influence le membre au cours de la discussion. </a:t>
            </a:r>
            <a:endParaRPr lang="en-US" sz="2535" dirty="0">
              <a:solidFill>
                <a:schemeClr val="bg1"/>
              </a:solidFill>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9F356569-7767-D44E-87CF-4475B147334D}"/>
              </a:ext>
            </a:extLst>
          </p:cNvPr>
          <p:cNvSpPr>
            <a:spLocks noGrp="1"/>
          </p:cNvSpPr>
          <p:nvPr>
            <p:ph type="sldNum" sz="quarter" idx="16"/>
          </p:nvPr>
        </p:nvSpPr>
        <p:spPr/>
        <p:txBody>
          <a:bodyPr/>
          <a:lstStyle/>
          <a:p>
            <a:fld id="{A74CE0EA-F3B5-4684-BA10-C594598FDB9C}" type="slidenum">
              <a:rPr lang="en-GB" noProof="0" smtClean="0"/>
              <a:pPr/>
              <a:t>10</a:t>
            </a:fld>
            <a:endParaRPr lang="en-GB" noProof="0" dirty="0"/>
          </a:p>
        </p:txBody>
      </p:sp>
      <p:sp>
        <p:nvSpPr>
          <p:cNvPr id="6" name="object 2">
            <a:extLst>
              <a:ext uri="{FF2B5EF4-FFF2-40B4-BE49-F238E27FC236}">
                <a16:creationId xmlns:a16="http://schemas.microsoft.com/office/drawing/2014/main" id="{FC970848-668D-FFE8-1E9A-322007ACFA43}"/>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err="1">
                <a:solidFill>
                  <a:schemeClr val="bg1"/>
                </a:solidFill>
              </a:rPr>
              <a:t>Intérêts</a:t>
            </a:r>
            <a:r>
              <a:rPr lang="en-GB" dirty="0">
                <a:solidFill>
                  <a:schemeClr val="bg1"/>
                </a:solidFill>
              </a:rPr>
              <a:t> </a:t>
            </a:r>
            <a:r>
              <a:rPr lang="en-GB" dirty="0" err="1">
                <a:solidFill>
                  <a:schemeClr val="bg1"/>
                </a:solidFill>
              </a:rPr>
              <a:t>ou</a:t>
            </a:r>
            <a:r>
              <a:rPr lang="en-GB" dirty="0">
                <a:solidFill>
                  <a:schemeClr val="bg1"/>
                </a:solidFill>
              </a:rPr>
              <a:t> </a:t>
            </a:r>
            <a:r>
              <a:rPr lang="en-GB" dirty="0" err="1">
                <a:solidFill>
                  <a:schemeClr val="bg1"/>
                </a:solidFill>
              </a:rPr>
              <a:t>conflit</a:t>
            </a:r>
            <a:r>
              <a:rPr lang="en-GB" dirty="0">
                <a:solidFill>
                  <a:schemeClr val="bg1"/>
                </a:solidFill>
              </a:rPr>
              <a:t> </a:t>
            </a:r>
            <a:r>
              <a:rPr lang="en-GB" dirty="0" err="1">
                <a:solidFill>
                  <a:schemeClr val="bg1"/>
                </a:solidFill>
              </a:rPr>
              <a:t>d’intérêts</a:t>
            </a:r>
            <a:r>
              <a:rPr lang="en-GB" dirty="0">
                <a:solidFill>
                  <a:schemeClr val="bg1"/>
                </a:solidFill>
              </a:rPr>
              <a:t>?</a:t>
            </a:r>
          </a:p>
        </p:txBody>
      </p:sp>
      <p:sp>
        <p:nvSpPr>
          <p:cNvPr id="8" name="Footer Placeholder 3">
            <a:extLst>
              <a:ext uri="{FF2B5EF4-FFF2-40B4-BE49-F238E27FC236}">
                <a16:creationId xmlns:a16="http://schemas.microsoft.com/office/drawing/2014/main" id="{29379163-D958-E605-0488-C065E3D71D46}"/>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9" name="object 14">
            <a:extLst>
              <a:ext uri="{FF2B5EF4-FFF2-40B4-BE49-F238E27FC236}">
                <a16:creationId xmlns:a16="http://schemas.microsoft.com/office/drawing/2014/main" id="{B6A0D745-91A3-F316-F1D2-E9EF1E7D03B1}"/>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solidFill>
                <a:schemeClr val="bg1"/>
              </a:solidFill>
            </a:endParaRPr>
          </a:p>
        </p:txBody>
      </p:sp>
      <p:grpSp>
        <p:nvGrpSpPr>
          <p:cNvPr id="11" name="Groupe 10">
            <a:extLst>
              <a:ext uri="{FF2B5EF4-FFF2-40B4-BE49-F238E27FC236}">
                <a16:creationId xmlns:a16="http://schemas.microsoft.com/office/drawing/2014/main" id="{DF8BB027-2880-9BD3-D7B0-D1BFEBEFCAE6}"/>
              </a:ext>
            </a:extLst>
          </p:cNvPr>
          <p:cNvGrpSpPr/>
          <p:nvPr/>
        </p:nvGrpSpPr>
        <p:grpSpPr>
          <a:xfrm>
            <a:off x="479124" y="1265646"/>
            <a:ext cx="1306513" cy="1066905"/>
            <a:chOff x="479124" y="1265646"/>
            <a:chExt cx="1306513" cy="1066905"/>
          </a:xfrm>
        </p:grpSpPr>
        <p:pic>
          <p:nvPicPr>
            <p:cNvPr id="12" name="Image 11">
              <a:extLst>
                <a:ext uri="{FF2B5EF4-FFF2-40B4-BE49-F238E27FC236}">
                  <a16:creationId xmlns:a16="http://schemas.microsoft.com/office/drawing/2014/main" id="{0C58F56D-87CF-4C9E-7392-8FE833427932}"/>
                </a:ext>
              </a:extLst>
            </p:cNvPr>
            <p:cNvPicPr>
              <a:picLocks noChangeAspect="1"/>
            </p:cNvPicPr>
            <p:nvPr/>
          </p:nvPicPr>
          <p:blipFill rotWithShape="1">
            <a:blip r:embed="rId3">
              <a:extLst>
                <a:ext uri="{28A0092B-C50C-407E-A947-70E740481C1C}">
                  <a14:useLocalDpi xmlns:a14="http://schemas.microsoft.com/office/drawing/2010/main" val="0"/>
                </a:ext>
              </a:extLst>
            </a:blip>
            <a:srcRect b="18500"/>
            <a:stretch/>
          </p:blipFill>
          <p:spPr>
            <a:xfrm rot="21446081">
              <a:off x="479124" y="1267743"/>
              <a:ext cx="1306513" cy="1064808"/>
            </a:xfrm>
            <a:prstGeom prst="rect">
              <a:avLst/>
            </a:prstGeom>
          </p:spPr>
        </p:pic>
        <p:pic>
          <p:nvPicPr>
            <p:cNvPr id="13" name="Image 12">
              <a:extLst>
                <a:ext uri="{FF2B5EF4-FFF2-40B4-BE49-F238E27FC236}">
                  <a16:creationId xmlns:a16="http://schemas.microsoft.com/office/drawing/2014/main" id="{8FF2C890-1020-9F7A-2EEF-6A867B3066C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1752" y1="51701" x2="57299" y2="41497"/>
                          <a14:foregroundMark x1="57299" y1="41497" x2="58029" y2="29932"/>
                          <a14:foregroundMark x1="39051" y1="31293" x2="27737" y2="54422"/>
                          <a14:foregroundMark x1="27737" y1="54422" x2="57664" y2="74150"/>
                          <a14:foregroundMark x1="57664" y1="74150" x2="78102" y2="51020"/>
                          <a14:foregroundMark x1="78102" y1="51020" x2="57664" y2="31973"/>
                          <a14:foregroundMark x1="57664" y1="31973" x2="47080" y2="57143"/>
                          <a14:foregroundMark x1="47080" y1="57143" x2="66423" y2="28231"/>
                          <a14:foregroundMark x1="66423" y1="28231" x2="39051" y2="23129"/>
                          <a14:foregroundMark x1="39051" y1="23129" x2="18248" y2="45918"/>
                          <a14:foregroundMark x1="18248" y1="45918" x2="23358" y2="71088"/>
                          <a14:foregroundMark x1="23358" y1="71088" x2="23723" y2="71429"/>
                          <a14:foregroundMark x1="31752" y1="73469" x2="60584" y2="76190"/>
                          <a14:foregroundMark x1="60584" y1="76190" x2="79927" y2="57823"/>
                          <a14:foregroundMark x1="79927" y1="57823" x2="72263" y2="30272"/>
                          <a14:foregroundMark x1="72263" y1="30272" x2="85766" y2="53401"/>
                          <a14:foregroundMark x1="85766" y1="53401" x2="71533" y2="75850"/>
                          <a14:foregroundMark x1="71533" y1="75850" x2="45620" y2="85374"/>
                          <a14:foregroundMark x1="45620" y1="85374" x2="23358" y2="67007"/>
                          <a14:foregroundMark x1="23358" y1="67007" x2="22993" y2="63265"/>
                          <a14:foregroundMark x1="58029" y1="53061" x2="61679" y2="56463"/>
                          <a14:foregroundMark x1="24453" y1="23810" x2="24453" y2="23810"/>
                          <a14:foregroundMark x1="24453" y1="23810" x2="37591" y2="24490"/>
                        </a14:backgroundRemoval>
                      </a14:imgEffect>
                    </a14:imgLayer>
                  </a14:imgProps>
                </a:ext>
                <a:ext uri="{28A0092B-C50C-407E-A947-70E740481C1C}">
                  <a14:useLocalDpi xmlns:a14="http://schemas.microsoft.com/office/drawing/2010/main" val="0"/>
                </a:ext>
              </a:extLst>
            </a:blip>
            <a:stretch>
              <a:fillRect/>
            </a:stretch>
          </p:blipFill>
          <p:spPr>
            <a:xfrm>
              <a:off x="993364" y="1265646"/>
              <a:ext cx="617979" cy="663087"/>
            </a:xfrm>
            <a:prstGeom prst="rect">
              <a:avLst/>
            </a:prstGeom>
          </p:spPr>
        </p:pic>
      </p:grpSp>
      <p:sp>
        <p:nvSpPr>
          <p:cNvPr id="15" name="ZoneTexte 14">
            <a:extLst>
              <a:ext uri="{FF2B5EF4-FFF2-40B4-BE49-F238E27FC236}">
                <a16:creationId xmlns:a16="http://schemas.microsoft.com/office/drawing/2014/main" id="{2CF99DF1-0C8B-7E16-49C8-5F5C301E0EB6}"/>
              </a:ext>
            </a:extLst>
          </p:cNvPr>
          <p:cNvSpPr txBox="1"/>
          <p:nvPr/>
        </p:nvSpPr>
        <p:spPr>
          <a:xfrm>
            <a:off x="1611343" y="1500912"/>
            <a:ext cx="8542337" cy="523220"/>
          </a:xfrm>
          <a:prstGeom prst="rect">
            <a:avLst/>
          </a:prstGeom>
          <a:noFill/>
        </p:spPr>
        <p:txBody>
          <a:bodyPr wrap="square">
            <a:spAutoFit/>
          </a:bodyPr>
          <a:lstStyle/>
          <a:p>
            <a:pPr>
              <a:lnSpc>
                <a:spcPct val="100000"/>
              </a:lnSpc>
            </a:pPr>
            <a:r>
              <a:rPr lang="fr-FR" sz="2800" b="1" dirty="0">
                <a:solidFill>
                  <a:schemeClr val="bg1"/>
                </a:solidFill>
                <a:latin typeface="Poppins" pitchFamily="2" charset="77"/>
                <a:cs typeface="Poppins" pitchFamily="2" charset="77"/>
              </a:rPr>
              <a:t>Exemple d’un intérêt ne menant pas à un CI : </a:t>
            </a:r>
            <a:endParaRPr lang="en-US" sz="2800" b="1" dirty="0">
              <a:solidFill>
                <a:schemeClr val="bg1"/>
              </a:solidFill>
              <a:latin typeface="Poppins" pitchFamily="2" charset="77"/>
              <a:cs typeface="Poppins" pitchFamily="2" charset="77"/>
            </a:endParaRPr>
          </a:p>
        </p:txBody>
      </p:sp>
      <p:sp>
        <p:nvSpPr>
          <p:cNvPr id="2" name="Rectangle 1">
            <a:extLst>
              <a:ext uri="{FF2B5EF4-FFF2-40B4-BE49-F238E27FC236}">
                <a16:creationId xmlns:a16="http://schemas.microsoft.com/office/drawing/2014/main" id="{D72B9250-6AD5-6411-156D-491C0CABFD9F}"/>
              </a:ext>
            </a:extLst>
          </p:cNvPr>
          <p:cNvSpPr/>
          <p:nvPr/>
        </p:nvSpPr>
        <p:spPr>
          <a:xfrm>
            <a:off x="9364717" y="268014"/>
            <a:ext cx="2385911" cy="997632"/>
          </a:xfrm>
          <a:prstGeom prst="rect">
            <a:avLst/>
          </a:prstGeom>
          <a:solidFill>
            <a:srgbClr val="00C26D"/>
          </a:solidFill>
          <a:ln>
            <a:solidFill>
              <a:srgbClr val="00C2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logo&#10;&#10;Description générée automatiquement">
            <a:extLst>
              <a:ext uri="{FF2B5EF4-FFF2-40B4-BE49-F238E27FC236}">
                <a16:creationId xmlns:a16="http://schemas.microsoft.com/office/drawing/2014/main" id="{2997F404-2E4E-4FA4-685F-12FB6FA6E5FD}"/>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sp>
        <p:nvSpPr>
          <p:cNvPr id="7" name="Footer Placeholder 6">
            <a:extLst>
              <a:ext uri="{FF2B5EF4-FFF2-40B4-BE49-F238E27FC236}">
                <a16:creationId xmlns:a16="http://schemas.microsoft.com/office/drawing/2014/main" id="{881AD1A2-564A-403D-8620-266C9A40774C}"/>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1303402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3C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8256" y="2583967"/>
            <a:ext cx="10467369" cy="1709116"/>
          </a:xfrm>
        </p:spPr>
        <p:txBody>
          <a:bodyPr anchor="ctr"/>
          <a:lstStyle/>
          <a:p>
            <a:pPr algn="ctr"/>
            <a:r>
              <a:rPr lang="fr-FR" sz="3642" cap="none" dirty="0">
                <a:solidFill>
                  <a:schemeClr val="bg1"/>
                </a:solidFill>
                <a:latin typeface="Poppins" pitchFamily="2" charset="77"/>
                <a:cs typeface="Poppins" pitchFamily="2" charset="77"/>
              </a:rPr>
              <a:t>Gestion et prévention des conflits d’intérêts</a:t>
            </a:r>
            <a:endParaRPr lang="en-US" sz="3642" cap="none" dirty="0">
              <a:solidFill>
                <a:schemeClr val="bg1"/>
              </a:solidFill>
              <a:latin typeface="Poppins" pitchFamily="2" charset="77"/>
              <a:cs typeface="Poppins" pitchFamily="2" charset="77"/>
            </a:endParaRPr>
          </a:p>
        </p:txBody>
      </p:sp>
      <p:sp>
        <p:nvSpPr>
          <p:cNvPr id="4" name="Slide Number Placeholder 3">
            <a:extLst>
              <a:ext uri="{FF2B5EF4-FFF2-40B4-BE49-F238E27FC236}">
                <a16:creationId xmlns:a16="http://schemas.microsoft.com/office/drawing/2014/main" id="{58FA9B3B-BBA1-684F-8254-8F955A0D5F28}"/>
              </a:ext>
            </a:extLst>
          </p:cNvPr>
          <p:cNvSpPr>
            <a:spLocks noGrp="1"/>
          </p:cNvSpPr>
          <p:nvPr>
            <p:ph type="sldNum" sz="quarter" idx="11"/>
          </p:nvPr>
        </p:nvSpPr>
        <p:spPr/>
        <p:txBody>
          <a:bodyPr/>
          <a:lstStyle/>
          <a:p>
            <a:fld id="{A74CE0EA-F3B5-4684-BA10-C594598FDB9C}" type="slidenum">
              <a:rPr lang="en-GB" noProof="0" smtClean="0"/>
              <a:pPr/>
              <a:t>11</a:t>
            </a:fld>
            <a:endParaRPr lang="en-GB" noProof="0" dirty="0"/>
          </a:p>
        </p:txBody>
      </p:sp>
      <p:sp>
        <p:nvSpPr>
          <p:cNvPr id="5" name="Footer Placeholder 3">
            <a:extLst>
              <a:ext uri="{FF2B5EF4-FFF2-40B4-BE49-F238E27FC236}">
                <a16:creationId xmlns:a16="http://schemas.microsoft.com/office/drawing/2014/main" id="{DB189CE8-7E40-434C-D000-559445F6A818}"/>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6" name="object 14">
            <a:extLst>
              <a:ext uri="{FF2B5EF4-FFF2-40B4-BE49-F238E27FC236}">
                <a16:creationId xmlns:a16="http://schemas.microsoft.com/office/drawing/2014/main" id="{85F866FB-5F51-5344-615C-06E0680BCE7C}"/>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p>
        </p:txBody>
      </p:sp>
      <p:sp>
        <p:nvSpPr>
          <p:cNvPr id="7" name="Rectangle 6">
            <a:extLst>
              <a:ext uri="{FF2B5EF4-FFF2-40B4-BE49-F238E27FC236}">
                <a16:creationId xmlns:a16="http://schemas.microsoft.com/office/drawing/2014/main" id="{AECA82AA-77AF-8C73-8721-024495884A3B}"/>
              </a:ext>
            </a:extLst>
          </p:cNvPr>
          <p:cNvSpPr/>
          <p:nvPr/>
        </p:nvSpPr>
        <p:spPr>
          <a:xfrm>
            <a:off x="0" y="1076638"/>
            <a:ext cx="12169775" cy="840652"/>
          </a:xfrm>
          <a:prstGeom prst="rect">
            <a:avLst/>
          </a:prstGeom>
          <a:solidFill>
            <a:srgbClr val="173C5B"/>
          </a:solidFill>
          <a:ln>
            <a:solidFill>
              <a:srgbClr val="173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oter Placeholder 2">
            <a:extLst>
              <a:ext uri="{FF2B5EF4-FFF2-40B4-BE49-F238E27FC236}">
                <a16:creationId xmlns:a16="http://schemas.microsoft.com/office/drawing/2014/main" id="{3E19C31D-E979-4307-945D-5E369EC8A041}"/>
              </a:ext>
            </a:extLst>
          </p:cNvPr>
          <p:cNvSpPr>
            <a:spLocks noGrp="1"/>
          </p:cNvSpPr>
          <p:nvPr>
            <p:ph type="ftr" sz="quarter" idx="10"/>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3955176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l="6163"/>
          <a:stretch/>
        </p:blipFill>
        <p:spPr>
          <a:xfrm>
            <a:off x="576263" y="2258405"/>
            <a:ext cx="9653026" cy="3149600"/>
          </a:xfrm>
          <a:prstGeom prst="rect">
            <a:avLst/>
          </a:prstGeom>
          <a:ln w="19050" cap="sq">
            <a:solidFill>
              <a:srgbClr val="173C5B"/>
            </a:solidFill>
            <a:miter lim="800000"/>
          </a:ln>
          <a:effectLst/>
        </p:spPr>
      </p:pic>
      <p:sp>
        <p:nvSpPr>
          <p:cNvPr id="5" name="Slide Number Placeholder 4">
            <a:extLst>
              <a:ext uri="{FF2B5EF4-FFF2-40B4-BE49-F238E27FC236}">
                <a16:creationId xmlns:a16="http://schemas.microsoft.com/office/drawing/2014/main" id="{F41AB601-6556-8142-802B-4224A397863E}"/>
              </a:ext>
            </a:extLst>
          </p:cNvPr>
          <p:cNvSpPr>
            <a:spLocks noGrp="1"/>
          </p:cNvSpPr>
          <p:nvPr>
            <p:ph type="sldNum" sz="quarter" idx="16"/>
          </p:nvPr>
        </p:nvSpPr>
        <p:spPr/>
        <p:txBody>
          <a:bodyPr/>
          <a:lstStyle/>
          <a:p>
            <a:fld id="{A74CE0EA-F3B5-4684-BA10-C594598FDB9C}" type="slidenum">
              <a:rPr lang="en-GB" noProof="0" smtClean="0"/>
              <a:pPr/>
              <a:t>12</a:t>
            </a:fld>
            <a:endParaRPr lang="en-GB" noProof="0" dirty="0"/>
          </a:p>
        </p:txBody>
      </p:sp>
      <p:sp>
        <p:nvSpPr>
          <p:cNvPr id="3" name="TextBox 2"/>
          <p:cNvSpPr txBox="1"/>
          <p:nvPr/>
        </p:nvSpPr>
        <p:spPr>
          <a:xfrm>
            <a:off x="4377993" y="5736132"/>
            <a:ext cx="6813223" cy="838563"/>
          </a:xfrm>
          <a:prstGeom prst="rect">
            <a:avLst/>
          </a:prstGeom>
          <a:noFill/>
        </p:spPr>
        <p:txBody>
          <a:bodyPr wrap="square" rtlCol="0">
            <a:spAutoFit/>
          </a:bodyPr>
          <a:lstStyle/>
          <a:p>
            <a:pPr algn="r"/>
            <a:r>
              <a:rPr lang="en-GB" sz="1400" b="1" dirty="0">
                <a:latin typeface="Poppins" pitchFamily="2" charset="77"/>
                <a:cs typeface="Poppins" pitchFamily="2" charset="77"/>
              </a:rPr>
              <a:t> </a:t>
            </a:r>
            <a:r>
              <a:rPr lang="en-GB" sz="1400" dirty="0">
                <a:latin typeface="Poppins" pitchFamily="2" charset="77"/>
                <a:cs typeface="Poppins" pitchFamily="2" charset="77"/>
              </a:rPr>
              <a:t>Disponible </a:t>
            </a:r>
            <a:r>
              <a:rPr lang="en-GB" sz="1400" dirty="0" err="1">
                <a:latin typeface="Poppins" pitchFamily="2" charset="77"/>
                <a:cs typeface="Poppins" pitchFamily="2" charset="77"/>
              </a:rPr>
              <a:t>en</a:t>
            </a:r>
            <a:r>
              <a:rPr lang="en-GB" sz="1400" dirty="0">
                <a:latin typeface="Poppins" pitchFamily="2" charset="77"/>
                <a:cs typeface="Poppins" pitchFamily="2" charset="77"/>
              </a:rPr>
              <a:t> </a:t>
            </a:r>
            <a:r>
              <a:rPr lang="en-GB" sz="1400" b="1" dirty="0" err="1">
                <a:latin typeface="Poppins" pitchFamily="2" charset="77"/>
                <a:cs typeface="Poppins" pitchFamily="2" charset="77"/>
              </a:rPr>
              <a:t>Anglais</a:t>
            </a:r>
            <a:r>
              <a:rPr lang="en-GB" sz="1400" b="1" dirty="0">
                <a:latin typeface="Poppins" pitchFamily="2" charset="77"/>
                <a:cs typeface="Poppins" pitchFamily="2" charset="77"/>
              </a:rPr>
              <a:t> </a:t>
            </a:r>
            <a:r>
              <a:rPr lang="en-GB" sz="1400" b="1" dirty="0" err="1">
                <a:latin typeface="Poppins" pitchFamily="2" charset="77"/>
                <a:cs typeface="Poppins" pitchFamily="2" charset="77"/>
              </a:rPr>
              <a:t>seulement</a:t>
            </a:r>
            <a:endParaRPr lang="en-GB" sz="1400" b="1" dirty="0">
              <a:latin typeface="Poppins" pitchFamily="2" charset="77"/>
              <a:cs typeface="Poppins" pitchFamily="2" charset="77"/>
            </a:endParaRPr>
          </a:p>
          <a:p>
            <a:pPr algn="r" rtl="0"/>
            <a:r>
              <a:rPr lang="en-GB" sz="1400" dirty="0">
                <a:latin typeface="Poppins" pitchFamily="2" charset="77"/>
                <a:cs typeface="Poppins" pitchFamily="2" charset="77"/>
              </a:rPr>
              <a:t>À </a:t>
            </a:r>
            <a:r>
              <a:rPr lang="en-GB" sz="1400" dirty="0" err="1">
                <a:latin typeface="Poppins" pitchFamily="2" charset="77"/>
                <a:cs typeface="Poppins" pitchFamily="2" charset="77"/>
              </a:rPr>
              <a:t>télécharger</a:t>
            </a:r>
            <a:r>
              <a:rPr lang="en-GB" sz="1400" dirty="0">
                <a:latin typeface="Poppins" pitchFamily="2" charset="77"/>
                <a:cs typeface="Poppins" pitchFamily="2" charset="77"/>
              </a:rPr>
              <a:t> sur </a:t>
            </a:r>
            <a:r>
              <a:rPr lang="en-GB" sz="1400" dirty="0">
                <a:latin typeface="Poppins" pitchFamily="2" charset="77"/>
                <a:cs typeface="Poppins" pitchFamily="2" charset="77"/>
                <a:hlinkClick r:id="rId4"/>
              </a:rPr>
              <a:t>NITAG Resource Page</a:t>
            </a:r>
            <a:endParaRPr lang="en-GB" sz="1400" dirty="0">
              <a:latin typeface="Poppins" pitchFamily="2" charset="77"/>
              <a:cs typeface="Poppins" pitchFamily="2" charset="77"/>
            </a:endParaRPr>
          </a:p>
          <a:p>
            <a:pPr algn="r" rtl="0"/>
            <a:endParaRPr lang="en-US" sz="2049" dirty="0">
              <a:latin typeface="Poppins" pitchFamily="2" charset="77"/>
              <a:cs typeface="Poppins" pitchFamily="2" charset="77"/>
            </a:endParaRPr>
          </a:p>
        </p:txBody>
      </p:sp>
      <p:sp>
        <p:nvSpPr>
          <p:cNvPr id="6" name="object 2">
            <a:extLst>
              <a:ext uri="{FF2B5EF4-FFF2-40B4-BE49-F238E27FC236}">
                <a16:creationId xmlns:a16="http://schemas.microsoft.com/office/drawing/2014/main" id="{CB06CF19-1FBF-B9B9-4971-3CE44019C05D}"/>
              </a:ext>
            </a:extLst>
          </p:cNvPr>
          <p:cNvSpPr txBox="1">
            <a:spLocks/>
          </p:cNvSpPr>
          <p:nvPr/>
        </p:nvSpPr>
        <p:spPr>
          <a:xfrm>
            <a:off x="576585" y="551759"/>
            <a:ext cx="8300130" cy="1378519"/>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fr-FR" dirty="0"/>
              <a:t>Lignes directrices pour aider les GTCV à élaborer, à mettre en œuvre et à améliorer leur propre politique</a:t>
            </a:r>
            <a:endParaRPr lang="en-GB" dirty="0"/>
          </a:p>
        </p:txBody>
      </p:sp>
      <p:sp>
        <p:nvSpPr>
          <p:cNvPr id="8" name="Footer Placeholder 3">
            <a:extLst>
              <a:ext uri="{FF2B5EF4-FFF2-40B4-BE49-F238E27FC236}">
                <a16:creationId xmlns:a16="http://schemas.microsoft.com/office/drawing/2014/main" id="{9A0FA2E2-7DC7-65C3-DEF5-048880C997DF}"/>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9" name="object 14">
            <a:extLst>
              <a:ext uri="{FF2B5EF4-FFF2-40B4-BE49-F238E27FC236}">
                <a16:creationId xmlns:a16="http://schemas.microsoft.com/office/drawing/2014/main" id="{FC2797F4-6E5D-9D95-A80D-0E6D37D0EB62}"/>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pic>
        <p:nvPicPr>
          <p:cNvPr id="2" name="Image 1">
            <a:extLst>
              <a:ext uri="{FF2B5EF4-FFF2-40B4-BE49-F238E27FC236}">
                <a16:creationId xmlns:a16="http://schemas.microsoft.com/office/drawing/2014/main" id="{38A7237A-1440-7A8A-A631-5C2AB228D2A7}"/>
              </a:ext>
            </a:extLst>
          </p:cNvPr>
          <p:cNvPicPr>
            <a:picLocks noChangeAspect="1"/>
          </p:cNvPicPr>
          <p:nvPr/>
        </p:nvPicPr>
        <p:blipFill rotWithShape="1">
          <a:blip r:embed="rId5">
            <a:extLst>
              <a:ext uri="{28A0092B-C50C-407E-A947-70E740481C1C}">
                <a14:useLocalDpi xmlns:a14="http://schemas.microsoft.com/office/drawing/2010/main" val="0"/>
              </a:ext>
            </a:extLst>
          </a:blip>
          <a:srcRect l="26878" r="18577" b="23445"/>
          <a:stretch/>
        </p:blipFill>
        <p:spPr>
          <a:xfrm rot="16200000">
            <a:off x="11149604" y="5842472"/>
            <a:ext cx="337235" cy="473313"/>
          </a:xfrm>
          <a:prstGeom prst="rect">
            <a:avLst/>
          </a:prstGeom>
        </p:spPr>
      </p:pic>
      <p:cxnSp>
        <p:nvCxnSpPr>
          <p:cNvPr id="7" name="Connecteur en angle 6">
            <a:extLst>
              <a:ext uri="{FF2B5EF4-FFF2-40B4-BE49-F238E27FC236}">
                <a16:creationId xmlns:a16="http://schemas.microsoft.com/office/drawing/2014/main" id="{AFBB4B74-999F-F667-A77C-3819E05D732C}"/>
              </a:ext>
            </a:extLst>
          </p:cNvPr>
          <p:cNvCxnSpPr>
            <a:stCxn id="10" idx="3"/>
            <a:endCxn id="2" idx="2"/>
          </p:cNvCxnSpPr>
          <p:nvPr/>
        </p:nvCxnSpPr>
        <p:spPr>
          <a:xfrm>
            <a:off x="10229289" y="3833205"/>
            <a:ext cx="1325589" cy="2245923"/>
          </a:xfrm>
          <a:prstGeom prst="bentConnector3">
            <a:avLst>
              <a:gd name="adj1" fmla="val 112112"/>
            </a:avLst>
          </a:prstGeom>
          <a:ln w="12700">
            <a:solidFill>
              <a:srgbClr val="173C5B"/>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28208A6-588F-4E77-BD1E-554721B8E4C6}"/>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305969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0077"/>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F1A457-DDF8-4EC5-9382-FB4B23E25217}"/>
              </a:ext>
            </a:extLst>
          </p:cNvPr>
          <p:cNvSpPr>
            <a:spLocks noGrp="1"/>
          </p:cNvSpPr>
          <p:nvPr>
            <p:ph idx="1"/>
          </p:nvPr>
        </p:nvSpPr>
        <p:spPr>
          <a:xfrm>
            <a:off x="1708876" y="2495131"/>
            <a:ext cx="9976151" cy="4248970"/>
          </a:xfrm>
        </p:spPr>
        <p:txBody>
          <a:bodyPr/>
          <a:lstStyle/>
          <a:p>
            <a:pPr>
              <a:lnSpc>
                <a:spcPct val="100000"/>
              </a:lnSpc>
              <a:spcBef>
                <a:spcPts val="2173"/>
              </a:spcBef>
              <a:buClr>
                <a:srgbClr val="FF0000"/>
              </a:buClr>
            </a:pPr>
            <a:r>
              <a:rPr lang="fr-FR" sz="2400" dirty="0">
                <a:solidFill>
                  <a:schemeClr val="bg1"/>
                </a:solidFill>
                <a:latin typeface="Poppins" pitchFamily="2" charset="77"/>
                <a:cs typeface="Poppins" pitchFamily="2" charset="77"/>
              </a:rPr>
              <a:t>Prenez quelques minutes et réfléchissez à quelques stratégies qui peuvent aider à prévenir les conflits d’intérêts et à préserver  la confiance dans votre GTCV.</a:t>
            </a:r>
            <a:endParaRPr lang="en-US" sz="200" dirty="0">
              <a:solidFill>
                <a:schemeClr val="bg1"/>
              </a:solidFill>
              <a:latin typeface="Poppins" pitchFamily="2" charset="77"/>
              <a:cs typeface="Poppins" pitchFamily="2" charset="77"/>
            </a:endParaRPr>
          </a:p>
          <a:p>
            <a:pPr marL="771804" lvl="1" indent="-342900">
              <a:lnSpc>
                <a:spcPct val="100000"/>
              </a:lnSpc>
              <a:spcBef>
                <a:spcPts val="0"/>
              </a:spcBef>
              <a:spcAft>
                <a:spcPts val="0"/>
              </a:spcAft>
              <a:buClr>
                <a:schemeClr val="bg1"/>
              </a:buClr>
              <a:buFont typeface="Wingdings" pitchFamily="2" charset="2"/>
              <a:buChar char="§"/>
            </a:pPr>
            <a:r>
              <a:rPr lang="fr-FR" sz="2000" dirty="0">
                <a:solidFill>
                  <a:schemeClr val="bg1"/>
                </a:solidFill>
                <a:latin typeface="Poppins" pitchFamily="2" charset="77"/>
                <a:cs typeface="Poppins" pitchFamily="2" charset="77"/>
              </a:rPr>
              <a:t>Faites preuve d’innovation dans les idées et partagez vos réflexions.</a:t>
            </a:r>
          </a:p>
          <a:p>
            <a:pPr marL="771804" lvl="1" indent="-342900">
              <a:lnSpc>
                <a:spcPct val="100000"/>
              </a:lnSpc>
              <a:spcBef>
                <a:spcPts val="0"/>
              </a:spcBef>
              <a:spcAft>
                <a:spcPts val="0"/>
              </a:spcAft>
              <a:buClr>
                <a:schemeClr val="bg1"/>
              </a:buClr>
              <a:buFont typeface="Wingdings" pitchFamily="2" charset="2"/>
              <a:buChar char="§"/>
            </a:pPr>
            <a:r>
              <a:rPr lang="fr-FR" sz="2000" dirty="0">
                <a:solidFill>
                  <a:schemeClr val="bg1"/>
                </a:solidFill>
                <a:latin typeface="Poppins" pitchFamily="2" charset="77"/>
                <a:cs typeface="Poppins" pitchFamily="2" charset="77"/>
              </a:rPr>
              <a:t>Etablir une liste de contrôle basée sur toutes les suggestions.</a:t>
            </a:r>
            <a:endParaRPr lang="en-US" sz="2000" dirty="0">
              <a:solidFill>
                <a:schemeClr val="bg1"/>
              </a:solidFill>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E19F09D5-D827-0244-9DD6-43A8B17F26EB}"/>
              </a:ext>
            </a:extLst>
          </p:cNvPr>
          <p:cNvSpPr>
            <a:spLocks noGrp="1"/>
          </p:cNvSpPr>
          <p:nvPr>
            <p:ph type="sldNum" sz="quarter" idx="16"/>
          </p:nvPr>
        </p:nvSpPr>
        <p:spPr/>
        <p:txBody>
          <a:bodyPr/>
          <a:lstStyle/>
          <a:p>
            <a:fld id="{A74CE0EA-F3B5-4684-BA10-C594598FDB9C}" type="slidenum">
              <a:rPr lang="en-GB" noProof="0" smtClean="0"/>
              <a:pPr/>
              <a:t>13</a:t>
            </a:fld>
            <a:endParaRPr lang="en-GB" noProof="0" dirty="0"/>
          </a:p>
        </p:txBody>
      </p:sp>
      <p:sp>
        <p:nvSpPr>
          <p:cNvPr id="6" name="object 2">
            <a:extLst>
              <a:ext uri="{FF2B5EF4-FFF2-40B4-BE49-F238E27FC236}">
                <a16:creationId xmlns:a16="http://schemas.microsoft.com/office/drawing/2014/main" id="{87031DFF-77F2-FBDF-96B1-CD1329485963}"/>
              </a:ext>
            </a:extLst>
          </p:cNvPr>
          <p:cNvSpPr txBox="1">
            <a:spLocks/>
          </p:cNvSpPr>
          <p:nvPr/>
        </p:nvSpPr>
        <p:spPr>
          <a:xfrm>
            <a:off x="576585" y="551759"/>
            <a:ext cx="8454874"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Exercise</a:t>
            </a:r>
          </a:p>
        </p:txBody>
      </p:sp>
      <p:sp>
        <p:nvSpPr>
          <p:cNvPr id="8" name="Footer Placeholder 3">
            <a:extLst>
              <a:ext uri="{FF2B5EF4-FFF2-40B4-BE49-F238E27FC236}">
                <a16:creationId xmlns:a16="http://schemas.microsoft.com/office/drawing/2014/main" id="{AD1BC633-C949-FA3C-F25F-4E0B64F077F5}"/>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9" name="object 14">
            <a:extLst>
              <a:ext uri="{FF2B5EF4-FFF2-40B4-BE49-F238E27FC236}">
                <a16:creationId xmlns:a16="http://schemas.microsoft.com/office/drawing/2014/main" id="{99A05951-13A1-7AAF-2A35-B40AE05A30E4}"/>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p>
        </p:txBody>
      </p:sp>
      <p:pic>
        <p:nvPicPr>
          <p:cNvPr id="4" name="Image 3">
            <a:extLst>
              <a:ext uri="{FF2B5EF4-FFF2-40B4-BE49-F238E27FC236}">
                <a16:creationId xmlns:a16="http://schemas.microsoft.com/office/drawing/2014/main" id="{4FCAF538-237C-6E0C-423D-4E2DF891B1D8}"/>
              </a:ext>
            </a:extLst>
          </p:cNvPr>
          <p:cNvPicPr>
            <a:picLocks noChangeAspect="1"/>
          </p:cNvPicPr>
          <p:nvPr/>
        </p:nvPicPr>
        <p:blipFill>
          <a:blip r:embed="rId3">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576263" y="2992510"/>
            <a:ext cx="1068387" cy="1068387"/>
          </a:xfrm>
          <a:prstGeom prst="rect">
            <a:avLst/>
          </a:prstGeom>
        </p:spPr>
      </p:pic>
      <p:sp>
        <p:nvSpPr>
          <p:cNvPr id="7" name="Rectangle 6">
            <a:extLst>
              <a:ext uri="{FF2B5EF4-FFF2-40B4-BE49-F238E27FC236}">
                <a16:creationId xmlns:a16="http://schemas.microsoft.com/office/drawing/2014/main" id="{A769D233-1AAA-9D67-39A6-32BB01FE0438}"/>
              </a:ext>
            </a:extLst>
          </p:cNvPr>
          <p:cNvSpPr/>
          <p:nvPr/>
        </p:nvSpPr>
        <p:spPr>
          <a:xfrm>
            <a:off x="9364717" y="268014"/>
            <a:ext cx="2385911" cy="997632"/>
          </a:xfrm>
          <a:prstGeom prst="rect">
            <a:avLst/>
          </a:prstGeom>
          <a:solidFill>
            <a:srgbClr val="C1007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logo&#10;&#10;Description générée automatiquement">
            <a:extLst>
              <a:ext uri="{FF2B5EF4-FFF2-40B4-BE49-F238E27FC236}">
                <a16:creationId xmlns:a16="http://schemas.microsoft.com/office/drawing/2014/main" id="{ED84850F-39C4-1E03-C632-78DFCA46A1BA}"/>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cxnSp>
        <p:nvCxnSpPr>
          <p:cNvPr id="2" name="Connecteur droit 1">
            <a:extLst>
              <a:ext uri="{FF2B5EF4-FFF2-40B4-BE49-F238E27FC236}">
                <a16:creationId xmlns:a16="http://schemas.microsoft.com/office/drawing/2014/main" id="{7C576591-28EC-77E0-B89E-9031EE80C976}"/>
              </a:ext>
            </a:extLst>
          </p:cNvPr>
          <p:cNvCxnSpPr>
            <a:cxnSpLocks/>
          </p:cNvCxnSpPr>
          <p:nvPr/>
        </p:nvCxnSpPr>
        <p:spPr>
          <a:xfrm>
            <a:off x="2201792" y="3658410"/>
            <a:ext cx="0" cy="719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30D1E387-DD49-4C50-A32E-293262645A10}"/>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190149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F1A457-DDF8-4EC5-9382-FB4B23E25217}"/>
              </a:ext>
            </a:extLst>
          </p:cNvPr>
          <p:cNvSpPr>
            <a:spLocks noGrp="1"/>
          </p:cNvSpPr>
          <p:nvPr>
            <p:ph idx="1"/>
          </p:nvPr>
        </p:nvSpPr>
        <p:spPr>
          <a:xfrm>
            <a:off x="479125" y="1812641"/>
            <a:ext cx="10916500" cy="4562033"/>
          </a:xfrm>
        </p:spPr>
        <p:txBody>
          <a:bodyPr/>
          <a:lstStyle/>
          <a:p>
            <a:pPr marL="342900" indent="-342900">
              <a:lnSpc>
                <a:spcPct val="100000"/>
              </a:lnSpc>
              <a:spcBef>
                <a:spcPts val="2173"/>
              </a:spcBef>
              <a:buClr>
                <a:srgbClr val="009CDE"/>
              </a:buClr>
              <a:buFont typeface="+mj-lt"/>
              <a:buAutoNum type="arabicPeriod"/>
            </a:pPr>
            <a:r>
              <a:rPr lang="fr-FR" sz="2000" dirty="0">
                <a:latin typeface="Poppins" panose="00000500000000000000" pitchFamily="2" charset="0"/>
                <a:cs typeface="Poppins" panose="00000500000000000000" pitchFamily="2" charset="0"/>
              </a:rPr>
              <a:t>Utilisation d’un </a:t>
            </a:r>
            <a:r>
              <a:rPr lang="fr-FR" sz="2000" b="1" dirty="0">
                <a:latin typeface="Poppins" panose="00000500000000000000" pitchFamily="2" charset="0"/>
                <a:cs typeface="Poppins" panose="00000500000000000000" pitchFamily="2" charset="0"/>
              </a:rPr>
              <a:t>processus systématique </a:t>
            </a:r>
            <a:r>
              <a:rPr lang="fr-FR" sz="2000" dirty="0">
                <a:latin typeface="Poppins" panose="00000500000000000000" pitchFamily="2" charset="0"/>
                <a:cs typeface="Poppins" panose="00000500000000000000" pitchFamily="2" charset="0"/>
              </a:rPr>
              <a:t>pour formuler des recommandations fondées sur des données probantes, y compris des données probantes au cadre décisionnel. </a:t>
            </a:r>
          </a:p>
          <a:p>
            <a:pPr marL="342900" indent="-342900">
              <a:lnSpc>
                <a:spcPct val="100000"/>
              </a:lnSpc>
              <a:spcBef>
                <a:spcPts val="2173"/>
              </a:spcBef>
              <a:buClr>
                <a:srgbClr val="009CDE"/>
              </a:buClr>
              <a:buFont typeface="+mj-lt"/>
              <a:buAutoNum type="arabicPeriod"/>
            </a:pPr>
            <a:r>
              <a:rPr lang="fr-FR" sz="2000" dirty="0">
                <a:latin typeface="Poppins" pitchFamily="2" charset="77"/>
                <a:cs typeface="Poppins" pitchFamily="2" charset="77"/>
              </a:rPr>
              <a:t>Divulgation d’un CV court et affiliation.</a:t>
            </a:r>
          </a:p>
          <a:p>
            <a:pPr marL="342900" indent="-342900">
              <a:lnSpc>
                <a:spcPct val="100000"/>
              </a:lnSpc>
              <a:spcBef>
                <a:spcPts val="2173"/>
              </a:spcBef>
              <a:buClr>
                <a:srgbClr val="009CDE"/>
              </a:buClr>
              <a:buFont typeface="+mj-lt"/>
              <a:buAutoNum type="arabicPeriod"/>
            </a:pPr>
            <a:r>
              <a:rPr lang="fr-FR" sz="2000" b="1" dirty="0">
                <a:solidFill>
                  <a:srgbClr val="C10077"/>
                </a:solidFill>
                <a:latin typeface="Poppins" pitchFamily="2" charset="77"/>
                <a:cs typeface="Poppins" pitchFamily="2" charset="77"/>
              </a:rPr>
              <a:t>Politique de prévention et de gestion des conflits d’intérêts.</a:t>
            </a:r>
          </a:p>
          <a:p>
            <a:pPr marL="342900" indent="-342900">
              <a:lnSpc>
                <a:spcPct val="100000"/>
              </a:lnSpc>
              <a:spcBef>
                <a:spcPts val="2173"/>
              </a:spcBef>
              <a:buClr>
                <a:srgbClr val="009CDE"/>
              </a:buClr>
              <a:buFont typeface="+mj-lt"/>
              <a:buAutoNum type="arabicPeriod"/>
            </a:pPr>
            <a:r>
              <a:rPr lang="fr-FR" sz="2000" dirty="0">
                <a:latin typeface="Poppins" pitchFamily="2" charset="77"/>
                <a:cs typeface="Poppins" pitchFamily="2" charset="77"/>
              </a:rPr>
              <a:t>Déclaration d’intérêts avec un </a:t>
            </a:r>
            <a:r>
              <a:rPr lang="fr-FR" sz="2000" b="1" dirty="0">
                <a:latin typeface="Poppins" pitchFamily="2" charset="77"/>
                <a:cs typeface="Poppins" pitchFamily="2" charset="77"/>
              </a:rPr>
              <a:t>examen attentif</a:t>
            </a:r>
            <a:r>
              <a:rPr lang="fr-FR" sz="2000" dirty="0">
                <a:latin typeface="Poppins" pitchFamily="2" charset="77"/>
                <a:cs typeface="Poppins" pitchFamily="2" charset="77"/>
              </a:rPr>
              <a:t>. </a:t>
            </a:r>
          </a:p>
          <a:p>
            <a:pPr marL="342900" indent="-342900">
              <a:lnSpc>
                <a:spcPct val="100000"/>
              </a:lnSpc>
              <a:spcBef>
                <a:spcPts val="2173"/>
              </a:spcBef>
              <a:buClr>
                <a:srgbClr val="009CDE"/>
              </a:buClr>
              <a:buFont typeface="+mj-lt"/>
              <a:buAutoNum type="arabicPeriod"/>
            </a:pPr>
            <a:r>
              <a:rPr lang="fr-FR" sz="2000" dirty="0">
                <a:latin typeface="Poppins" pitchFamily="2" charset="77"/>
                <a:cs typeface="Poppins" pitchFamily="2" charset="77"/>
              </a:rPr>
              <a:t>Encourager les membres à déclarer </a:t>
            </a:r>
            <a:r>
              <a:rPr lang="fr-FR" sz="2000" b="1" dirty="0">
                <a:latin typeface="Poppins" pitchFamily="2" charset="77"/>
                <a:cs typeface="Poppins" pitchFamily="2" charset="77"/>
              </a:rPr>
              <a:t>régulièrement et de façon proactive </a:t>
            </a:r>
            <a:r>
              <a:rPr lang="fr-FR" sz="2000" dirty="0">
                <a:latin typeface="Poppins" pitchFamily="2" charset="77"/>
                <a:cs typeface="Poppins" pitchFamily="2" charset="77"/>
              </a:rPr>
              <a:t>leurs intérêts. </a:t>
            </a:r>
          </a:p>
          <a:p>
            <a:pPr marL="342900" indent="-342900">
              <a:lnSpc>
                <a:spcPct val="100000"/>
              </a:lnSpc>
              <a:spcBef>
                <a:spcPts val="2173"/>
              </a:spcBef>
              <a:buClr>
                <a:srgbClr val="009CDE"/>
              </a:buClr>
              <a:buFont typeface="+mj-lt"/>
              <a:buAutoNum type="arabicPeriod"/>
            </a:pPr>
            <a:r>
              <a:rPr lang="fr-FR" sz="2000" dirty="0">
                <a:latin typeface="Poppins" pitchFamily="2" charset="77"/>
                <a:cs typeface="Poppins" pitchFamily="2" charset="77"/>
              </a:rPr>
              <a:t>Favoriser une culture de transparence, d’objectivité et de confiance</a:t>
            </a:r>
            <a:r>
              <a:rPr lang="fr-FR" sz="2000" b="1" dirty="0">
                <a:latin typeface="Poppins" pitchFamily="2" charset="77"/>
                <a:cs typeface="Poppins" pitchFamily="2" charset="77"/>
              </a:rPr>
              <a:t>.</a:t>
            </a:r>
            <a:endParaRPr lang="fr-FR" sz="2000" i="1" dirty="0">
              <a:latin typeface="Poppins" pitchFamily="2" charset="77"/>
              <a:cs typeface="Poppins" pitchFamily="2" charset="77"/>
            </a:endParaRPr>
          </a:p>
        </p:txBody>
      </p:sp>
      <p:sp>
        <p:nvSpPr>
          <p:cNvPr id="6" name="Slide Number Placeholder 5">
            <a:extLst>
              <a:ext uri="{FF2B5EF4-FFF2-40B4-BE49-F238E27FC236}">
                <a16:creationId xmlns:a16="http://schemas.microsoft.com/office/drawing/2014/main" id="{050217AF-B984-094B-AFDA-1E75E3436D2F}"/>
              </a:ext>
            </a:extLst>
          </p:cNvPr>
          <p:cNvSpPr>
            <a:spLocks noGrp="1"/>
          </p:cNvSpPr>
          <p:nvPr>
            <p:ph type="sldNum" sz="quarter" idx="16"/>
          </p:nvPr>
        </p:nvSpPr>
        <p:spPr/>
        <p:txBody>
          <a:bodyPr/>
          <a:lstStyle/>
          <a:p>
            <a:fld id="{A74CE0EA-F3B5-4684-BA10-C594598FDB9C}" type="slidenum">
              <a:rPr lang="en-GB" noProof="0" smtClean="0"/>
              <a:pPr/>
              <a:t>14</a:t>
            </a:fld>
            <a:endParaRPr lang="en-GB" noProof="0" dirty="0"/>
          </a:p>
        </p:txBody>
      </p:sp>
      <p:pic>
        <p:nvPicPr>
          <p:cNvPr id="5" name="Image 4">
            <a:extLst>
              <a:ext uri="{FF2B5EF4-FFF2-40B4-BE49-F238E27FC236}">
                <a16:creationId xmlns:a16="http://schemas.microsoft.com/office/drawing/2014/main" id="{B4448698-A7F1-484F-A582-83B397CC3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757" y="2733674"/>
            <a:ext cx="3099395" cy="2143799"/>
          </a:xfrm>
          <a:prstGeom prst="rect">
            <a:avLst/>
          </a:prstGeom>
          <a:ln w="12700" cap="sq">
            <a:solidFill>
              <a:srgbClr val="173C5B"/>
            </a:solidFill>
            <a:miter lim="800000"/>
          </a:ln>
          <a:effectLst/>
        </p:spPr>
      </p:pic>
      <p:sp>
        <p:nvSpPr>
          <p:cNvPr id="7" name="object 2">
            <a:extLst>
              <a:ext uri="{FF2B5EF4-FFF2-40B4-BE49-F238E27FC236}">
                <a16:creationId xmlns:a16="http://schemas.microsoft.com/office/drawing/2014/main" id="{F4678C4F-AD16-87D7-B7AD-353292FAFC17}"/>
              </a:ext>
            </a:extLst>
          </p:cNvPr>
          <p:cNvSpPr txBox="1">
            <a:spLocks/>
          </p:cNvSpPr>
          <p:nvPr/>
        </p:nvSpPr>
        <p:spPr>
          <a:xfrm>
            <a:off x="576585" y="551759"/>
            <a:ext cx="9228598" cy="921471"/>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fr-FR" dirty="0"/>
              <a:t>Différentes façons de prévenir les conflits d’intérêts et de Préserver la confiance!</a:t>
            </a:r>
            <a:endParaRPr lang="en-GB" dirty="0"/>
          </a:p>
        </p:txBody>
      </p:sp>
      <p:sp>
        <p:nvSpPr>
          <p:cNvPr id="11" name="Footer Placeholder 3">
            <a:extLst>
              <a:ext uri="{FF2B5EF4-FFF2-40B4-BE49-F238E27FC236}">
                <a16:creationId xmlns:a16="http://schemas.microsoft.com/office/drawing/2014/main" id="{4C36F734-77D3-CF9C-F0C1-7F4A164FCE10}"/>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12" name="object 14">
            <a:extLst>
              <a:ext uri="{FF2B5EF4-FFF2-40B4-BE49-F238E27FC236}">
                <a16:creationId xmlns:a16="http://schemas.microsoft.com/office/drawing/2014/main" id="{C0CEBAEB-0B5B-D41B-A45C-91278913A514}"/>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2" name="Footer Placeholder 1">
            <a:extLst>
              <a:ext uri="{FF2B5EF4-FFF2-40B4-BE49-F238E27FC236}">
                <a16:creationId xmlns:a16="http://schemas.microsoft.com/office/drawing/2014/main" id="{3F1DE4F6-C03C-4480-BD98-DF8FB71B9708}"/>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143142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42900" indent="-342900">
              <a:buClr>
                <a:srgbClr val="009CDE"/>
              </a:buClr>
              <a:buFont typeface="Wingdings" pitchFamily="2" charset="2"/>
              <a:buChar char="§"/>
            </a:pPr>
            <a:r>
              <a:rPr lang="fr-FR" sz="2200" dirty="0">
                <a:latin typeface="Poppins" pitchFamily="2" charset="77"/>
                <a:cs typeface="Poppins" pitchFamily="2" charset="77"/>
              </a:rPr>
              <a:t>Prévenir les situations dans lesquelles les </a:t>
            </a:r>
            <a:r>
              <a:rPr lang="fr-FR" sz="2200" b="1" dirty="0">
                <a:latin typeface="Poppins" pitchFamily="2" charset="77"/>
                <a:cs typeface="Poppins" pitchFamily="2" charset="77"/>
              </a:rPr>
              <a:t>membres</a:t>
            </a:r>
            <a:r>
              <a:rPr lang="fr-FR" sz="2200" dirty="0">
                <a:latin typeface="Poppins" pitchFamily="2" charset="77"/>
                <a:cs typeface="Poppins" pitchFamily="2" charset="77"/>
              </a:rPr>
              <a:t> du GTCV ou le </a:t>
            </a:r>
            <a:r>
              <a:rPr lang="fr-FR" sz="2200" b="1" dirty="0">
                <a:latin typeface="Poppins" pitchFamily="2" charset="77"/>
                <a:cs typeface="Poppins" pitchFamily="2" charset="77"/>
              </a:rPr>
              <a:t>secrétariat</a:t>
            </a:r>
            <a:r>
              <a:rPr lang="fr-FR" sz="2200" dirty="0">
                <a:latin typeface="Poppins" pitchFamily="2" charset="77"/>
                <a:cs typeface="Poppins" pitchFamily="2" charset="77"/>
              </a:rPr>
              <a:t> ou ceux qui examinent les données effectuent leur travail pour le GTCV tout en ayant des intérêts contradictoires</a:t>
            </a:r>
            <a:r>
              <a:rPr lang="en-US" sz="2200" dirty="0">
                <a:latin typeface="Poppins" pitchFamily="2" charset="77"/>
                <a:cs typeface="Poppins" pitchFamily="2" charset="77"/>
              </a:rPr>
              <a:t>:</a:t>
            </a:r>
          </a:p>
          <a:p>
            <a:pPr marL="771804" lvl="1" indent="-342900">
              <a:buClr>
                <a:srgbClr val="009CDE"/>
              </a:buClr>
              <a:buFont typeface="Wingdings" pitchFamily="2" charset="2"/>
              <a:buChar char="§"/>
            </a:pPr>
            <a:r>
              <a:rPr lang="fr-FR" sz="2200" dirty="0">
                <a:latin typeface="Poppins" pitchFamily="2" charset="77"/>
                <a:cs typeface="Poppins" pitchFamily="2" charset="77"/>
              </a:rPr>
              <a:t>Influence réelle de tout intérêt</a:t>
            </a:r>
          </a:p>
          <a:p>
            <a:pPr marL="771804" lvl="1" indent="-342900">
              <a:buClr>
                <a:srgbClr val="009CDE"/>
              </a:buClr>
              <a:buFont typeface="Wingdings" pitchFamily="2" charset="2"/>
              <a:buChar char="§"/>
            </a:pPr>
            <a:r>
              <a:rPr lang="fr-FR" sz="2200" dirty="0">
                <a:latin typeface="Poppins" pitchFamily="2" charset="77"/>
                <a:cs typeface="Poppins" pitchFamily="2" charset="77"/>
              </a:rPr>
              <a:t>Perception d’un CI  potentiel</a:t>
            </a:r>
            <a:endParaRPr lang="en-US" sz="2200" dirty="0">
              <a:latin typeface="Poppins" pitchFamily="2" charset="77"/>
              <a:cs typeface="Poppins" pitchFamily="2" charset="77"/>
            </a:endParaRPr>
          </a:p>
          <a:p>
            <a:pPr marL="342900" indent="-342900">
              <a:buClr>
                <a:srgbClr val="009CDE"/>
              </a:buClr>
              <a:buFont typeface="Wingdings" pitchFamily="2" charset="2"/>
              <a:buChar char="§"/>
            </a:pPr>
            <a:r>
              <a:rPr lang="fr-FR" sz="2200" dirty="0">
                <a:latin typeface="Poppins" pitchFamily="2" charset="77"/>
                <a:cs typeface="Poppins" pitchFamily="2" charset="77"/>
              </a:rPr>
              <a:t>Contribuer au maintien ou à l’amélioration de </a:t>
            </a:r>
            <a:r>
              <a:rPr lang="fr-FR" sz="2200" b="1" dirty="0">
                <a:latin typeface="Poppins" pitchFamily="2" charset="77"/>
                <a:cs typeface="Poppins" pitchFamily="2" charset="77"/>
              </a:rPr>
              <a:t>la transparence du processus </a:t>
            </a:r>
            <a:r>
              <a:rPr lang="fr-FR" sz="2200" dirty="0">
                <a:latin typeface="Poppins" pitchFamily="2" charset="77"/>
                <a:cs typeface="Poppins" pitchFamily="2" charset="77"/>
              </a:rPr>
              <a:t>de prise de recommandations.</a:t>
            </a:r>
          </a:p>
          <a:p>
            <a:pPr marL="342900" indent="-342900">
              <a:buClr>
                <a:srgbClr val="009CDE"/>
              </a:buClr>
              <a:buFont typeface="Wingdings" pitchFamily="2" charset="2"/>
              <a:buChar char="§"/>
            </a:pPr>
            <a:r>
              <a:rPr lang="fr-FR" sz="2200" dirty="0">
                <a:latin typeface="Poppins" pitchFamily="2" charset="77"/>
                <a:cs typeface="Poppins" pitchFamily="2" charset="77"/>
              </a:rPr>
              <a:t>Maintenir la </a:t>
            </a:r>
            <a:r>
              <a:rPr lang="fr-FR" sz="2200" b="1" dirty="0">
                <a:latin typeface="Poppins" pitchFamily="2" charset="77"/>
                <a:cs typeface="Poppins" pitchFamily="2" charset="77"/>
              </a:rPr>
              <a:t>confiance et la crédibilité</a:t>
            </a:r>
            <a:r>
              <a:rPr lang="fr-FR" sz="2200" dirty="0">
                <a:latin typeface="Poppins" pitchFamily="2" charset="77"/>
                <a:cs typeface="Poppins" pitchFamily="2" charset="77"/>
              </a:rPr>
              <a:t>.</a:t>
            </a:r>
          </a:p>
          <a:p>
            <a:pPr marL="342900" indent="-342900">
              <a:buClr>
                <a:srgbClr val="009CDE"/>
              </a:buClr>
              <a:buFont typeface="Wingdings" pitchFamily="2" charset="2"/>
              <a:buChar char="§"/>
            </a:pPr>
            <a:r>
              <a:rPr lang="fr-FR" sz="2200" b="1" dirty="0">
                <a:solidFill>
                  <a:srgbClr val="C10077"/>
                </a:solidFill>
                <a:latin typeface="Poppins" pitchFamily="2" charset="77"/>
                <a:cs typeface="Poppins" pitchFamily="2" charset="77"/>
              </a:rPr>
              <a:t>Fait partie d’un des six indicateurs de base définis par l’OMS pour évaluer la fonctionnalité d’un GTCV.</a:t>
            </a:r>
          </a:p>
          <a:p>
            <a:endParaRPr lang="en-US" dirty="0">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1C5482CC-2F0B-6F47-B228-641458A01825}"/>
              </a:ext>
            </a:extLst>
          </p:cNvPr>
          <p:cNvSpPr>
            <a:spLocks noGrp="1"/>
          </p:cNvSpPr>
          <p:nvPr>
            <p:ph type="sldNum" sz="quarter" idx="16"/>
          </p:nvPr>
        </p:nvSpPr>
        <p:spPr/>
        <p:txBody>
          <a:bodyPr/>
          <a:lstStyle/>
          <a:p>
            <a:fld id="{A74CE0EA-F3B5-4684-BA10-C594598FDB9C}" type="slidenum">
              <a:rPr lang="en-GB" noProof="0" smtClean="0"/>
              <a:pPr/>
              <a:t>15</a:t>
            </a:fld>
            <a:endParaRPr lang="en-GB" noProof="0" dirty="0"/>
          </a:p>
        </p:txBody>
      </p:sp>
      <p:sp>
        <p:nvSpPr>
          <p:cNvPr id="6" name="object 2">
            <a:extLst>
              <a:ext uri="{FF2B5EF4-FFF2-40B4-BE49-F238E27FC236}">
                <a16:creationId xmlns:a16="http://schemas.microsoft.com/office/drawing/2014/main" id="{A4F8F793-59FF-8800-A650-3B1A98EDE585}"/>
              </a:ext>
            </a:extLst>
          </p:cNvPr>
          <p:cNvSpPr txBox="1">
            <a:spLocks/>
          </p:cNvSpPr>
          <p:nvPr/>
        </p:nvSpPr>
        <p:spPr>
          <a:xfrm>
            <a:off x="576585" y="551759"/>
            <a:ext cx="8862838" cy="921471"/>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fr-FR" dirty="0"/>
              <a:t>Objectif d’une stratégie pour prévenir et gérer les CI</a:t>
            </a:r>
            <a:endParaRPr lang="en-GB" dirty="0"/>
          </a:p>
        </p:txBody>
      </p:sp>
      <p:sp>
        <p:nvSpPr>
          <p:cNvPr id="8" name="Footer Placeholder 3">
            <a:extLst>
              <a:ext uri="{FF2B5EF4-FFF2-40B4-BE49-F238E27FC236}">
                <a16:creationId xmlns:a16="http://schemas.microsoft.com/office/drawing/2014/main" id="{6C45312C-246A-85E2-ECF8-7B5AE206ED88}"/>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9" name="object 14">
            <a:extLst>
              <a:ext uri="{FF2B5EF4-FFF2-40B4-BE49-F238E27FC236}">
                <a16:creationId xmlns:a16="http://schemas.microsoft.com/office/drawing/2014/main" id="{D6E7C2E4-73C5-0537-62E8-D1890DEE3581}"/>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cxnSp>
        <p:nvCxnSpPr>
          <p:cNvPr id="4" name="Connecteur droit 3">
            <a:extLst>
              <a:ext uri="{FF2B5EF4-FFF2-40B4-BE49-F238E27FC236}">
                <a16:creationId xmlns:a16="http://schemas.microsoft.com/office/drawing/2014/main" id="{60906268-94C0-63CA-F9FB-B961BD3105B0}"/>
              </a:ext>
            </a:extLst>
          </p:cNvPr>
          <p:cNvCxnSpPr/>
          <p:nvPr/>
        </p:nvCxnSpPr>
        <p:spPr>
          <a:xfrm>
            <a:off x="550863" y="1739930"/>
            <a:ext cx="0" cy="3888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4701E1C-2317-470E-B9B7-94095B20C671}"/>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1211743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984EDAB-3828-F34F-A09B-DEE3121107E4}"/>
              </a:ext>
            </a:extLst>
          </p:cNvPr>
          <p:cNvSpPr>
            <a:spLocks noGrp="1"/>
          </p:cNvSpPr>
          <p:nvPr>
            <p:ph type="sldNum" sz="quarter" idx="16"/>
          </p:nvPr>
        </p:nvSpPr>
        <p:spPr/>
        <p:txBody>
          <a:bodyPr/>
          <a:lstStyle/>
          <a:p>
            <a:fld id="{A74CE0EA-F3B5-4684-BA10-C594598FDB9C}" type="slidenum">
              <a:rPr lang="en-GB" noProof="0" smtClean="0"/>
              <a:pPr/>
              <a:t>16</a:t>
            </a:fld>
            <a:endParaRPr lang="en-GB" noProof="0" dirty="0"/>
          </a:p>
        </p:txBody>
      </p:sp>
      <p:sp>
        <p:nvSpPr>
          <p:cNvPr id="6" name="object 2">
            <a:extLst>
              <a:ext uri="{FF2B5EF4-FFF2-40B4-BE49-F238E27FC236}">
                <a16:creationId xmlns:a16="http://schemas.microsoft.com/office/drawing/2014/main" id="{2820F19D-ABA3-C9B1-5F7F-903DE9087EAE}"/>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Qui </a:t>
            </a:r>
            <a:r>
              <a:rPr lang="en-GB" dirty="0" err="1"/>
              <a:t>est</a:t>
            </a:r>
            <a:r>
              <a:rPr lang="en-GB" dirty="0"/>
              <a:t> protégé par </a:t>
            </a:r>
            <a:r>
              <a:rPr lang="en-GB" dirty="0" err="1"/>
              <a:t>une</a:t>
            </a:r>
            <a:r>
              <a:rPr lang="en-GB" dirty="0"/>
              <a:t> politique de CI</a:t>
            </a:r>
          </a:p>
        </p:txBody>
      </p:sp>
      <p:sp>
        <p:nvSpPr>
          <p:cNvPr id="8" name="Footer Placeholder 3">
            <a:extLst>
              <a:ext uri="{FF2B5EF4-FFF2-40B4-BE49-F238E27FC236}">
                <a16:creationId xmlns:a16="http://schemas.microsoft.com/office/drawing/2014/main" id="{BAE14440-DC87-0DF0-5438-8055942B7C88}"/>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9" name="object 14">
            <a:extLst>
              <a:ext uri="{FF2B5EF4-FFF2-40B4-BE49-F238E27FC236}">
                <a16:creationId xmlns:a16="http://schemas.microsoft.com/office/drawing/2014/main" id="{63D6690B-F2A7-1A74-CA20-C22C2B1F65F4}"/>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graphicFrame>
        <p:nvGraphicFramePr>
          <p:cNvPr id="12" name="Diagramme 11">
            <a:extLst>
              <a:ext uri="{FF2B5EF4-FFF2-40B4-BE49-F238E27FC236}">
                <a16:creationId xmlns:a16="http://schemas.microsoft.com/office/drawing/2014/main" id="{1768CF74-D83C-E0E1-E86C-C1742974A421}"/>
              </a:ext>
            </a:extLst>
          </p:cNvPr>
          <p:cNvGraphicFramePr/>
          <p:nvPr>
            <p:extLst>
              <p:ext uri="{D42A27DB-BD31-4B8C-83A1-F6EECF244321}">
                <p14:modId xmlns:p14="http://schemas.microsoft.com/office/powerpoint/2010/main" val="4152348992"/>
              </p:ext>
            </p:extLst>
          </p:nvPr>
        </p:nvGraphicFramePr>
        <p:xfrm>
          <a:off x="0" y="1744596"/>
          <a:ext cx="11239500" cy="4328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8F61970F-38D5-4B03-A8F0-241019986D3B}"/>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271883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E42F3D-2B26-410F-A2C1-BAEF1E7A131B}"/>
              </a:ext>
            </a:extLst>
          </p:cNvPr>
          <p:cNvSpPr txBox="1"/>
          <p:nvPr/>
        </p:nvSpPr>
        <p:spPr>
          <a:xfrm>
            <a:off x="694758" y="3646890"/>
            <a:ext cx="10909191" cy="705258"/>
          </a:xfrm>
          <a:prstGeom prst="rect">
            <a:avLst/>
          </a:prstGeom>
          <a:noFill/>
        </p:spPr>
        <p:txBody>
          <a:bodyPr wrap="square" rtlCol="0">
            <a:spAutoFit/>
          </a:bodyPr>
          <a:lstStyle/>
          <a:p>
            <a:pPr lvl="1"/>
            <a:endParaRPr lang="en-GB" sz="2082" dirty="0"/>
          </a:p>
          <a:p>
            <a:endParaRPr lang="en-US" sz="1901" dirty="0"/>
          </a:p>
        </p:txBody>
      </p:sp>
      <p:sp>
        <p:nvSpPr>
          <p:cNvPr id="7" name="TextBox 6">
            <a:extLst>
              <a:ext uri="{FF2B5EF4-FFF2-40B4-BE49-F238E27FC236}">
                <a16:creationId xmlns:a16="http://schemas.microsoft.com/office/drawing/2014/main" id="{C723C612-CB5C-4E47-89F4-2E02037BA3AA}"/>
              </a:ext>
            </a:extLst>
          </p:cNvPr>
          <p:cNvSpPr txBox="1"/>
          <p:nvPr/>
        </p:nvSpPr>
        <p:spPr>
          <a:xfrm>
            <a:off x="576262" y="1335735"/>
            <a:ext cx="7729537" cy="400110"/>
          </a:xfrm>
          <a:prstGeom prst="rect">
            <a:avLst/>
          </a:prstGeom>
          <a:solidFill>
            <a:srgbClr val="00785A"/>
          </a:solidFill>
        </p:spPr>
        <p:txBody>
          <a:bodyPr wrap="square" rtlCol="0">
            <a:spAutoFit/>
          </a:bodyPr>
          <a:lstStyle/>
          <a:p>
            <a:r>
              <a:rPr lang="en-US" sz="2000" b="1" dirty="0">
                <a:solidFill>
                  <a:schemeClr val="bg1"/>
                </a:solidFill>
                <a:latin typeface="Poppins" pitchFamily="2" charset="77"/>
                <a:cs typeface="Poppins" pitchFamily="2" charset="77"/>
              </a:rPr>
              <a:t>	DECLARER LES INTERETS</a:t>
            </a:r>
          </a:p>
        </p:txBody>
      </p:sp>
      <p:sp>
        <p:nvSpPr>
          <p:cNvPr id="9" name="Rectangle 8">
            <a:extLst>
              <a:ext uri="{FF2B5EF4-FFF2-40B4-BE49-F238E27FC236}">
                <a16:creationId xmlns:a16="http://schemas.microsoft.com/office/drawing/2014/main" id="{2D4E05F8-62C3-448A-88F5-5A2465109A83}"/>
              </a:ext>
            </a:extLst>
          </p:cNvPr>
          <p:cNvSpPr/>
          <p:nvPr/>
        </p:nvSpPr>
        <p:spPr>
          <a:xfrm>
            <a:off x="521479" y="2029068"/>
            <a:ext cx="10953538" cy="3693319"/>
          </a:xfrm>
          <a:prstGeom prst="rect">
            <a:avLst/>
          </a:prstGeom>
        </p:spPr>
        <p:txBody>
          <a:bodyPr wrap="square">
            <a:spAutoFit/>
          </a:bodyPr>
          <a:lstStyle/>
          <a:p>
            <a:r>
              <a:rPr lang="en-US" sz="2000" b="1" dirty="0">
                <a:solidFill>
                  <a:srgbClr val="0092CC"/>
                </a:solidFill>
                <a:latin typeface="Poppins" pitchFamily="2" charset="77"/>
                <a:cs typeface="Poppins" pitchFamily="2" charset="77"/>
              </a:rPr>
              <a:t>	QUI? </a:t>
            </a:r>
          </a:p>
          <a:p>
            <a:endParaRPr lang="en-US" sz="2000" b="1" dirty="0">
              <a:solidFill>
                <a:srgbClr val="0092CC"/>
              </a:solidFill>
              <a:latin typeface="Poppins" pitchFamily="2" charset="77"/>
              <a:cs typeface="Poppins" pitchFamily="2" charset="77"/>
            </a:endParaRPr>
          </a:p>
          <a:p>
            <a:r>
              <a:rPr lang="fr-FR" sz="2000" dirty="0">
                <a:latin typeface="Poppins" pitchFamily="2" charset="77"/>
                <a:cs typeface="Poppins" pitchFamily="2" charset="77"/>
              </a:rPr>
              <a:t>Secrétariat du GTCV, membres principaux , y compris le président et les membres du groupe de travail, c’est-à-dire ceux qui participent à la prise de décision et à l’examen des preuves. </a:t>
            </a:r>
          </a:p>
          <a:p>
            <a:endParaRPr lang="en-US" sz="2000" dirty="0">
              <a:latin typeface="Poppins" pitchFamily="2" charset="77"/>
              <a:cs typeface="Poppins" pitchFamily="2" charset="77"/>
            </a:endParaRPr>
          </a:p>
          <a:p>
            <a:r>
              <a:rPr lang="en-US" sz="2000" b="1" dirty="0">
                <a:solidFill>
                  <a:srgbClr val="0092CC"/>
                </a:solidFill>
                <a:latin typeface="Poppins" pitchFamily="2" charset="77"/>
                <a:cs typeface="Poppins" pitchFamily="2" charset="77"/>
              </a:rPr>
              <a:t>	QUAND?</a:t>
            </a:r>
          </a:p>
          <a:p>
            <a:endParaRPr lang="en-US" sz="2000" b="1" dirty="0">
              <a:solidFill>
                <a:srgbClr val="0092CC"/>
              </a:solidFill>
              <a:latin typeface="Poppins" pitchFamily="2" charset="77"/>
              <a:cs typeface="Poppins" pitchFamily="2" charset="77"/>
            </a:endParaRPr>
          </a:p>
          <a:p>
            <a:pPr marL="1001359" lvl="1" indent="-457200">
              <a:buClr>
                <a:srgbClr val="009CDE"/>
              </a:buClr>
              <a:buAutoNum type="arabicPeriod"/>
            </a:pPr>
            <a:r>
              <a:rPr lang="fr-FR" sz="1800" dirty="0">
                <a:latin typeface="Poppins" pitchFamily="2" charset="77"/>
                <a:cs typeface="Poppins" pitchFamily="2" charset="77"/>
              </a:rPr>
              <a:t>Au moment de la nomination</a:t>
            </a:r>
          </a:p>
          <a:p>
            <a:pPr marL="1001359" lvl="1" indent="-457200">
              <a:buClr>
                <a:srgbClr val="009CDE"/>
              </a:buClr>
              <a:buAutoNum type="arabicPeriod"/>
            </a:pPr>
            <a:r>
              <a:rPr lang="en-US" sz="1800" dirty="0" err="1">
                <a:latin typeface="Poppins" pitchFamily="2" charset="77"/>
                <a:cs typeface="Poppins" pitchFamily="2" charset="77"/>
              </a:rPr>
              <a:t>Annuellement</a:t>
            </a:r>
            <a:r>
              <a:rPr lang="en-US" sz="1800" dirty="0">
                <a:latin typeface="Poppins" pitchFamily="2" charset="77"/>
                <a:cs typeface="Poppins" pitchFamily="2" charset="77"/>
              </a:rPr>
              <a:t> </a:t>
            </a:r>
            <a:r>
              <a:rPr lang="en-US" sz="1800" dirty="0" err="1">
                <a:latin typeface="Poppins" pitchFamily="2" charset="77"/>
                <a:cs typeface="Poppins" pitchFamily="2" charset="77"/>
              </a:rPr>
              <a:t>ou</a:t>
            </a:r>
            <a:r>
              <a:rPr lang="en-US" sz="1800" dirty="0">
                <a:latin typeface="Poppins" pitchFamily="2" charset="77"/>
                <a:cs typeface="Poppins" pitchFamily="2" charset="77"/>
              </a:rPr>
              <a:t> </a:t>
            </a:r>
            <a:r>
              <a:rPr lang="en-US" sz="1800" dirty="0" err="1">
                <a:latin typeface="Poppins" pitchFamily="2" charset="77"/>
                <a:cs typeface="Poppins" pitchFamily="2" charset="77"/>
              </a:rPr>
              <a:t>avant</a:t>
            </a:r>
            <a:r>
              <a:rPr lang="en-US" sz="1800" dirty="0">
                <a:latin typeface="Poppins" pitchFamily="2" charset="77"/>
                <a:cs typeface="Poppins" pitchFamily="2" charset="77"/>
              </a:rPr>
              <a:t> </a:t>
            </a:r>
            <a:r>
              <a:rPr lang="en-US" sz="1800" dirty="0" err="1">
                <a:latin typeface="Poppins" pitchFamily="2" charset="77"/>
                <a:cs typeface="Poppins" pitchFamily="2" charset="77"/>
              </a:rPr>
              <a:t>chaque</a:t>
            </a:r>
            <a:r>
              <a:rPr lang="en-US" sz="1800" dirty="0">
                <a:latin typeface="Poppins" pitchFamily="2" charset="77"/>
                <a:cs typeface="Poppins" pitchFamily="2" charset="77"/>
              </a:rPr>
              <a:t> </a:t>
            </a:r>
            <a:r>
              <a:rPr lang="en-US" sz="1800" dirty="0" err="1">
                <a:latin typeface="Poppins" pitchFamily="2" charset="77"/>
                <a:cs typeface="Poppins" pitchFamily="2" charset="77"/>
              </a:rPr>
              <a:t>réunion</a:t>
            </a:r>
            <a:endParaRPr lang="en-US" sz="1800" dirty="0">
              <a:latin typeface="Poppins" pitchFamily="2" charset="77"/>
              <a:cs typeface="Poppins" pitchFamily="2" charset="77"/>
            </a:endParaRPr>
          </a:p>
          <a:p>
            <a:pPr marL="1001359" lvl="1" indent="-457200">
              <a:buClr>
                <a:srgbClr val="009CDE"/>
              </a:buClr>
              <a:buAutoNum type="arabicPeriod"/>
            </a:pPr>
            <a:r>
              <a:rPr lang="en-US" sz="1800" dirty="0" err="1">
                <a:latin typeface="Poppins" pitchFamily="2" charset="77"/>
                <a:cs typeface="Poppins" pitchFamily="2" charset="77"/>
              </a:rPr>
              <a:t>Proactivement</a:t>
            </a:r>
            <a:r>
              <a:rPr lang="en-US" sz="1800" dirty="0">
                <a:latin typeface="Poppins" pitchFamily="2" charset="77"/>
                <a:cs typeface="Poppins" pitchFamily="2" charset="77"/>
              </a:rPr>
              <a:t>, </a:t>
            </a:r>
            <a:r>
              <a:rPr lang="en-US" sz="1800" dirty="0" err="1">
                <a:latin typeface="Poppins" pitchFamily="2" charset="77"/>
                <a:cs typeface="Poppins" pitchFamily="2" charset="77"/>
              </a:rPr>
              <a:t>dès</a:t>
            </a:r>
            <a:r>
              <a:rPr lang="en-US" sz="1800" dirty="0">
                <a:latin typeface="Poppins" pitchFamily="2" charset="77"/>
                <a:cs typeface="Poppins" pitchFamily="2" charset="77"/>
              </a:rPr>
              <a:t> </a:t>
            </a:r>
            <a:r>
              <a:rPr lang="en-US" sz="1800" dirty="0" err="1">
                <a:latin typeface="Poppins" pitchFamily="2" charset="77"/>
                <a:cs typeface="Poppins" pitchFamily="2" charset="77"/>
              </a:rPr>
              <a:t>changement</a:t>
            </a:r>
            <a:endParaRPr lang="en-US" sz="2000" dirty="0">
              <a:latin typeface="Poppins" pitchFamily="2" charset="77"/>
              <a:cs typeface="Poppins" pitchFamily="2" charset="77"/>
            </a:endParaRPr>
          </a:p>
          <a:p>
            <a:endParaRPr lang="en-US" sz="2000" dirty="0">
              <a:latin typeface="Poppins" pitchFamily="2" charset="77"/>
              <a:cs typeface="Poppins" pitchFamily="2" charset="77"/>
            </a:endParaRPr>
          </a:p>
        </p:txBody>
      </p:sp>
      <p:pic>
        <p:nvPicPr>
          <p:cNvPr id="10" name="Image 4">
            <a:extLst>
              <a:ext uri="{FF2B5EF4-FFF2-40B4-BE49-F238E27FC236}">
                <a16:creationId xmlns:a16="http://schemas.microsoft.com/office/drawing/2014/main" id="{ABB637B5-80BD-4A22-9D31-358EC0D3B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160" y="3480365"/>
            <a:ext cx="4667765" cy="2295454"/>
          </a:xfrm>
          <a:prstGeom prst="rect">
            <a:avLst/>
          </a:prstGeom>
          <a:ln w="19050" cap="sq">
            <a:solidFill>
              <a:srgbClr val="000000"/>
            </a:solidFill>
            <a:miter lim="800000"/>
          </a:ln>
          <a:effectLst/>
        </p:spPr>
      </p:pic>
      <p:sp>
        <p:nvSpPr>
          <p:cNvPr id="3" name="Slide Number Placeholder 2">
            <a:extLst>
              <a:ext uri="{FF2B5EF4-FFF2-40B4-BE49-F238E27FC236}">
                <a16:creationId xmlns:a16="http://schemas.microsoft.com/office/drawing/2014/main" id="{65DE68DB-E968-C24B-8D29-061C4B5C2A53}"/>
              </a:ext>
            </a:extLst>
          </p:cNvPr>
          <p:cNvSpPr>
            <a:spLocks noGrp="1"/>
          </p:cNvSpPr>
          <p:nvPr>
            <p:ph type="sldNum" sz="quarter" idx="16"/>
          </p:nvPr>
        </p:nvSpPr>
        <p:spPr/>
        <p:txBody>
          <a:bodyPr/>
          <a:lstStyle/>
          <a:p>
            <a:fld id="{A74CE0EA-F3B5-4684-BA10-C594598FDB9C}" type="slidenum">
              <a:rPr lang="en-GB" noProof="0" smtClean="0"/>
              <a:pPr/>
              <a:t>17</a:t>
            </a:fld>
            <a:endParaRPr lang="en-GB" noProof="0"/>
          </a:p>
        </p:txBody>
      </p:sp>
      <p:sp>
        <p:nvSpPr>
          <p:cNvPr id="5" name="object 2">
            <a:extLst>
              <a:ext uri="{FF2B5EF4-FFF2-40B4-BE49-F238E27FC236}">
                <a16:creationId xmlns:a16="http://schemas.microsoft.com/office/drawing/2014/main" id="{1FC70C9E-F286-2C26-929F-F8534E6513E7}"/>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err="1"/>
              <a:t>Etape</a:t>
            </a:r>
            <a:r>
              <a:rPr lang="en-GB" dirty="0"/>
              <a:t> 1</a:t>
            </a:r>
          </a:p>
        </p:txBody>
      </p:sp>
      <p:sp>
        <p:nvSpPr>
          <p:cNvPr id="11" name="Footer Placeholder 3">
            <a:extLst>
              <a:ext uri="{FF2B5EF4-FFF2-40B4-BE49-F238E27FC236}">
                <a16:creationId xmlns:a16="http://schemas.microsoft.com/office/drawing/2014/main" id="{A04A1A8E-2374-80EE-31E6-1A503A9A11EB}"/>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12" name="object 14">
            <a:extLst>
              <a:ext uri="{FF2B5EF4-FFF2-40B4-BE49-F238E27FC236}">
                <a16:creationId xmlns:a16="http://schemas.microsoft.com/office/drawing/2014/main" id="{52A11078-9CDC-0A5E-1F8E-BEFE054848BF}"/>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3" name="Flowchart: Connector 11">
            <a:extLst>
              <a:ext uri="{FF2B5EF4-FFF2-40B4-BE49-F238E27FC236}">
                <a16:creationId xmlns:a16="http://schemas.microsoft.com/office/drawing/2014/main" id="{9C6302D0-E0AD-EDB4-6B13-B9136C8F1FF1}"/>
              </a:ext>
            </a:extLst>
          </p:cNvPr>
          <p:cNvSpPr/>
          <p:nvPr/>
        </p:nvSpPr>
        <p:spPr>
          <a:xfrm>
            <a:off x="694758" y="1381161"/>
            <a:ext cx="291825" cy="300408"/>
          </a:xfrm>
          <a:prstGeom prst="flowChartConnector">
            <a:avLst/>
          </a:prstGeom>
          <a:solidFill>
            <a:srgbClr val="00C26D"/>
          </a:solidFill>
          <a:ln>
            <a:solidFill>
              <a:srgbClr val="00C26D"/>
            </a:solidFill>
          </a:ln>
        </p:spPr>
        <p:style>
          <a:lnRef idx="2">
            <a:schemeClr val="dk1"/>
          </a:lnRef>
          <a:fillRef idx="1">
            <a:schemeClr val="lt1"/>
          </a:fillRef>
          <a:effectRef idx="0">
            <a:schemeClr val="dk1"/>
          </a:effectRef>
          <a:fontRef idx="minor">
            <a:schemeClr val="dk1"/>
          </a:fontRef>
        </p:style>
        <p:txBody>
          <a:bodyPr rtlCol="0" anchor="ctr"/>
          <a:lstStyle/>
          <a:p>
            <a:pPr algn="ctr" defTabSz="912754"/>
            <a:r>
              <a:rPr lang="fr-CH" sz="2000" b="1" dirty="0">
                <a:solidFill>
                  <a:schemeClr val="bg1"/>
                </a:solidFill>
                <a:latin typeface="Poppins"/>
              </a:rPr>
              <a:t>1</a:t>
            </a:r>
            <a:endParaRPr lang="en-US" sz="2000" b="1" dirty="0">
              <a:solidFill>
                <a:schemeClr val="bg1"/>
              </a:solidFill>
              <a:latin typeface="Poppins"/>
            </a:endParaRPr>
          </a:p>
        </p:txBody>
      </p:sp>
      <p:pic>
        <p:nvPicPr>
          <p:cNvPr id="19" name="Image 18">
            <a:extLst>
              <a:ext uri="{FF2B5EF4-FFF2-40B4-BE49-F238E27FC236}">
                <a16:creationId xmlns:a16="http://schemas.microsoft.com/office/drawing/2014/main" id="{E0312E2E-1EEC-B82A-668D-CD13A9139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299" y="2054878"/>
            <a:ext cx="303009" cy="303009"/>
          </a:xfrm>
          <a:prstGeom prst="rect">
            <a:avLst/>
          </a:prstGeom>
        </p:spPr>
      </p:pic>
      <p:sp>
        <p:nvSpPr>
          <p:cNvPr id="21" name="ZoneTexte 20">
            <a:extLst>
              <a:ext uri="{FF2B5EF4-FFF2-40B4-BE49-F238E27FC236}">
                <a16:creationId xmlns:a16="http://schemas.microsoft.com/office/drawing/2014/main" id="{696DDED6-8ED6-E9AD-B13E-13848AB2A099}"/>
              </a:ext>
            </a:extLst>
          </p:cNvPr>
          <p:cNvSpPr txBox="1"/>
          <p:nvPr/>
        </p:nvSpPr>
        <p:spPr>
          <a:xfrm>
            <a:off x="694758" y="6069034"/>
            <a:ext cx="8559124" cy="307777"/>
          </a:xfrm>
          <a:prstGeom prst="rect">
            <a:avLst/>
          </a:prstGeom>
          <a:noFill/>
        </p:spPr>
        <p:txBody>
          <a:bodyPr wrap="square">
            <a:spAutoFit/>
          </a:bodyPr>
          <a:lstStyle/>
          <a:p>
            <a:r>
              <a:rPr lang="en-US" sz="1400" dirty="0">
                <a:latin typeface="Poppins" pitchFamily="2" charset="77"/>
                <a:cs typeface="Poppins" pitchFamily="2" charset="77"/>
              </a:rPr>
              <a:t>→ Les </a:t>
            </a:r>
            <a:r>
              <a:rPr lang="en-US" sz="1400" dirty="0" err="1">
                <a:latin typeface="Poppins" pitchFamily="2" charset="77"/>
                <a:cs typeface="Poppins" pitchFamily="2" charset="77"/>
              </a:rPr>
              <a:t>membres</a:t>
            </a:r>
            <a:r>
              <a:rPr lang="en-US" sz="1400" dirty="0">
                <a:latin typeface="Poppins" pitchFamily="2" charset="77"/>
                <a:cs typeface="Poppins" pitchFamily="2" charset="77"/>
              </a:rPr>
              <a:t> des GTCV </a:t>
            </a:r>
            <a:r>
              <a:rPr lang="en-US" sz="1400" dirty="0" err="1">
                <a:latin typeface="Poppins" pitchFamily="2" charset="77"/>
                <a:cs typeface="Poppins" pitchFamily="2" charset="77"/>
              </a:rPr>
              <a:t>peuvent</a:t>
            </a:r>
            <a:r>
              <a:rPr lang="en-US" sz="1400" dirty="0">
                <a:latin typeface="Poppins" pitchFamily="2" charset="77"/>
                <a:cs typeface="Poppins" pitchFamily="2" charset="77"/>
              </a:rPr>
              <a:t> declarer </a:t>
            </a:r>
            <a:r>
              <a:rPr lang="en-US" sz="1400" dirty="0" err="1">
                <a:latin typeface="Poppins" pitchFamily="2" charset="77"/>
                <a:cs typeface="Poppins" pitchFamily="2" charset="77"/>
              </a:rPr>
              <a:t>leurs</a:t>
            </a:r>
            <a:r>
              <a:rPr lang="en-US" sz="1400" dirty="0">
                <a:latin typeface="Poppins" pitchFamily="2" charset="77"/>
                <a:cs typeface="Poppins" pitchFamily="2" charset="77"/>
              </a:rPr>
              <a:t> </a:t>
            </a:r>
            <a:r>
              <a:rPr lang="en-US" sz="1400" dirty="0" err="1">
                <a:latin typeface="Poppins" pitchFamily="2" charset="77"/>
                <a:cs typeface="Poppins" pitchFamily="2" charset="77"/>
              </a:rPr>
              <a:t>intérêt</a:t>
            </a:r>
            <a:r>
              <a:rPr lang="en-US" sz="1400" dirty="0">
                <a:latin typeface="Poppins" pitchFamily="2" charset="77"/>
                <a:cs typeface="Poppins" pitchFamily="2" charset="77"/>
              </a:rPr>
              <a:t> </a:t>
            </a:r>
            <a:r>
              <a:rPr lang="en-US" sz="1400" dirty="0" err="1">
                <a:latin typeface="Poppins" pitchFamily="2" charset="77"/>
                <a:cs typeface="Poppins" pitchFamily="2" charset="77"/>
              </a:rPr>
              <a:t>en</a:t>
            </a:r>
            <a:r>
              <a:rPr lang="en-US" sz="1400" dirty="0">
                <a:latin typeface="Poppins" pitchFamily="2" charset="77"/>
                <a:cs typeface="Poppins" pitchFamily="2" charset="77"/>
              </a:rPr>
              <a:t> </a:t>
            </a:r>
            <a:r>
              <a:rPr lang="en-US" sz="1400" dirty="0" err="1">
                <a:latin typeface="Poppins" pitchFamily="2" charset="77"/>
                <a:cs typeface="Poppins" pitchFamily="2" charset="77"/>
              </a:rPr>
              <a:t>utilisant</a:t>
            </a:r>
            <a:r>
              <a:rPr lang="en-US" sz="1400" dirty="0">
                <a:latin typeface="Poppins" pitchFamily="2" charset="77"/>
                <a:cs typeface="Poppins" pitchFamily="2" charset="77"/>
              </a:rPr>
              <a:t> le </a:t>
            </a:r>
            <a:r>
              <a:rPr lang="en-US" sz="1400" dirty="0" err="1">
                <a:latin typeface="Poppins" pitchFamily="2" charset="77"/>
                <a:cs typeface="Poppins" pitchFamily="2" charset="77"/>
              </a:rPr>
              <a:t>formulaire</a:t>
            </a:r>
            <a:r>
              <a:rPr lang="en-US" sz="1400" dirty="0">
                <a:latin typeface="Poppins" pitchFamily="2" charset="77"/>
                <a:cs typeface="Poppins" pitchFamily="2" charset="77"/>
              </a:rPr>
              <a:t> </a:t>
            </a:r>
            <a:r>
              <a:rPr lang="en-US" sz="1400" u="sng" dirty="0" err="1">
                <a:latin typeface="Poppins" pitchFamily="2" charset="77"/>
                <a:cs typeface="Poppins" pitchFamily="2" charset="77"/>
                <a:hlinkClick r:id="rId5"/>
              </a:rPr>
              <a:t>suivant</a:t>
            </a:r>
            <a:endParaRPr lang="en-CH" sz="1400" dirty="0">
              <a:latin typeface="Poppins" pitchFamily="2" charset="77"/>
              <a:cs typeface="Poppins" pitchFamily="2" charset="77"/>
            </a:endParaRPr>
          </a:p>
        </p:txBody>
      </p:sp>
      <p:pic>
        <p:nvPicPr>
          <p:cNvPr id="29" name="Image 28">
            <a:extLst>
              <a:ext uri="{FF2B5EF4-FFF2-40B4-BE49-F238E27FC236}">
                <a16:creationId xmlns:a16="http://schemas.microsoft.com/office/drawing/2014/main" id="{AE536120-8D97-39B5-5B84-C9E4B9B75CCB}"/>
              </a:ext>
            </a:extLst>
          </p:cNvPr>
          <p:cNvPicPr>
            <a:picLocks noChangeAspect="1"/>
          </p:cNvPicPr>
          <p:nvPr/>
        </p:nvPicPr>
        <p:blipFill rotWithShape="1">
          <a:blip r:embed="rId6">
            <a:extLst>
              <a:ext uri="{28A0092B-C50C-407E-A947-70E740481C1C}">
                <a14:useLocalDpi xmlns:a14="http://schemas.microsoft.com/office/drawing/2010/main" val="0"/>
              </a:ext>
            </a:extLst>
          </a:blip>
          <a:srcRect b="21643"/>
          <a:stretch/>
        </p:blipFill>
        <p:spPr>
          <a:xfrm>
            <a:off x="576262" y="3716652"/>
            <a:ext cx="721994" cy="565733"/>
          </a:xfrm>
          <a:prstGeom prst="rect">
            <a:avLst/>
          </a:prstGeom>
        </p:spPr>
      </p:pic>
      <p:sp>
        <p:nvSpPr>
          <p:cNvPr id="2" name="Footer Placeholder 1">
            <a:extLst>
              <a:ext uri="{FF2B5EF4-FFF2-40B4-BE49-F238E27FC236}">
                <a16:creationId xmlns:a16="http://schemas.microsoft.com/office/drawing/2014/main" id="{46B25F42-F82E-464E-AFEA-69C312283E5E}"/>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4014091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B2C2287-9668-4FE6-A23D-4E893A76D7EF}"/>
              </a:ext>
            </a:extLst>
          </p:cNvPr>
          <p:cNvSpPr>
            <a:spLocks noGrp="1"/>
          </p:cNvSpPr>
          <p:nvPr>
            <p:ph idx="1"/>
          </p:nvPr>
        </p:nvSpPr>
        <p:spPr/>
        <p:txBody>
          <a:bodyPr/>
          <a:lstStyle/>
          <a:p>
            <a:endParaRPr lang="en-US" dirty="0"/>
          </a:p>
          <a:p>
            <a:endParaRPr lang="en-US" dirty="0"/>
          </a:p>
        </p:txBody>
      </p:sp>
      <p:sp>
        <p:nvSpPr>
          <p:cNvPr id="5" name="Slide Number Placeholder 4">
            <a:extLst>
              <a:ext uri="{FF2B5EF4-FFF2-40B4-BE49-F238E27FC236}">
                <a16:creationId xmlns:a16="http://schemas.microsoft.com/office/drawing/2014/main" id="{8DA70D6E-C859-5C49-8D13-EF7084F463AA}"/>
              </a:ext>
            </a:extLst>
          </p:cNvPr>
          <p:cNvSpPr>
            <a:spLocks noGrp="1"/>
          </p:cNvSpPr>
          <p:nvPr>
            <p:ph type="sldNum" sz="quarter" idx="16"/>
          </p:nvPr>
        </p:nvSpPr>
        <p:spPr/>
        <p:txBody>
          <a:bodyPr/>
          <a:lstStyle/>
          <a:p>
            <a:fld id="{A74CE0EA-F3B5-4684-BA10-C594598FDB9C}" type="slidenum">
              <a:rPr lang="en-GB" noProof="0" smtClean="0"/>
              <a:pPr/>
              <a:t>18</a:t>
            </a:fld>
            <a:endParaRPr lang="en-GB" noProof="0" dirty="0"/>
          </a:p>
        </p:txBody>
      </p:sp>
      <p:sp>
        <p:nvSpPr>
          <p:cNvPr id="7" name="TextBox 6">
            <a:extLst>
              <a:ext uri="{FF2B5EF4-FFF2-40B4-BE49-F238E27FC236}">
                <a16:creationId xmlns:a16="http://schemas.microsoft.com/office/drawing/2014/main" id="{088ED321-68C3-4D78-BD42-DA1385F19C11}"/>
              </a:ext>
            </a:extLst>
          </p:cNvPr>
          <p:cNvSpPr txBox="1"/>
          <p:nvPr/>
        </p:nvSpPr>
        <p:spPr>
          <a:xfrm>
            <a:off x="-1300" y="2049533"/>
            <a:ext cx="10753001" cy="4093428"/>
          </a:xfrm>
          <a:prstGeom prst="rect">
            <a:avLst/>
          </a:prstGeom>
          <a:noFill/>
        </p:spPr>
        <p:txBody>
          <a:bodyPr wrap="square" rtlCol="0">
            <a:spAutoFit/>
          </a:bodyPr>
          <a:lstStyle/>
          <a:p>
            <a:pPr lvl="1"/>
            <a:r>
              <a:rPr lang="en-GB" sz="2000" b="1" dirty="0">
                <a:solidFill>
                  <a:srgbClr val="0092CC"/>
                </a:solidFill>
                <a:latin typeface="Poppins" pitchFamily="2" charset="77"/>
                <a:cs typeface="Poppins" pitchFamily="2" charset="77"/>
              </a:rPr>
              <a:t>	QUI? </a:t>
            </a:r>
          </a:p>
          <a:p>
            <a:pPr lvl="1"/>
            <a:endParaRPr lang="en-GB" sz="2000" dirty="0">
              <a:latin typeface="Poppins" pitchFamily="2" charset="77"/>
              <a:cs typeface="Poppins" pitchFamily="2" charset="77"/>
            </a:endParaRPr>
          </a:p>
          <a:p>
            <a:pPr lvl="1"/>
            <a:r>
              <a:rPr lang="en-GB" sz="2000" dirty="0">
                <a:latin typeface="Poppins" pitchFamily="2" charset="77"/>
                <a:cs typeface="Poppins" pitchFamily="2" charset="77"/>
              </a:rPr>
              <a:t>Le Secretariat.</a:t>
            </a:r>
          </a:p>
          <a:p>
            <a:pPr lvl="1"/>
            <a:endParaRPr lang="en-GB" sz="2000" dirty="0">
              <a:latin typeface="Poppins" pitchFamily="2" charset="77"/>
              <a:cs typeface="Poppins" pitchFamily="2" charset="77"/>
            </a:endParaRPr>
          </a:p>
          <a:p>
            <a:pPr lvl="1"/>
            <a:r>
              <a:rPr lang="en-GB" sz="2000" b="1" dirty="0">
                <a:solidFill>
                  <a:srgbClr val="0092CC"/>
                </a:solidFill>
                <a:latin typeface="Poppins" pitchFamily="2" charset="77"/>
                <a:cs typeface="Poppins" pitchFamily="2" charset="77"/>
              </a:rPr>
              <a:t>	Comment?</a:t>
            </a:r>
          </a:p>
          <a:p>
            <a:pPr lvl="1"/>
            <a:endParaRPr lang="en-GB" sz="2000" b="1" dirty="0">
              <a:solidFill>
                <a:srgbClr val="0092CC"/>
              </a:solidFill>
              <a:latin typeface="Poppins" pitchFamily="2" charset="77"/>
              <a:cs typeface="Poppins" pitchFamily="2" charset="77"/>
            </a:endParaRPr>
          </a:p>
          <a:p>
            <a:pPr marL="887059" lvl="1" indent="-342900">
              <a:buClr>
                <a:srgbClr val="009CDE"/>
              </a:buClr>
              <a:buFont typeface="Wingdings" pitchFamily="2" charset="2"/>
              <a:buChar char="§"/>
            </a:pPr>
            <a:r>
              <a:rPr lang="fr-FR" sz="2000" dirty="0">
                <a:latin typeface="Poppins" pitchFamily="2" charset="77"/>
                <a:cs typeface="Poppins" pitchFamily="2" charset="77"/>
              </a:rPr>
              <a:t>Enregistré dans un format uniforme et mis à disposition aux fins de vérification.</a:t>
            </a:r>
          </a:p>
          <a:p>
            <a:pPr marL="887059" lvl="1" indent="-342900">
              <a:buClr>
                <a:srgbClr val="009CDE"/>
              </a:buClr>
              <a:buFont typeface="Wingdings" pitchFamily="2" charset="2"/>
              <a:buChar char="§"/>
            </a:pPr>
            <a:r>
              <a:rPr lang="fr-FR" sz="2000" dirty="0">
                <a:latin typeface="Poppins" pitchFamily="2" charset="77"/>
                <a:cs typeface="Poppins" pitchFamily="2" charset="77"/>
              </a:rPr>
              <a:t>Plus c’est transparent, mieux c’est : idéalement, les déclarations d’intérêts sont divulguées publiquement (résumées) dans le procès-verbal de la réunion / sur le site Web du GTCV.</a:t>
            </a:r>
          </a:p>
          <a:p>
            <a:pPr marL="887059" lvl="1" indent="-342900">
              <a:buClr>
                <a:srgbClr val="009CDE"/>
              </a:buClr>
              <a:buFont typeface="Wingdings" pitchFamily="2" charset="2"/>
              <a:buChar char="§"/>
            </a:pPr>
            <a:endParaRPr lang="en-GB" sz="2000" dirty="0">
              <a:latin typeface="Poppins" pitchFamily="2" charset="77"/>
              <a:cs typeface="Poppins" pitchFamily="2" charset="77"/>
            </a:endParaRPr>
          </a:p>
          <a:p>
            <a:pPr lvl="1"/>
            <a:r>
              <a:rPr lang="en-GB" sz="2000" dirty="0">
                <a:latin typeface="Poppins" pitchFamily="2" charset="77"/>
                <a:cs typeface="Poppins" pitchFamily="2" charset="77"/>
              </a:rPr>
              <a:t>       </a:t>
            </a:r>
            <a:r>
              <a:rPr lang="fr-FR" sz="2000" dirty="0">
                <a:latin typeface="Poppins" pitchFamily="2" charset="77"/>
                <a:cs typeface="Poppins" pitchFamily="2" charset="77"/>
              </a:rPr>
              <a:t>La divulgation n’élimine pas le CI, mais atténue son impact.</a:t>
            </a:r>
            <a:endParaRPr lang="en-US" sz="1901" dirty="0">
              <a:latin typeface="Poppins" pitchFamily="2" charset="77"/>
              <a:cs typeface="Poppins" pitchFamily="2" charset="77"/>
            </a:endParaRPr>
          </a:p>
        </p:txBody>
      </p:sp>
      <p:pic>
        <p:nvPicPr>
          <p:cNvPr id="9" name="Graphic 8" descr="Warning">
            <a:extLst>
              <a:ext uri="{FF2B5EF4-FFF2-40B4-BE49-F238E27FC236}">
                <a16:creationId xmlns:a16="http://schemas.microsoft.com/office/drawing/2014/main" id="{A6CAB163-10A2-4CB3-AE17-E5AE9BE65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357" y="5741690"/>
            <a:ext cx="331113" cy="331113"/>
          </a:xfrm>
          <a:prstGeom prst="rect">
            <a:avLst/>
          </a:prstGeom>
        </p:spPr>
      </p:pic>
      <p:sp>
        <p:nvSpPr>
          <p:cNvPr id="8" name="object 2">
            <a:extLst>
              <a:ext uri="{FF2B5EF4-FFF2-40B4-BE49-F238E27FC236}">
                <a16:creationId xmlns:a16="http://schemas.microsoft.com/office/drawing/2014/main" id="{3DAFD657-1D90-13FF-7A6E-2E3E31C85C20}"/>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err="1"/>
              <a:t>Etape</a:t>
            </a:r>
            <a:r>
              <a:rPr lang="en-GB" dirty="0"/>
              <a:t> 2</a:t>
            </a:r>
          </a:p>
        </p:txBody>
      </p:sp>
      <p:sp>
        <p:nvSpPr>
          <p:cNvPr id="10" name="Footer Placeholder 3">
            <a:extLst>
              <a:ext uri="{FF2B5EF4-FFF2-40B4-BE49-F238E27FC236}">
                <a16:creationId xmlns:a16="http://schemas.microsoft.com/office/drawing/2014/main" id="{B66D0E4D-ECED-A58C-B5D7-2596D62CA9CA}"/>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11" name="object 14">
            <a:extLst>
              <a:ext uri="{FF2B5EF4-FFF2-40B4-BE49-F238E27FC236}">
                <a16:creationId xmlns:a16="http://schemas.microsoft.com/office/drawing/2014/main" id="{152029AB-1547-DF53-6EC5-38C6324CEB8F}"/>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2" name="TextBox 6">
            <a:extLst>
              <a:ext uri="{FF2B5EF4-FFF2-40B4-BE49-F238E27FC236}">
                <a16:creationId xmlns:a16="http://schemas.microsoft.com/office/drawing/2014/main" id="{5A413903-0EED-8994-15BF-2170ABC7DBB0}"/>
              </a:ext>
            </a:extLst>
          </p:cNvPr>
          <p:cNvSpPr txBox="1"/>
          <p:nvPr/>
        </p:nvSpPr>
        <p:spPr>
          <a:xfrm>
            <a:off x="576262" y="1335735"/>
            <a:ext cx="7729537" cy="400110"/>
          </a:xfrm>
          <a:prstGeom prst="rect">
            <a:avLst/>
          </a:prstGeom>
          <a:solidFill>
            <a:srgbClr val="00785A"/>
          </a:solidFill>
        </p:spPr>
        <p:txBody>
          <a:bodyPr wrap="square" rtlCol="0">
            <a:spAutoFit/>
          </a:bodyPr>
          <a:lstStyle/>
          <a:p>
            <a:r>
              <a:rPr lang="en-US" sz="2000" b="1" dirty="0">
                <a:solidFill>
                  <a:schemeClr val="bg1"/>
                </a:solidFill>
                <a:latin typeface="Poppins" pitchFamily="2" charset="77"/>
                <a:cs typeface="Poppins" pitchFamily="2" charset="77"/>
              </a:rPr>
              <a:t>	</a:t>
            </a:r>
            <a:r>
              <a:rPr lang="en-US" sz="2000" b="1" dirty="0" err="1">
                <a:solidFill>
                  <a:schemeClr val="bg1"/>
                </a:solidFill>
                <a:latin typeface="Poppins" pitchFamily="2" charset="77"/>
                <a:cs typeface="Poppins" pitchFamily="2" charset="77"/>
              </a:rPr>
              <a:t>Enregistrer</a:t>
            </a:r>
            <a:r>
              <a:rPr lang="en-US" sz="2000" b="1" dirty="0">
                <a:solidFill>
                  <a:schemeClr val="bg1"/>
                </a:solidFill>
                <a:latin typeface="Poppins" pitchFamily="2" charset="77"/>
                <a:cs typeface="Poppins" pitchFamily="2" charset="77"/>
              </a:rPr>
              <a:t> et </a:t>
            </a:r>
            <a:r>
              <a:rPr lang="en-US" sz="2000" b="1" dirty="0" err="1">
                <a:solidFill>
                  <a:schemeClr val="bg1"/>
                </a:solidFill>
                <a:latin typeface="Poppins" pitchFamily="2" charset="77"/>
                <a:cs typeface="Poppins" pitchFamily="2" charset="77"/>
              </a:rPr>
              <a:t>divulguer</a:t>
            </a:r>
            <a:endParaRPr lang="en-US" sz="2000" b="1" dirty="0">
              <a:solidFill>
                <a:schemeClr val="bg1"/>
              </a:solidFill>
              <a:latin typeface="Poppins" pitchFamily="2" charset="77"/>
              <a:cs typeface="Poppins" pitchFamily="2" charset="77"/>
            </a:endParaRPr>
          </a:p>
        </p:txBody>
      </p:sp>
      <p:sp>
        <p:nvSpPr>
          <p:cNvPr id="13" name="Flowchart: Connector 11">
            <a:extLst>
              <a:ext uri="{FF2B5EF4-FFF2-40B4-BE49-F238E27FC236}">
                <a16:creationId xmlns:a16="http://schemas.microsoft.com/office/drawing/2014/main" id="{74256C63-D878-6A85-104F-95E9DFB04EEF}"/>
              </a:ext>
            </a:extLst>
          </p:cNvPr>
          <p:cNvSpPr/>
          <p:nvPr/>
        </p:nvSpPr>
        <p:spPr>
          <a:xfrm>
            <a:off x="694758" y="1381161"/>
            <a:ext cx="291825" cy="300408"/>
          </a:xfrm>
          <a:prstGeom prst="flowChartConnector">
            <a:avLst/>
          </a:prstGeom>
          <a:solidFill>
            <a:srgbClr val="00C26D"/>
          </a:solidFill>
          <a:ln>
            <a:solidFill>
              <a:srgbClr val="00C26D"/>
            </a:solidFill>
          </a:ln>
        </p:spPr>
        <p:style>
          <a:lnRef idx="2">
            <a:schemeClr val="dk1"/>
          </a:lnRef>
          <a:fillRef idx="1">
            <a:schemeClr val="lt1"/>
          </a:fillRef>
          <a:effectRef idx="0">
            <a:schemeClr val="dk1"/>
          </a:effectRef>
          <a:fontRef idx="minor">
            <a:schemeClr val="dk1"/>
          </a:fontRef>
        </p:style>
        <p:txBody>
          <a:bodyPr rtlCol="0" anchor="ctr"/>
          <a:lstStyle/>
          <a:p>
            <a:pPr algn="ctr" defTabSz="912754"/>
            <a:r>
              <a:rPr lang="fr-CH" sz="2000" b="1" dirty="0">
                <a:solidFill>
                  <a:schemeClr val="bg1"/>
                </a:solidFill>
                <a:latin typeface="Poppins"/>
              </a:rPr>
              <a:t>2</a:t>
            </a:r>
            <a:endParaRPr lang="en-US" sz="2000" b="1" dirty="0">
              <a:solidFill>
                <a:schemeClr val="bg1"/>
              </a:solidFill>
              <a:latin typeface="Poppins"/>
            </a:endParaRPr>
          </a:p>
        </p:txBody>
      </p:sp>
      <p:pic>
        <p:nvPicPr>
          <p:cNvPr id="17" name="Image 16">
            <a:extLst>
              <a:ext uri="{FF2B5EF4-FFF2-40B4-BE49-F238E27FC236}">
                <a16:creationId xmlns:a16="http://schemas.microsoft.com/office/drawing/2014/main" id="{FCACB414-59F6-7A32-59D8-CDA4C1AB76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299" y="2067578"/>
            <a:ext cx="303009" cy="303009"/>
          </a:xfrm>
          <a:prstGeom prst="rect">
            <a:avLst/>
          </a:prstGeom>
        </p:spPr>
      </p:pic>
      <p:pic>
        <p:nvPicPr>
          <p:cNvPr id="24" name="Image 23">
            <a:extLst>
              <a:ext uri="{FF2B5EF4-FFF2-40B4-BE49-F238E27FC236}">
                <a16:creationId xmlns:a16="http://schemas.microsoft.com/office/drawing/2014/main" id="{81FFB129-EC26-AF6C-86F6-46BB247DA00D}"/>
              </a:ext>
            </a:extLst>
          </p:cNvPr>
          <p:cNvPicPr>
            <a:picLocks noChangeAspect="1"/>
          </p:cNvPicPr>
          <p:nvPr/>
        </p:nvPicPr>
        <p:blipFill rotWithShape="1">
          <a:blip r:embed="rId6">
            <a:extLst>
              <a:ext uri="{28A0092B-C50C-407E-A947-70E740481C1C}">
                <a14:useLocalDpi xmlns:a14="http://schemas.microsoft.com/office/drawing/2010/main" val="0"/>
              </a:ext>
            </a:extLst>
          </a:blip>
          <a:srcRect b="24786"/>
          <a:stretch/>
        </p:blipFill>
        <p:spPr>
          <a:xfrm>
            <a:off x="691357" y="3271863"/>
            <a:ext cx="440227" cy="331113"/>
          </a:xfrm>
          <a:prstGeom prst="rect">
            <a:avLst/>
          </a:prstGeom>
        </p:spPr>
      </p:pic>
      <p:sp>
        <p:nvSpPr>
          <p:cNvPr id="2" name="Footer Placeholder 1">
            <a:extLst>
              <a:ext uri="{FF2B5EF4-FFF2-40B4-BE49-F238E27FC236}">
                <a16:creationId xmlns:a16="http://schemas.microsoft.com/office/drawing/2014/main" id="{00319C84-6708-4055-9DEF-29728797EC63}"/>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208455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A0F8B3-D89E-4CEB-A596-F800B1F70EE2}"/>
              </a:ext>
            </a:extLst>
          </p:cNvPr>
          <p:cNvSpPr>
            <a:spLocks noGrp="1"/>
          </p:cNvSpPr>
          <p:nvPr>
            <p:ph type="sldNum" sz="quarter" idx="12"/>
          </p:nvPr>
        </p:nvSpPr>
        <p:spPr/>
        <p:txBody>
          <a:bodyPr/>
          <a:lstStyle/>
          <a:p>
            <a:fld id="{E2E31AFC-DF42-41A5-B57C-06A83BBA6616}" type="slidenum">
              <a:rPr lang="en-GB" smtClean="0"/>
              <a:pPr/>
              <a:t>1</a:t>
            </a:fld>
            <a:endParaRPr lang="en-GB"/>
          </a:p>
        </p:txBody>
      </p:sp>
      <p:sp>
        <p:nvSpPr>
          <p:cNvPr id="9" name="Espace réservé du texte 8">
            <a:extLst>
              <a:ext uri="{FF2B5EF4-FFF2-40B4-BE49-F238E27FC236}">
                <a16:creationId xmlns:a16="http://schemas.microsoft.com/office/drawing/2014/main" id="{A00136CE-6B48-4589-371F-355278756DF9}"/>
              </a:ext>
            </a:extLst>
          </p:cNvPr>
          <p:cNvSpPr>
            <a:spLocks noGrp="1"/>
          </p:cNvSpPr>
          <p:nvPr>
            <p:ph type="body" sz="quarter" idx="13"/>
          </p:nvPr>
        </p:nvSpPr>
        <p:spPr/>
        <p:txBody>
          <a:bodyPr/>
          <a:lstStyle/>
          <a:p>
            <a:r>
              <a:rPr lang="en-US" sz="1700" dirty="0">
                <a:solidFill>
                  <a:srgbClr val="0092CC"/>
                </a:solidFill>
              </a:rPr>
              <a:t>A </a:t>
            </a:r>
            <a:r>
              <a:rPr lang="en-US" sz="1700" dirty="0" err="1">
                <a:solidFill>
                  <a:srgbClr val="0092CC"/>
                </a:solidFill>
              </a:rPr>
              <a:t>l’issue</a:t>
            </a:r>
            <a:r>
              <a:rPr lang="en-US" sz="1700" dirty="0">
                <a:solidFill>
                  <a:srgbClr val="0092CC"/>
                </a:solidFill>
              </a:rPr>
              <a:t> de </a:t>
            </a:r>
            <a:r>
              <a:rPr lang="en-US" sz="1700" dirty="0" err="1">
                <a:solidFill>
                  <a:srgbClr val="0092CC"/>
                </a:solidFill>
              </a:rPr>
              <a:t>cette</a:t>
            </a:r>
            <a:r>
              <a:rPr lang="en-US" sz="1700" dirty="0">
                <a:solidFill>
                  <a:srgbClr val="0092CC"/>
                </a:solidFill>
              </a:rPr>
              <a:t> formation, </a:t>
            </a:r>
            <a:r>
              <a:rPr lang="en-US" sz="1700" dirty="0" err="1">
                <a:solidFill>
                  <a:srgbClr val="0092CC"/>
                </a:solidFill>
              </a:rPr>
              <a:t>vous</a:t>
            </a:r>
            <a:r>
              <a:rPr lang="en-US" sz="1700" dirty="0">
                <a:solidFill>
                  <a:srgbClr val="0092CC"/>
                </a:solidFill>
              </a:rPr>
              <a:t> </a:t>
            </a:r>
            <a:r>
              <a:rPr lang="en-US" sz="1700" dirty="0" err="1">
                <a:solidFill>
                  <a:srgbClr val="0092CC"/>
                </a:solidFill>
              </a:rPr>
              <a:t>serez</a:t>
            </a:r>
            <a:r>
              <a:rPr lang="en-US" sz="1700" dirty="0">
                <a:solidFill>
                  <a:srgbClr val="0092CC"/>
                </a:solidFill>
              </a:rPr>
              <a:t> capable de:</a:t>
            </a:r>
            <a:endParaRPr lang="en-US" sz="1700" dirty="0"/>
          </a:p>
          <a:p>
            <a:endParaRPr lang="fr-FR" sz="1700" dirty="0"/>
          </a:p>
        </p:txBody>
      </p:sp>
      <p:sp>
        <p:nvSpPr>
          <p:cNvPr id="4" name="ZoneTexte 3">
            <a:extLst>
              <a:ext uri="{FF2B5EF4-FFF2-40B4-BE49-F238E27FC236}">
                <a16:creationId xmlns:a16="http://schemas.microsoft.com/office/drawing/2014/main" id="{BD8F2D4E-3304-831E-13C4-4864BF1E5017}"/>
              </a:ext>
            </a:extLst>
          </p:cNvPr>
          <p:cNvSpPr txBox="1"/>
          <p:nvPr/>
        </p:nvSpPr>
        <p:spPr>
          <a:xfrm>
            <a:off x="576263" y="1555175"/>
            <a:ext cx="8234362" cy="4515852"/>
          </a:xfrm>
          <a:prstGeom prst="rect">
            <a:avLst/>
          </a:prstGeom>
          <a:noFill/>
        </p:spPr>
        <p:txBody>
          <a:bodyPr wrap="square" rtlCol="0">
            <a:spAutoFit/>
          </a:bodyPr>
          <a:lstStyle/>
          <a:p>
            <a:pPr marL="457200" indent="-457200">
              <a:lnSpc>
                <a:spcPct val="150000"/>
              </a:lnSpc>
              <a:spcBef>
                <a:spcPts val="600"/>
              </a:spcBef>
              <a:buClr>
                <a:srgbClr val="0092CC"/>
              </a:buClr>
              <a:buFont typeface="+mj-lt"/>
              <a:buAutoNum type="arabicPeriod"/>
            </a:pPr>
            <a:r>
              <a:rPr lang="en-US" sz="1800" dirty="0" err="1">
                <a:latin typeface="Poppins" pitchFamily="2" charset="77"/>
                <a:cs typeface="Poppins" pitchFamily="2" charset="77"/>
              </a:rPr>
              <a:t>Décrire</a:t>
            </a:r>
            <a:r>
              <a:rPr lang="en-US" sz="1800" dirty="0">
                <a:latin typeface="Poppins" pitchFamily="2" charset="77"/>
                <a:cs typeface="Poppins" pitchFamily="2" charset="77"/>
              </a:rPr>
              <a:t> </a:t>
            </a:r>
            <a:r>
              <a:rPr lang="en-US" sz="1800" b="1" dirty="0" err="1">
                <a:latin typeface="Poppins" pitchFamily="2" charset="77"/>
                <a:cs typeface="Poppins" pitchFamily="2" charset="77"/>
              </a:rPr>
              <a:t>ce</a:t>
            </a:r>
            <a:r>
              <a:rPr lang="en-US" sz="1800" b="1" dirty="0">
                <a:latin typeface="Poppins" pitchFamily="2" charset="77"/>
                <a:cs typeface="Poppins" pitchFamily="2" charset="77"/>
              </a:rPr>
              <a:t> qui </a:t>
            </a:r>
            <a:r>
              <a:rPr lang="en-US" sz="1800" b="1" dirty="0" err="1">
                <a:latin typeface="Poppins" pitchFamily="2" charset="77"/>
                <a:cs typeface="Poppins" pitchFamily="2" charset="77"/>
              </a:rPr>
              <a:t>constitue</a:t>
            </a:r>
            <a:r>
              <a:rPr lang="en-US" sz="1800" b="1" dirty="0">
                <a:latin typeface="Poppins" pitchFamily="2" charset="77"/>
                <a:cs typeface="Poppins" pitchFamily="2" charset="77"/>
              </a:rPr>
              <a:t> un </a:t>
            </a:r>
            <a:r>
              <a:rPr lang="en-US" sz="1800" b="1" dirty="0" err="1">
                <a:latin typeface="Poppins" pitchFamily="2" charset="77"/>
                <a:cs typeface="Poppins" pitchFamily="2" charset="77"/>
              </a:rPr>
              <a:t>conflit</a:t>
            </a:r>
            <a:r>
              <a:rPr lang="en-US" sz="1800" b="1" dirty="0">
                <a:latin typeface="Poppins" pitchFamily="2" charset="77"/>
                <a:cs typeface="Poppins" pitchFamily="2" charset="77"/>
              </a:rPr>
              <a:t> </a:t>
            </a:r>
            <a:r>
              <a:rPr lang="en-US" sz="1800" b="1" dirty="0" err="1">
                <a:latin typeface="Poppins" pitchFamily="2" charset="77"/>
                <a:cs typeface="Poppins" pitchFamily="2" charset="77"/>
              </a:rPr>
              <a:t>d’intérêt</a:t>
            </a:r>
            <a:r>
              <a:rPr lang="en-US" sz="1800" b="1" dirty="0">
                <a:latin typeface="Poppins" pitchFamily="2" charset="77"/>
                <a:cs typeface="Poppins" pitchFamily="2" charset="77"/>
              </a:rPr>
              <a:t> </a:t>
            </a:r>
            <a:r>
              <a:rPr lang="en-US" sz="1800" dirty="0">
                <a:latin typeface="Poppins" pitchFamily="2" charset="77"/>
                <a:cs typeface="Poppins" pitchFamily="2" charset="77"/>
              </a:rPr>
              <a:t>au </a:t>
            </a:r>
            <a:r>
              <a:rPr lang="en-US" sz="1800" dirty="0" err="1">
                <a:latin typeface="Poppins" pitchFamily="2" charset="77"/>
                <a:cs typeface="Poppins" pitchFamily="2" charset="77"/>
              </a:rPr>
              <a:t>niveau</a:t>
            </a:r>
            <a:r>
              <a:rPr lang="en-US" sz="1800" dirty="0">
                <a:latin typeface="Poppins" pitchFamily="2" charset="77"/>
                <a:cs typeface="Poppins" pitchFamily="2" charset="77"/>
              </a:rPr>
              <a:t> d’un GTCV</a:t>
            </a:r>
          </a:p>
          <a:p>
            <a:pPr marL="457200" indent="-457200">
              <a:lnSpc>
                <a:spcPct val="150000"/>
              </a:lnSpc>
              <a:spcBef>
                <a:spcPts val="600"/>
              </a:spcBef>
              <a:buClr>
                <a:srgbClr val="0092CC"/>
              </a:buClr>
              <a:buFont typeface="+mj-lt"/>
              <a:buAutoNum type="arabicPeriod"/>
            </a:pPr>
            <a:r>
              <a:rPr lang="en-US" sz="1800" dirty="0">
                <a:latin typeface="Poppins" pitchFamily="2" charset="77"/>
                <a:cs typeface="Poppins" pitchFamily="2" charset="77"/>
              </a:rPr>
              <a:t>Identifier la </a:t>
            </a:r>
            <a:r>
              <a:rPr lang="en-US" sz="1800" b="1" dirty="0">
                <a:latin typeface="Poppins" pitchFamily="2" charset="77"/>
                <a:cs typeface="Poppins" pitchFamily="2" charset="77"/>
              </a:rPr>
              <a:t>difference entre un </a:t>
            </a:r>
            <a:r>
              <a:rPr lang="en-US" sz="1800" b="1" dirty="0" err="1">
                <a:latin typeface="Poppins" pitchFamily="2" charset="77"/>
                <a:cs typeface="Poppins" pitchFamily="2" charset="77"/>
              </a:rPr>
              <a:t>intérêt</a:t>
            </a:r>
            <a:r>
              <a:rPr lang="en-US" sz="1800" b="1" dirty="0">
                <a:latin typeface="Poppins" pitchFamily="2" charset="77"/>
                <a:cs typeface="Poppins" pitchFamily="2" charset="77"/>
              </a:rPr>
              <a:t> et un </a:t>
            </a:r>
            <a:r>
              <a:rPr lang="en-US" sz="1800" b="1" dirty="0" err="1">
                <a:latin typeface="Poppins" pitchFamily="2" charset="77"/>
                <a:cs typeface="Poppins" pitchFamily="2" charset="77"/>
              </a:rPr>
              <a:t>conflit</a:t>
            </a:r>
            <a:r>
              <a:rPr lang="en-US" sz="1800" b="1" dirty="0">
                <a:latin typeface="Poppins" pitchFamily="2" charset="77"/>
                <a:cs typeface="Poppins" pitchFamily="2" charset="77"/>
              </a:rPr>
              <a:t> </a:t>
            </a:r>
            <a:r>
              <a:rPr lang="en-US" sz="1800" b="1" dirty="0" err="1">
                <a:latin typeface="Poppins" pitchFamily="2" charset="77"/>
                <a:cs typeface="Poppins" pitchFamily="2" charset="77"/>
              </a:rPr>
              <a:t>d’intérêt</a:t>
            </a:r>
            <a:r>
              <a:rPr lang="en-US" sz="1800" dirty="0">
                <a:latin typeface="Poppins" pitchFamily="2" charset="77"/>
                <a:cs typeface="Poppins" pitchFamily="2" charset="77"/>
              </a:rPr>
              <a:t> dans le context d’un GTCV</a:t>
            </a:r>
          </a:p>
          <a:p>
            <a:pPr marL="457200" indent="-457200">
              <a:lnSpc>
                <a:spcPct val="150000"/>
              </a:lnSpc>
              <a:spcBef>
                <a:spcPts val="600"/>
              </a:spcBef>
              <a:buClr>
                <a:srgbClr val="0092CC"/>
              </a:buClr>
              <a:buFont typeface="+mj-lt"/>
              <a:buAutoNum type="arabicPeriod"/>
            </a:pPr>
            <a:r>
              <a:rPr lang="fr-FR" sz="1800" dirty="0">
                <a:latin typeface="Poppins" pitchFamily="2" charset="77"/>
                <a:cs typeface="Poppins" pitchFamily="2" charset="77"/>
              </a:rPr>
              <a:t>Décrire différentes façons de </a:t>
            </a:r>
            <a:r>
              <a:rPr lang="fr-FR" sz="1800" b="1" dirty="0">
                <a:latin typeface="Poppins" pitchFamily="2" charset="77"/>
                <a:cs typeface="Poppins" pitchFamily="2" charset="77"/>
              </a:rPr>
              <a:t>prévenir les conflits d’intérêts </a:t>
            </a:r>
            <a:r>
              <a:rPr lang="fr-FR" sz="1800" dirty="0">
                <a:latin typeface="Poppins" pitchFamily="2" charset="77"/>
                <a:cs typeface="Poppins" pitchFamily="2" charset="77"/>
              </a:rPr>
              <a:t>au niveau GTCV</a:t>
            </a:r>
          </a:p>
          <a:p>
            <a:pPr marL="457200" indent="-457200">
              <a:lnSpc>
                <a:spcPct val="150000"/>
              </a:lnSpc>
              <a:spcBef>
                <a:spcPts val="600"/>
              </a:spcBef>
              <a:buClr>
                <a:srgbClr val="0092CC"/>
              </a:buClr>
              <a:buFont typeface="+mj-lt"/>
              <a:buAutoNum type="arabicPeriod"/>
            </a:pPr>
            <a:r>
              <a:rPr lang="fr-FR" sz="1800" dirty="0">
                <a:latin typeface="Poppins" pitchFamily="2" charset="77"/>
                <a:cs typeface="Poppins" pitchFamily="2" charset="77"/>
              </a:rPr>
              <a:t>Résumer les </a:t>
            </a:r>
            <a:r>
              <a:rPr lang="fr-FR" sz="1800" b="1" dirty="0">
                <a:latin typeface="Poppins" pitchFamily="2" charset="77"/>
                <a:cs typeface="Poppins" pitchFamily="2" charset="77"/>
              </a:rPr>
              <a:t>principaux points </a:t>
            </a:r>
            <a:r>
              <a:rPr lang="fr-FR" sz="1800" dirty="0">
                <a:latin typeface="Poppins" pitchFamily="2" charset="77"/>
                <a:cs typeface="Poppins" pitchFamily="2" charset="77"/>
              </a:rPr>
              <a:t>impliqués dans l’élaboration d’une politique de prévention et de gestion des conflits d’intérêts pour GTCV</a:t>
            </a:r>
          </a:p>
          <a:p>
            <a:pPr marL="457200" indent="-457200">
              <a:lnSpc>
                <a:spcPct val="150000"/>
              </a:lnSpc>
              <a:spcBef>
                <a:spcPts val="600"/>
              </a:spcBef>
              <a:buClr>
                <a:srgbClr val="0092CC"/>
              </a:buClr>
              <a:buFont typeface="+mj-lt"/>
              <a:buAutoNum type="arabicPeriod"/>
            </a:pPr>
            <a:r>
              <a:rPr lang="fr-FR" sz="1800" dirty="0">
                <a:latin typeface="Poppins" pitchFamily="2" charset="77"/>
                <a:cs typeface="Poppins" pitchFamily="2" charset="77"/>
              </a:rPr>
              <a:t>Analyser </a:t>
            </a:r>
            <a:r>
              <a:rPr lang="fr-FR" sz="1800" b="1" dirty="0">
                <a:latin typeface="Poppins" pitchFamily="2" charset="77"/>
                <a:cs typeface="Poppins" pitchFamily="2" charset="77"/>
              </a:rPr>
              <a:t>différents scénarios  </a:t>
            </a:r>
            <a:r>
              <a:rPr lang="fr-FR" sz="1800" dirty="0">
                <a:latin typeface="Poppins" pitchFamily="2" charset="77"/>
                <a:cs typeface="Poppins" pitchFamily="2" charset="77"/>
              </a:rPr>
              <a:t>pour identifier les conflits d’intérêts potentiels au sein du GTCV  et développer les meilleures pratiques </a:t>
            </a:r>
            <a:endParaRPr lang="en-US" sz="1800" dirty="0">
              <a:latin typeface="Poppins" pitchFamily="2" charset="77"/>
              <a:cs typeface="Poppins" pitchFamily="2" charset="77"/>
            </a:endParaRPr>
          </a:p>
        </p:txBody>
      </p:sp>
      <p:pic>
        <p:nvPicPr>
          <p:cNvPr id="5" name="Image 4">
            <a:extLst>
              <a:ext uri="{FF2B5EF4-FFF2-40B4-BE49-F238E27FC236}">
                <a16:creationId xmlns:a16="http://schemas.microsoft.com/office/drawing/2014/main" id="{E3ED9E25-14B3-A14C-1CA9-F41D7528E3BA}"/>
              </a:ext>
            </a:extLst>
          </p:cNvPr>
          <p:cNvPicPr>
            <a:picLocks noChangeAspect="1"/>
          </p:cNvPicPr>
          <p:nvPr/>
        </p:nvPicPr>
        <p:blipFill rotWithShape="1">
          <a:blip r:embed="rId2">
            <a:extLst>
              <a:ext uri="{28A0092B-C50C-407E-A947-70E740481C1C}">
                <a14:useLocalDpi xmlns:a14="http://schemas.microsoft.com/office/drawing/2010/main" val="0"/>
              </a:ext>
            </a:extLst>
          </a:blip>
          <a:srcRect b="16588"/>
          <a:stretch/>
        </p:blipFill>
        <p:spPr>
          <a:xfrm>
            <a:off x="8359938" y="2045921"/>
            <a:ext cx="3339094" cy="2785208"/>
          </a:xfrm>
          <a:prstGeom prst="rect">
            <a:avLst/>
          </a:prstGeom>
        </p:spPr>
      </p:pic>
      <p:sp>
        <p:nvSpPr>
          <p:cNvPr id="8" name="object 2">
            <a:extLst>
              <a:ext uri="{FF2B5EF4-FFF2-40B4-BE49-F238E27FC236}">
                <a16:creationId xmlns:a16="http://schemas.microsoft.com/office/drawing/2014/main" id="{5BBC9AF6-956E-8754-7397-F30CD9460E4D}"/>
              </a:ext>
            </a:extLst>
          </p:cNvPr>
          <p:cNvSpPr txBox="1">
            <a:spLocks noGrp="1"/>
          </p:cNvSpPr>
          <p:nvPr>
            <p:ph type="title"/>
          </p:nvPr>
        </p:nvSpPr>
        <p:spPr>
          <a:xfrm>
            <a:off x="576584" y="551759"/>
            <a:ext cx="10993543" cy="464423"/>
          </a:xfrm>
        </p:spPr>
        <p:txBody>
          <a:bodyPr vert="horz" wrap="square" lIns="0" tIns="7303" rIns="0" bIns="0" rtlCol="0" anchor="t" anchorCtr="0">
            <a:spAutoFit/>
          </a:bodyPr>
          <a:lstStyle/>
          <a:p>
            <a:r>
              <a:rPr lang="en-GB" dirty="0" err="1">
                <a:latin typeface="Ebrima" panose="02000000000000000000" pitchFamily="2" charset="0"/>
                <a:ea typeface="Ebrima" panose="02000000000000000000" pitchFamily="2" charset="0"/>
                <a:cs typeface="Ebrima" panose="02000000000000000000" pitchFamily="2" charset="0"/>
              </a:rPr>
              <a:t>Objectifs</a:t>
            </a:r>
            <a:r>
              <a:rPr lang="en-GB" dirty="0">
                <a:latin typeface="Ebrima" panose="02000000000000000000" pitchFamily="2" charset="0"/>
                <a:ea typeface="Ebrima" panose="02000000000000000000" pitchFamily="2" charset="0"/>
                <a:cs typeface="Ebrima" panose="02000000000000000000" pitchFamily="2" charset="0"/>
              </a:rPr>
              <a:t> </a:t>
            </a:r>
            <a:r>
              <a:rPr lang="en-GB" dirty="0" err="1">
                <a:latin typeface="Ebrima" panose="02000000000000000000" pitchFamily="2" charset="0"/>
                <a:ea typeface="Ebrima" panose="02000000000000000000" pitchFamily="2" charset="0"/>
                <a:cs typeface="Ebrima" panose="02000000000000000000" pitchFamily="2" charset="0"/>
              </a:rPr>
              <a:t>d’apprentissage</a:t>
            </a:r>
            <a:r>
              <a:rPr lang="en-GB" dirty="0">
                <a:latin typeface="Ebrima" panose="02000000000000000000" pitchFamily="2" charset="0"/>
                <a:ea typeface="Ebrima" panose="02000000000000000000" pitchFamily="2" charset="0"/>
                <a:cs typeface="Ebrima" panose="02000000000000000000" pitchFamily="2" charset="0"/>
              </a:rPr>
              <a:t>:</a:t>
            </a:r>
          </a:p>
        </p:txBody>
      </p:sp>
      <p:sp>
        <p:nvSpPr>
          <p:cNvPr id="11" name="Footer Placeholder 3">
            <a:extLst>
              <a:ext uri="{FF2B5EF4-FFF2-40B4-BE49-F238E27FC236}">
                <a16:creationId xmlns:a16="http://schemas.microsoft.com/office/drawing/2014/main" id="{5EE16346-BBEF-0C77-08E8-5698332F13B2}"/>
              </a:ext>
            </a:extLst>
          </p:cNvPr>
          <p:cNvSpPr>
            <a:spLocks noGrp="1"/>
          </p:cNvSpPr>
          <p:nvPr>
            <p:ph type="ftr" sz="quarter" idx="11"/>
          </p:nvPr>
        </p:nvSpPr>
        <p:spPr>
          <a:xfrm>
            <a:off x="576263" y="6486525"/>
            <a:ext cx="7562850" cy="112713"/>
          </a:xfrm>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35889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B2C2287-9668-4FE6-A23D-4E893A76D7EF}"/>
              </a:ext>
            </a:extLst>
          </p:cNvPr>
          <p:cNvSpPr>
            <a:spLocks noGrp="1"/>
          </p:cNvSpPr>
          <p:nvPr>
            <p:ph idx="1"/>
          </p:nvPr>
        </p:nvSpPr>
        <p:spPr/>
        <p:txBody>
          <a:bodyPr/>
          <a:lstStyle/>
          <a:p>
            <a:endParaRPr lang="en-US" dirty="0"/>
          </a:p>
          <a:p>
            <a:endParaRPr lang="en-US" dirty="0"/>
          </a:p>
        </p:txBody>
      </p:sp>
      <p:sp>
        <p:nvSpPr>
          <p:cNvPr id="5" name="Slide Number Placeholder 4">
            <a:extLst>
              <a:ext uri="{FF2B5EF4-FFF2-40B4-BE49-F238E27FC236}">
                <a16:creationId xmlns:a16="http://schemas.microsoft.com/office/drawing/2014/main" id="{BA6D4A27-4D20-9F4F-A594-F2C273436E34}"/>
              </a:ext>
            </a:extLst>
          </p:cNvPr>
          <p:cNvSpPr>
            <a:spLocks noGrp="1"/>
          </p:cNvSpPr>
          <p:nvPr>
            <p:ph type="sldNum" sz="quarter" idx="16"/>
          </p:nvPr>
        </p:nvSpPr>
        <p:spPr/>
        <p:txBody>
          <a:bodyPr/>
          <a:lstStyle/>
          <a:p>
            <a:fld id="{A74CE0EA-F3B5-4684-BA10-C594598FDB9C}" type="slidenum">
              <a:rPr lang="en-GB" noProof="0" smtClean="0"/>
              <a:pPr/>
              <a:t>19</a:t>
            </a:fld>
            <a:endParaRPr lang="en-GB" noProof="0" dirty="0"/>
          </a:p>
        </p:txBody>
      </p:sp>
      <p:sp>
        <p:nvSpPr>
          <p:cNvPr id="7" name="TextBox 6">
            <a:extLst>
              <a:ext uri="{FF2B5EF4-FFF2-40B4-BE49-F238E27FC236}">
                <a16:creationId xmlns:a16="http://schemas.microsoft.com/office/drawing/2014/main" id="{088ED321-68C3-4D78-BD42-DA1385F19C11}"/>
              </a:ext>
            </a:extLst>
          </p:cNvPr>
          <p:cNvSpPr txBox="1"/>
          <p:nvPr/>
        </p:nvSpPr>
        <p:spPr>
          <a:xfrm>
            <a:off x="0" y="2029478"/>
            <a:ext cx="11489358" cy="3877985"/>
          </a:xfrm>
          <a:prstGeom prst="rect">
            <a:avLst/>
          </a:prstGeom>
          <a:noFill/>
        </p:spPr>
        <p:txBody>
          <a:bodyPr wrap="square" rtlCol="0">
            <a:spAutoFit/>
          </a:bodyPr>
          <a:lstStyle/>
          <a:p>
            <a:pPr lvl="1"/>
            <a:r>
              <a:rPr lang="en-GB" sz="2000" b="1" dirty="0">
                <a:solidFill>
                  <a:srgbClr val="0092CC"/>
                </a:solidFill>
                <a:latin typeface="Poppins" pitchFamily="2" charset="77"/>
                <a:cs typeface="Poppins" pitchFamily="2" charset="77"/>
              </a:rPr>
              <a:t>	QUI? </a:t>
            </a:r>
          </a:p>
          <a:p>
            <a:pPr lvl="1"/>
            <a:endParaRPr lang="en-GB" sz="1800" dirty="0">
              <a:latin typeface="Poppins" pitchFamily="2" charset="77"/>
              <a:cs typeface="Poppins" pitchFamily="2" charset="77"/>
            </a:endParaRPr>
          </a:p>
          <a:p>
            <a:pPr lvl="1"/>
            <a:r>
              <a:rPr lang="en-GB" sz="1600" dirty="0">
                <a:latin typeface="Poppins" pitchFamily="2" charset="77"/>
                <a:cs typeface="Poppins" pitchFamily="2" charset="77"/>
              </a:rPr>
              <a:t>Le Secretariat et le president avec </a:t>
            </a:r>
            <a:r>
              <a:rPr lang="en-GB" sz="1600" dirty="0" err="1">
                <a:latin typeface="Poppins" pitchFamily="2" charset="77"/>
                <a:cs typeface="Poppins" pitchFamily="2" charset="77"/>
              </a:rPr>
              <a:t>l’appui</a:t>
            </a:r>
            <a:r>
              <a:rPr lang="en-GB" sz="1600" dirty="0">
                <a:latin typeface="Poppins" pitchFamily="2" charset="77"/>
                <a:cs typeface="Poppins" pitchFamily="2" charset="77"/>
              </a:rPr>
              <a:t> du </a:t>
            </a:r>
            <a:r>
              <a:rPr lang="fr-FR" sz="1600" dirty="0">
                <a:latin typeface="Poppins" pitchFamily="2" charset="77"/>
                <a:cs typeface="Poppins" pitchFamily="2" charset="77"/>
              </a:rPr>
              <a:t>du service juridique si nécessaire</a:t>
            </a:r>
            <a:endParaRPr lang="en-GB" sz="1800" dirty="0">
              <a:latin typeface="Poppins" pitchFamily="2" charset="77"/>
              <a:cs typeface="Poppins" pitchFamily="2" charset="77"/>
            </a:endParaRPr>
          </a:p>
          <a:p>
            <a:pPr lvl="1"/>
            <a:r>
              <a:rPr lang="en-GB" sz="2000" b="1" dirty="0">
                <a:solidFill>
                  <a:srgbClr val="0092CC"/>
                </a:solidFill>
                <a:latin typeface="Poppins" pitchFamily="2" charset="77"/>
                <a:cs typeface="Poppins" pitchFamily="2" charset="77"/>
              </a:rPr>
              <a:t>	</a:t>
            </a:r>
          </a:p>
          <a:p>
            <a:pPr lvl="1"/>
            <a:r>
              <a:rPr lang="en-GB" sz="2000" b="1" dirty="0">
                <a:solidFill>
                  <a:srgbClr val="0092CC"/>
                </a:solidFill>
                <a:latin typeface="Poppins" pitchFamily="2" charset="77"/>
                <a:cs typeface="Poppins" pitchFamily="2" charset="77"/>
              </a:rPr>
              <a:t>	QUAND? </a:t>
            </a:r>
          </a:p>
          <a:p>
            <a:pPr lvl="1"/>
            <a:endParaRPr lang="en-GB" sz="1800" dirty="0">
              <a:latin typeface="Poppins" pitchFamily="2" charset="77"/>
              <a:cs typeface="Poppins" pitchFamily="2" charset="77"/>
            </a:endParaRPr>
          </a:p>
          <a:p>
            <a:pPr lvl="1"/>
            <a:r>
              <a:rPr lang="fr-FR" sz="1600" dirty="0">
                <a:latin typeface="Poppins" pitchFamily="2" charset="77"/>
                <a:cs typeface="Poppins" pitchFamily="2" charset="77"/>
              </a:rPr>
              <a:t>Avant chaque réunion du GTCV, examen de chaque sujet à discuter.</a:t>
            </a:r>
          </a:p>
          <a:p>
            <a:pPr lvl="1"/>
            <a:endParaRPr lang="en-GB" sz="1800" b="1" dirty="0">
              <a:solidFill>
                <a:srgbClr val="0092CC"/>
              </a:solidFill>
              <a:latin typeface="Poppins" pitchFamily="2" charset="77"/>
              <a:cs typeface="Poppins" pitchFamily="2" charset="77"/>
            </a:endParaRPr>
          </a:p>
          <a:p>
            <a:pPr lvl="1"/>
            <a:r>
              <a:rPr lang="en-GB" sz="2000" b="1" dirty="0">
                <a:solidFill>
                  <a:srgbClr val="0092CC"/>
                </a:solidFill>
                <a:latin typeface="Poppins" pitchFamily="2" charset="77"/>
                <a:cs typeface="Poppins" pitchFamily="2" charset="77"/>
              </a:rPr>
              <a:t>	COMMENT? </a:t>
            </a:r>
          </a:p>
          <a:p>
            <a:pPr lvl="1"/>
            <a:r>
              <a:rPr lang="fr-FR" sz="1600" dirty="0">
                <a:latin typeface="Poppins" pitchFamily="2" charset="77"/>
                <a:cs typeface="Poppins" pitchFamily="2" charset="77"/>
              </a:rPr>
              <a:t>En tenant compte des éléments suivants </a:t>
            </a:r>
            <a:r>
              <a:rPr lang="en-GB" sz="1600" dirty="0">
                <a:latin typeface="Poppins" pitchFamily="2" charset="77"/>
                <a:cs typeface="Poppins" pitchFamily="2" charset="77"/>
              </a:rPr>
              <a:t>:</a:t>
            </a:r>
          </a:p>
          <a:p>
            <a:pPr marL="1374069" lvl="2" indent="-285750">
              <a:buFont typeface="Wingdings" pitchFamily="2" charset="2"/>
              <a:buChar char="§"/>
            </a:pPr>
            <a:r>
              <a:rPr lang="fr-FR" sz="1400" dirty="0">
                <a:latin typeface="Poppins" pitchFamily="2" charset="77"/>
                <a:cs typeface="Poppins" pitchFamily="2" charset="77"/>
              </a:rPr>
              <a:t>Le montant de l’avantage et son importance</a:t>
            </a:r>
          </a:p>
          <a:p>
            <a:pPr marL="1374069" lvl="2" indent="-285750">
              <a:buFont typeface="Wingdings" pitchFamily="2" charset="2"/>
              <a:buChar char="§"/>
            </a:pPr>
            <a:r>
              <a:rPr lang="fr-FR" sz="1400" dirty="0">
                <a:latin typeface="Poppins" pitchFamily="2" charset="77"/>
                <a:cs typeface="Poppins" pitchFamily="2" charset="77"/>
              </a:rPr>
              <a:t>Nature personnelle ou non personnelle</a:t>
            </a:r>
          </a:p>
          <a:p>
            <a:pPr marL="1374069" lvl="2" indent="-285750">
              <a:buFont typeface="Wingdings" pitchFamily="2" charset="2"/>
              <a:buChar char="§"/>
            </a:pPr>
            <a:r>
              <a:rPr lang="fr-FR" sz="1400" dirty="0">
                <a:latin typeface="Poppins" pitchFamily="2" charset="77"/>
                <a:cs typeface="Poppins" pitchFamily="2" charset="77"/>
              </a:rPr>
              <a:t>Caractère direct par rapport au sujet à l’examen</a:t>
            </a:r>
            <a:r>
              <a:rPr lang="en-US" sz="1800" dirty="0">
                <a:latin typeface="Poppins" pitchFamily="2" charset="77"/>
                <a:cs typeface="Poppins" pitchFamily="2" charset="77"/>
              </a:rPr>
              <a:t>	        </a:t>
            </a:r>
          </a:p>
          <a:p>
            <a:pPr lvl="1"/>
            <a:r>
              <a:rPr lang="en-US" sz="1800" dirty="0">
                <a:latin typeface="Poppins" pitchFamily="2" charset="77"/>
                <a:cs typeface="Poppins" pitchFamily="2" charset="77"/>
              </a:rPr>
              <a:t>      </a:t>
            </a:r>
            <a:endParaRPr lang="en-US" sz="1901" dirty="0">
              <a:latin typeface="Poppins" pitchFamily="2" charset="77"/>
              <a:cs typeface="Poppins" pitchFamily="2" charset="77"/>
            </a:endParaRPr>
          </a:p>
        </p:txBody>
      </p:sp>
      <p:sp>
        <p:nvSpPr>
          <p:cNvPr id="8" name="object 2">
            <a:extLst>
              <a:ext uri="{FF2B5EF4-FFF2-40B4-BE49-F238E27FC236}">
                <a16:creationId xmlns:a16="http://schemas.microsoft.com/office/drawing/2014/main" id="{610AD758-952D-381B-8BD9-EE496C67A2B7}"/>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err="1"/>
              <a:t>Etape</a:t>
            </a:r>
            <a:r>
              <a:rPr lang="en-GB" dirty="0"/>
              <a:t> 3</a:t>
            </a:r>
          </a:p>
        </p:txBody>
      </p:sp>
      <p:sp>
        <p:nvSpPr>
          <p:cNvPr id="10" name="Footer Placeholder 3">
            <a:extLst>
              <a:ext uri="{FF2B5EF4-FFF2-40B4-BE49-F238E27FC236}">
                <a16:creationId xmlns:a16="http://schemas.microsoft.com/office/drawing/2014/main" id="{B71A2815-59E0-A077-9B90-B9B981D1078D}"/>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11" name="object 14">
            <a:extLst>
              <a:ext uri="{FF2B5EF4-FFF2-40B4-BE49-F238E27FC236}">
                <a16:creationId xmlns:a16="http://schemas.microsoft.com/office/drawing/2014/main" id="{E1959BE5-F02E-D5B1-401C-BA1F936AEDA1}"/>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2" name="TextBox 6">
            <a:extLst>
              <a:ext uri="{FF2B5EF4-FFF2-40B4-BE49-F238E27FC236}">
                <a16:creationId xmlns:a16="http://schemas.microsoft.com/office/drawing/2014/main" id="{0964A21D-64C7-1131-58C4-61E36D5E218E}"/>
              </a:ext>
            </a:extLst>
          </p:cNvPr>
          <p:cNvSpPr txBox="1"/>
          <p:nvPr/>
        </p:nvSpPr>
        <p:spPr>
          <a:xfrm>
            <a:off x="576262" y="1335735"/>
            <a:ext cx="7729537" cy="400110"/>
          </a:xfrm>
          <a:prstGeom prst="rect">
            <a:avLst/>
          </a:prstGeom>
          <a:solidFill>
            <a:srgbClr val="00785A"/>
          </a:solidFill>
        </p:spPr>
        <p:txBody>
          <a:bodyPr wrap="square" rtlCol="0">
            <a:spAutoFit/>
          </a:bodyPr>
          <a:lstStyle/>
          <a:p>
            <a:r>
              <a:rPr lang="en-US" sz="2000" b="1" dirty="0">
                <a:solidFill>
                  <a:schemeClr val="bg1"/>
                </a:solidFill>
                <a:latin typeface="Poppins" pitchFamily="2" charset="77"/>
                <a:cs typeface="Poppins" pitchFamily="2" charset="77"/>
              </a:rPr>
              <a:t>	ASSESS</a:t>
            </a:r>
          </a:p>
        </p:txBody>
      </p:sp>
      <p:sp>
        <p:nvSpPr>
          <p:cNvPr id="13" name="Flowchart: Connector 11">
            <a:extLst>
              <a:ext uri="{FF2B5EF4-FFF2-40B4-BE49-F238E27FC236}">
                <a16:creationId xmlns:a16="http://schemas.microsoft.com/office/drawing/2014/main" id="{16D9C414-B5C8-2AB2-983F-21EA01DC9131}"/>
              </a:ext>
            </a:extLst>
          </p:cNvPr>
          <p:cNvSpPr/>
          <p:nvPr/>
        </p:nvSpPr>
        <p:spPr>
          <a:xfrm>
            <a:off x="694758" y="1381161"/>
            <a:ext cx="291825" cy="300408"/>
          </a:xfrm>
          <a:prstGeom prst="flowChartConnector">
            <a:avLst/>
          </a:prstGeom>
          <a:solidFill>
            <a:srgbClr val="00C26D"/>
          </a:solidFill>
          <a:ln>
            <a:solidFill>
              <a:srgbClr val="00C26D"/>
            </a:solidFill>
          </a:ln>
        </p:spPr>
        <p:style>
          <a:lnRef idx="2">
            <a:schemeClr val="dk1"/>
          </a:lnRef>
          <a:fillRef idx="1">
            <a:schemeClr val="lt1"/>
          </a:fillRef>
          <a:effectRef idx="0">
            <a:schemeClr val="dk1"/>
          </a:effectRef>
          <a:fontRef idx="minor">
            <a:schemeClr val="dk1"/>
          </a:fontRef>
        </p:style>
        <p:txBody>
          <a:bodyPr rtlCol="0" anchor="ctr"/>
          <a:lstStyle/>
          <a:p>
            <a:pPr algn="ctr" defTabSz="912754"/>
            <a:r>
              <a:rPr lang="fr-CH" sz="2000" b="1" dirty="0">
                <a:solidFill>
                  <a:schemeClr val="bg1"/>
                </a:solidFill>
                <a:latin typeface="Poppins"/>
              </a:rPr>
              <a:t>3</a:t>
            </a:r>
            <a:endParaRPr lang="en-US" sz="2000" b="1" dirty="0">
              <a:solidFill>
                <a:schemeClr val="bg1"/>
              </a:solidFill>
              <a:latin typeface="Poppins"/>
            </a:endParaRPr>
          </a:p>
        </p:txBody>
      </p:sp>
      <p:pic>
        <p:nvPicPr>
          <p:cNvPr id="14" name="Image 13">
            <a:extLst>
              <a:ext uri="{FF2B5EF4-FFF2-40B4-BE49-F238E27FC236}">
                <a16:creationId xmlns:a16="http://schemas.microsoft.com/office/drawing/2014/main" id="{E8C3095D-8E77-6E67-52E3-80A0FA70C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99" y="2067578"/>
            <a:ext cx="303009" cy="303009"/>
          </a:xfrm>
          <a:prstGeom prst="rect">
            <a:avLst/>
          </a:prstGeom>
        </p:spPr>
      </p:pic>
      <p:pic>
        <p:nvPicPr>
          <p:cNvPr id="17" name="Image 16">
            <a:extLst>
              <a:ext uri="{FF2B5EF4-FFF2-40B4-BE49-F238E27FC236}">
                <a16:creationId xmlns:a16="http://schemas.microsoft.com/office/drawing/2014/main" id="{D5C2EAD3-ACE0-B673-FAA6-186F3CA54811}"/>
              </a:ext>
            </a:extLst>
          </p:cNvPr>
          <p:cNvPicPr>
            <a:picLocks noChangeAspect="1"/>
          </p:cNvPicPr>
          <p:nvPr/>
        </p:nvPicPr>
        <p:blipFill rotWithShape="1">
          <a:blip r:embed="rId4">
            <a:extLst>
              <a:ext uri="{28A0092B-C50C-407E-A947-70E740481C1C}">
                <a14:useLocalDpi xmlns:a14="http://schemas.microsoft.com/office/drawing/2010/main" val="0"/>
              </a:ext>
            </a:extLst>
          </a:blip>
          <a:srcRect b="21643"/>
          <a:stretch/>
        </p:blipFill>
        <p:spPr>
          <a:xfrm>
            <a:off x="559579" y="3041064"/>
            <a:ext cx="721994" cy="565733"/>
          </a:xfrm>
          <a:prstGeom prst="rect">
            <a:avLst/>
          </a:prstGeom>
        </p:spPr>
      </p:pic>
      <p:pic>
        <p:nvPicPr>
          <p:cNvPr id="20" name="Image 19">
            <a:extLst>
              <a:ext uri="{FF2B5EF4-FFF2-40B4-BE49-F238E27FC236}">
                <a16:creationId xmlns:a16="http://schemas.microsoft.com/office/drawing/2014/main" id="{6E8108FB-0109-6804-DC1D-D3FFC181D3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658" y="4263285"/>
            <a:ext cx="295226" cy="295226"/>
          </a:xfrm>
          <a:prstGeom prst="rect">
            <a:avLst/>
          </a:prstGeom>
        </p:spPr>
      </p:pic>
      <p:sp>
        <p:nvSpPr>
          <p:cNvPr id="22" name="ZoneTexte 21">
            <a:extLst>
              <a:ext uri="{FF2B5EF4-FFF2-40B4-BE49-F238E27FC236}">
                <a16:creationId xmlns:a16="http://schemas.microsoft.com/office/drawing/2014/main" id="{CE9C42D1-31D7-BBD4-054B-AB6A0ECF464A}"/>
              </a:ext>
            </a:extLst>
          </p:cNvPr>
          <p:cNvSpPr txBox="1"/>
          <p:nvPr/>
        </p:nvSpPr>
        <p:spPr>
          <a:xfrm>
            <a:off x="991371" y="5730334"/>
            <a:ext cx="11022749" cy="307777"/>
          </a:xfrm>
          <a:prstGeom prst="rect">
            <a:avLst/>
          </a:prstGeom>
          <a:noFill/>
        </p:spPr>
        <p:txBody>
          <a:bodyPr wrap="square">
            <a:spAutoFit/>
          </a:bodyPr>
          <a:lstStyle/>
          <a:p>
            <a:r>
              <a:rPr lang="en-US" sz="1400" dirty="0">
                <a:latin typeface="Poppins" pitchFamily="2" charset="77"/>
                <a:cs typeface="Poppins" pitchFamily="2" charset="77"/>
              </a:rPr>
              <a:t> </a:t>
            </a:r>
            <a:r>
              <a:rPr lang="fr-FR" sz="1400" dirty="0">
                <a:latin typeface="Poppins" pitchFamily="2" charset="77"/>
                <a:cs typeface="Poppins" pitchFamily="2" charset="77"/>
              </a:rPr>
              <a:t>L’évaluation reste en partie subjective et peut être effectuée au cas par cas avec des critères spécifiques</a:t>
            </a:r>
          </a:p>
        </p:txBody>
      </p:sp>
      <p:sp>
        <p:nvSpPr>
          <p:cNvPr id="23" name="ZoneTexte 22">
            <a:extLst>
              <a:ext uri="{FF2B5EF4-FFF2-40B4-BE49-F238E27FC236}">
                <a16:creationId xmlns:a16="http://schemas.microsoft.com/office/drawing/2014/main" id="{EE791DF0-27D3-6A19-8296-444C98D17718}"/>
              </a:ext>
            </a:extLst>
          </p:cNvPr>
          <p:cNvSpPr txBox="1"/>
          <p:nvPr/>
        </p:nvSpPr>
        <p:spPr>
          <a:xfrm>
            <a:off x="4851587" y="4689607"/>
            <a:ext cx="6688739" cy="738664"/>
          </a:xfrm>
          <a:prstGeom prst="rect">
            <a:avLst/>
          </a:prstGeom>
          <a:noFill/>
        </p:spPr>
        <p:txBody>
          <a:bodyPr wrap="square" rtlCol="0">
            <a:spAutoFit/>
          </a:bodyPr>
          <a:lstStyle/>
          <a:p>
            <a:pPr marL="1374069" lvl="2" indent="-285750">
              <a:buFont typeface="Wingdings" pitchFamily="2" charset="2"/>
              <a:buChar char="§"/>
            </a:pPr>
            <a:r>
              <a:rPr lang="fr-FR" sz="1400" dirty="0">
                <a:latin typeface="Poppins" pitchFamily="2" charset="77"/>
                <a:cs typeface="Poppins" pitchFamily="2" charset="77"/>
              </a:rPr>
              <a:t>Fréquence/nature de la relation avec la source d’intérêt</a:t>
            </a:r>
          </a:p>
          <a:p>
            <a:pPr marL="1374069" lvl="2" indent="-285750">
              <a:buFont typeface="Wingdings" pitchFamily="2" charset="2"/>
              <a:buChar char="§"/>
            </a:pPr>
            <a:r>
              <a:rPr lang="fr-FR" sz="1400" dirty="0">
                <a:latin typeface="Poppins" pitchFamily="2" charset="77"/>
                <a:cs typeface="Poppins" pitchFamily="2" charset="77"/>
              </a:rPr>
              <a:t>Quand l’intérêt a commencé/a eu lieu ou commencera ou se terminera-t-il?</a:t>
            </a:r>
            <a:endParaRPr lang="fr-FR" sz="1400" dirty="0"/>
          </a:p>
        </p:txBody>
      </p:sp>
      <p:cxnSp>
        <p:nvCxnSpPr>
          <p:cNvPr id="25" name="Connecteur droit 24">
            <a:extLst>
              <a:ext uri="{FF2B5EF4-FFF2-40B4-BE49-F238E27FC236}">
                <a16:creationId xmlns:a16="http://schemas.microsoft.com/office/drawing/2014/main" id="{7E8896A0-D85F-A12C-FF9F-A5CA0B1052F7}"/>
              </a:ext>
            </a:extLst>
          </p:cNvPr>
          <p:cNvCxnSpPr/>
          <p:nvPr/>
        </p:nvCxnSpPr>
        <p:spPr>
          <a:xfrm>
            <a:off x="5921610" y="4702457"/>
            <a:ext cx="0" cy="725814"/>
          </a:xfrm>
          <a:prstGeom prst="line">
            <a:avLst/>
          </a:prstGeom>
          <a:ln>
            <a:solidFill>
              <a:srgbClr val="C10077"/>
            </a:solidFill>
          </a:ln>
        </p:spPr>
        <p:style>
          <a:lnRef idx="1">
            <a:schemeClr val="accent1"/>
          </a:lnRef>
          <a:fillRef idx="0">
            <a:schemeClr val="accent1"/>
          </a:fillRef>
          <a:effectRef idx="0">
            <a:schemeClr val="accent1"/>
          </a:effectRef>
          <a:fontRef idx="minor">
            <a:schemeClr val="tx1"/>
          </a:fontRef>
        </p:style>
      </p:cxnSp>
      <p:pic>
        <p:nvPicPr>
          <p:cNvPr id="26" name="Graphic 8" descr="Warning">
            <a:extLst>
              <a:ext uri="{FF2B5EF4-FFF2-40B4-BE49-F238E27FC236}">
                <a16:creationId xmlns:a16="http://schemas.microsoft.com/office/drawing/2014/main" id="{F8BDC5F5-CD92-3975-1022-6B0549D20E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3652" y="5675028"/>
            <a:ext cx="331113" cy="331113"/>
          </a:xfrm>
          <a:prstGeom prst="rect">
            <a:avLst/>
          </a:prstGeom>
        </p:spPr>
      </p:pic>
      <p:sp>
        <p:nvSpPr>
          <p:cNvPr id="2" name="Footer Placeholder 1">
            <a:extLst>
              <a:ext uri="{FF2B5EF4-FFF2-40B4-BE49-F238E27FC236}">
                <a16:creationId xmlns:a16="http://schemas.microsoft.com/office/drawing/2014/main" id="{EB405962-5296-42C0-9EBC-17C2B5FC24A1}"/>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1747958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B2C2287-9668-4FE6-A23D-4E893A76D7EF}"/>
              </a:ext>
            </a:extLst>
          </p:cNvPr>
          <p:cNvSpPr>
            <a:spLocks noGrp="1"/>
          </p:cNvSpPr>
          <p:nvPr>
            <p:ph idx="1"/>
          </p:nvPr>
        </p:nvSpPr>
        <p:spPr/>
        <p:txBody>
          <a:bodyPr/>
          <a:lstStyle/>
          <a:p>
            <a:endParaRPr lang="en-US" dirty="0"/>
          </a:p>
          <a:p>
            <a:endParaRPr lang="en-US" dirty="0"/>
          </a:p>
        </p:txBody>
      </p:sp>
      <p:sp>
        <p:nvSpPr>
          <p:cNvPr id="5" name="Slide Number Placeholder 4">
            <a:extLst>
              <a:ext uri="{FF2B5EF4-FFF2-40B4-BE49-F238E27FC236}">
                <a16:creationId xmlns:a16="http://schemas.microsoft.com/office/drawing/2014/main" id="{DEDD54F9-0395-C647-999A-07B3BE492D4C}"/>
              </a:ext>
            </a:extLst>
          </p:cNvPr>
          <p:cNvSpPr>
            <a:spLocks noGrp="1"/>
          </p:cNvSpPr>
          <p:nvPr>
            <p:ph type="sldNum" sz="quarter" idx="16"/>
          </p:nvPr>
        </p:nvSpPr>
        <p:spPr/>
        <p:txBody>
          <a:bodyPr/>
          <a:lstStyle/>
          <a:p>
            <a:fld id="{A74CE0EA-F3B5-4684-BA10-C594598FDB9C}" type="slidenum">
              <a:rPr lang="en-GB" noProof="0" smtClean="0"/>
              <a:pPr/>
              <a:t>20</a:t>
            </a:fld>
            <a:endParaRPr lang="en-GB" noProof="0" dirty="0"/>
          </a:p>
        </p:txBody>
      </p:sp>
      <p:sp>
        <p:nvSpPr>
          <p:cNvPr id="7" name="TextBox 6">
            <a:extLst>
              <a:ext uri="{FF2B5EF4-FFF2-40B4-BE49-F238E27FC236}">
                <a16:creationId xmlns:a16="http://schemas.microsoft.com/office/drawing/2014/main" id="{088ED321-68C3-4D78-BD42-DA1385F19C11}"/>
              </a:ext>
            </a:extLst>
          </p:cNvPr>
          <p:cNvSpPr txBox="1"/>
          <p:nvPr/>
        </p:nvSpPr>
        <p:spPr>
          <a:xfrm>
            <a:off x="0" y="2019690"/>
            <a:ext cx="11540326" cy="3831946"/>
          </a:xfrm>
          <a:prstGeom prst="rect">
            <a:avLst/>
          </a:prstGeom>
          <a:noFill/>
        </p:spPr>
        <p:txBody>
          <a:bodyPr wrap="square" rtlCol="0">
            <a:spAutoFit/>
          </a:bodyPr>
          <a:lstStyle/>
          <a:p>
            <a:pPr lvl="1"/>
            <a:r>
              <a:rPr lang="en-GB" sz="2000" b="1" dirty="0">
                <a:solidFill>
                  <a:srgbClr val="0092CC"/>
                </a:solidFill>
                <a:latin typeface="Poppins" pitchFamily="2" charset="77"/>
                <a:cs typeface="Poppins" pitchFamily="2" charset="77"/>
              </a:rPr>
              <a:t>	QUI? </a:t>
            </a:r>
          </a:p>
          <a:p>
            <a:pPr lvl="1"/>
            <a:endParaRPr lang="en-GB" sz="2000" dirty="0">
              <a:latin typeface="Poppins" pitchFamily="2" charset="77"/>
              <a:cs typeface="Poppins" pitchFamily="2" charset="77"/>
            </a:endParaRPr>
          </a:p>
          <a:p>
            <a:pPr lvl="1"/>
            <a:r>
              <a:rPr lang="en-GB" sz="2000" dirty="0">
                <a:latin typeface="Poppins" pitchFamily="2" charset="77"/>
                <a:cs typeface="Poppins" pitchFamily="2" charset="77"/>
              </a:rPr>
              <a:t>Le Secretariat et </a:t>
            </a:r>
            <a:r>
              <a:rPr lang="fr-FR" sz="2000" dirty="0">
                <a:latin typeface="Poppins" pitchFamily="2" charset="77"/>
                <a:cs typeface="Poppins" pitchFamily="2" charset="77"/>
              </a:rPr>
              <a:t>le président du GTCV informent le membre du GTCV</a:t>
            </a:r>
          </a:p>
          <a:p>
            <a:pPr lvl="1"/>
            <a:endParaRPr lang="en-GB" sz="2000" dirty="0">
              <a:latin typeface="Poppins" pitchFamily="2" charset="77"/>
              <a:cs typeface="Poppins" pitchFamily="2" charset="77"/>
            </a:endParaRPr>
          </a:p>
          <a:p>
            <a:pPr lvl="1"/>
            <a:r>
              <a:rPr lang="en-GB" sz="2000" b="1" dirty="0">
                <a:solidFill>
                  <a:srgbClr val="0092CC"/>
                </a:solidFill>
                <a:latin typeface="Poppins" pitchFamily="2" charset="77"/>
                <a:cs typeface="Poppins" pitchFamily="2" charset="77"/>
              </a:rPr>
              <a:t>	</a:t>
            </a:r>
            <a:r>
              <a:rPr lang="fr-FR" sz="2000" b="1" dirty="0">
                <a:solidFill>
                  <a:srgbClr val="0092CC"/>
                </a:solidFill>
                <a:latin typeface="Poppins" pitchFamily="2" charset="77"/>
                <a:cs typeface="Poppins" pitchFamily="2" charset="77"/>
              </a:rPr>
              <a:t>Quels sont les résultats potentiels</a:t>
            </a:r>
            <a:r>
              <a:rPr lang="en-GB" sz="2000" b="1" dirty="0">
                <a:solidFill>
                  <a:srgbClr val="0092CC"/>
                </a:solidFill>
                <a:latin typeface="Poppins" pitchFamily="2" charset="77"/>
                <a:cs typeface="Poppins" pitchFamily="2" charset="77"/>
              </a:rPr>
              <a:t>?</a:t>
            </a:r>
          </a:p>
          <a:p>
            <a:pPr lvl="1"/>
            <a:r>
              <a:rPr lang="en-GB" sz="2000" b="1" dirty="0">
                <a:solidFill>
                  <a:srgbClr val="0092CC"/>
                </a:solidFill>
                <a:latin typeface="Poppins" pitchFamily="2" charset="77"/>
                <a:cs typeface="Poppins" pitchFamily="2" charset="77"/>
              </a:rPr>
              <a:t> </a:t>
            </a:r>
          </a:p>
          <a:p>
            <a:pPr marL="887059" lvl="1" indent="-342900">
              <a:buClr>
                <a:srgbClr val="009CDE"/>
              </a:buClr>
              <a:buFont typeface="Wingdings" pitchFamily="2" charset="2"/>
              <a:buChar char="§"/>
            </a:pPr>
            <a:r>
              <a:rPr lang="fr-FR" sz="1600" dirty="0">
                <a:latin typeface="Poppins" pitchFamily="2" charset="77"/>
                <a:cs typeface="Poppins" pitchFamily="2" charset="77"/>
              </a:rPr>
              <a:t>Participation à la discussion et  à la prise de décisions</a:t>
            </a:r>
          </a:p>
          <a:p>
            <a:pPr marL="887059" lvl="1" indent="-342900">
              <a:buClr>
                <a:srgbClr val="009CDE"/>
              </a:buClr>
              <a:buFont typeface="Wingdings" pitchFamily="2" charset="2"/>
              <a:buChar char="§"/>
            </a:pPr>
            <a:r>
              <a:rPr lang="fr-FR" sz="1600" dirty="0">
                <a:latin typeface="Poppins" pitchFamily="2" charset="77"/>
                <a:cs typeface="Poppins" pitchFamily="2" charset="77"/>
              </a:rPr>
              <a:t>Participation à la discussion (éventuellement uniquement en répondant aux questions) MAIS PAS au vote</a:t>
            </a:r>
          </a:p>
          <a:p>
            <a:pPr marL="887059" lvl="1" indent="-342900">
              <a:buClr>
                <a:srgbClr val="009CDE"/>
              </a:buClr>
              <a:buFont typeface="Wingdings" pitchFamily="2" charset="2"/>
              <a:buChar char="§"/>
            </a:pPr>
            <a:r>
              <a:rPr lang="fr-FR" sz="1600" dirty="0">
                <a:latin typeface="Poppins" pitchFamily="2" charset="77"/>
                <a:cs typeface="Poppins" pitchFamily="2" charset="77"/>
              </a:rPr>
              <a:t>Exclusion de la discussion ET du vote.</a:t>
            </a:r>
          </a:p>
          <a:p>
            <a:pPr lvl="1"/>
            <a:r>
              <a:rPr lang="en-US" sz="2000" dirty="0">
                <a:latin typeface="Poppins" pitchFamily="2" charset="77"/>
                <a:cs typeface="Poppins" pitchFamily="2" charset="77"/>
              </a:rPr>
              <a:t>	        </a:t>
            </a:r>
          </a:p>
          <a:p>
            <a:pPr lvl="1"/>
            <a:r>
              <a:rPr lang="en-US" sz="2000" dirty="0">
                <a:latin typeface="Poppins" pitchFamily="2" charset="77"/>
                <a:cs typeface="Poppins" pitchFamily="2" charset="77"/>
              </a:rPr>
              <a:t>       </a:t>
            </a:r>
            <a:r>
              <a:rPr lang="fr-FR" sz="2000" dirty="0">
                <a:latin typeface="Poppins" pitchFamily="2" charset="77"/>
                <a:cs typeface="Poppins" pitchFamily="2" charset="77"/>
              </a:rPr>
              <a:t>Les décisions devraient être documentées et consignées</a:t>
            </a:r>
            <a:r>
              <a:rPr lang="en-US" sz="2000" dirty="0">
                <a:latin typeface="Poppins" pitchFamily="2" charset="77"/>
                <a:cs typeface="Poppins" pitchFamily="2" charset="77"/>
              </a:rPr>
              <a:t>.</a:t>
            </a:r>
          </a:p>
          <a:p>
            <a:pPr lvl="1"/>
            <a:endParaRPr lang="en-US" sz="1901" dirty="0">
              <a:latin typeface="Poppins" pitchFamily="2" charset="77"/>
              <a:cs typeface="Poppins" pitchFamily="2" charset="77"/>
            </a:endParaRPr>
          </a:p>
        </p:txBody>
      </p:sp>
      <p:sp>
        <p:nvSpPr>
          <p:cNvPr id="8" name="object 2">
            <a:extLst>
              <a:ext uri="{FF2B5EF4-FFF2-40B4-BE49-F238E27FC236}">
                <a16:creationId xmlns:a16="http://schemas.microsoft.com/office/drawing/2014/main" id="{4B8923B1-F5E8-1F49-4D5C-B5C88AA28803}"/>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err="1"/>
              <a:t>Etape</a:t>
            </a:r>
            <a:r>
              <a:rPr lang="en-GB" dirty="0"/>
              <a:t> 4</a:t>
            </a:r>
          </a:p>
        </p:txBody>
      </p:sp>
      <p:sp>
        <p:nvSpPr>
          <p:cNvPr id="10" name="Footer Placeholder 3">
            <a:extLst>
              <a:ext uri="{FF2B5EF4-FFF2-40B4-BE49-F238E27FC236}">
                <a16:creationId xmlns:a16="http://schemas.microsoft.com/office/drawing/2014/main" id="{AE8E5227-D0E4-BB1A-6585-3CBB204F8657}"/>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11" name="object 14">
            <a:extLst>
              <a:ext uri="{FF2B5EF4-FFF2-40B4-BE49-F238E27FC236}">
                <a16:creationId xmlns:a16="http://schemas.microsoft.com/office/drawing/2014/main" id="{25DBC842-FB81-FDB8-A059-A230CED0D178}"/>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2" name="TextBox 6">
            <a:extLst>
              <a:ext uri="{FF2B5EF4-FFF2-40B4-BE49-F238E27FC236}">
                <a16:creationId xmlns:a16="http://schemas.microsoft.com/office/drawing/2014/main" id="{1B333400-F27E-160D-40C3-1E7BF02B727B}"/>
              </a:ext>
            </a:extLst>
          </p:cNvPr>
          <p:cNvSpPr txBox="1"/>
          <p:nvPr/>
        </p:nvSpPr>
        <p:spPr>
          <a:xfrm>
            <a:off x="576262" y="1335735"/>
            <a:ext cx="7729537" cy="400110"/>
          </a:xfrm>
          <a:prstGeom prst="rect">
            <a:avLst/>
          </a:prstGeom>
          <a:solidFill>
            <a:srgbClr val="00785A"/>
          </a:solidFill>
        </p:spPr>
        <p:txBody>
          <a:bodyPr wrap="square" rtlCol="0">
            <a:spAutoFit/>
          </a:bodyPr>
          <a:lstStyle/>
          <a:p>
            <a:r>
              <a:rPr lang="en-US" sz="2000" b="1" dirty="0">
                <a:solidFill>
                  <a:schemeClr val="bg1"/>
                </a:solidFill>
                <a:latin typeface="Poppins" pitchFamily="2" charset="77"/>
                <a:cs typeface="Poppins" pitchFamily="2" charset="77"/>
              </a:rPr>
              <a:t>	</a:t>
            </a:r>
            <a:r>
              <a:rPr lang="fr-FR" sz="2000" dirty="0">
                <a:solidFill>
                  <a:schemeClr val="bg1"/>
                </a:solidFill>
                <a:latin typeface="Poppins" pitchFamily="2" charset="77"/>
                <a:cs typeface="Poppins" pitchFamily="2" charset="77"/>
              </a:rPr>
              <a:t>Informer et mettre en œuvre</a:t>
            </a:r>
            <a:endParaRPr lang="en-US" sz="2000" dirty="0">
              <a:solidFill>
                <a:schemeClr val="bg1"/>
              </a:solidFill>
              <a:latin typeface="Poppins" pitchFamily="2" charset="77"/>
              <a:cs typeface="Poppins" pitchFamily="2" charset="77"/>
            </a:endParaRPr>
          </a:p>
        </p:txBody>
      </p:sp>
      <p:sp>
        <p:nvSpPr>
          <p:cNvPr id="13" name="Flowchart: Connector 11">
            <a:extLst>
              <a:ext uri="{FF2B5EF4-FFF2-40B4-BE49-F238E27FC236}">
                <a16:creationId xmlns:a16="http://schemas.microsoft.com/office/drawing/2014/main" id="{B050EB45-687A-572D-7E0F-91D1E128E031}"/>
              </a:ext>
            </a:extLst>
          </p:cNvPr>
          <p:cNvSpPr/>
          <p:nvPr/>
        </p:nvSpPr>
        <p:spPr>
          <a:xfrm>
            <a:off x="694758" y="1381161"/>
            <a:ext cx="291825" cy="300408"/>
          </a:xfrm>
          <a:prstGeom prst="flowChartConnector">
            <a:avLst/>
          </a:prstGeom>
          <a:solidFill>
            <a:srgbClr val="00C26D"/>
          </a:solidFill>
          <a:ln>
            <a:solidFill>
              <a:srgbClr val="00C26D"/>
            </a:solidFill>
          </a:ln>
        </p:spPr>
        <p:style>
          <a:lnRef idx="2">
            <a:schemeClr val="dk1"/>
          </a:lnRef>
          <a:fillRef idx="1">
            <a:schemeClr val="lt1"/>
          </a:fillRef>
          <a:effectRef idx="0">
            <a:schemeClr val="dk1"/>
          </a:effectRef>
          <a:fontRef idx="minor">
            <a:schemeClr val="dk1"/>
          </a:fontRef>
        </p:style>
        <p:txBody>
          <a:bodyPr rtlCol="0" anchor="ctr"/>
          <a:lstStyle/>
          <a:p>
            <a:pPr algn="ctr" defTabSz="912754"/>
            <a:r>
              <a:rPr lang="fr-CH" sz="2000" b="1" dirty="0">
                <a:solidFill>
                  <a:schemeClr val="bg1"/>
                </a:solidFill>
                <a:latin typeface="Poppins"/>
              </a:rPr>
              <a:t>4</a:t>
            </a:r>
            <a:endParaRPr lang="en-US" sz="2000" b="1" dirty="0">
              <a:solidFill>
                <a:schemeClr val="bg1"/>
              </a:solidFill>
              <a:latin typeface="Poppins"/>
            </a:endParaRPr>
          </a:p>
        </p:txBody>
      </p:sp>
      <p:pic>
        <p:nvPicPr>
          <p:cNvPr id="16" name="Image 15">
            <a:extLst>
              <a:ext uri="{FF2B5EF4-FFF2-40B4-BE49-F238E27FC236}">
                <a16:creationId xmlns:a16="http://schemas.microsoft.com/office/drawing/2014/main" id="{07CC8C54-DC96-909A-A866-A0B7C0182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99" y="2067578"/>
            <a:ext cx="303009" cy="303009"/>
          </a:xfrm>
          <a:prstGeom prst="rect">
            <a:avLst/>
          </a:prstGeom>
        </p:spPr>
      </p:pic>
      <p:pic>
        <p:nvPicPr>
          <p:cNvPr id="18" name="Image 17">
            <a:extLst>
              <a:ext uri="{FF2B5EF4-FFF2-40B4-BE49-F238E27FC236}">
                <a16:creationId xmlns:a16="http://schemas.microsoft.com/office/drawing/2014/main" id="{4BF26169-375C-755D-ADE0-0C009DB628BD}"/>
              </a:ext>
            </a:extLst>
          </p:cNvPr>
          <p:cNvPicPr>
            <a:picLocks noChangeAspect="1"/>
          </p:cNvPicPr>
          <p:nvPr/>
        </p:nvPicPr>
        <p:blipFill rotWithShape="1">
          <a:blip r:embed="rId4">
            <a:extLst>
              <a:ext uri="{28A0092B-C50C-407E-A947-70E740481C1C}">
                <a14:useLocalDpi xmlns:a14="http://schemas.microsoft.com/office/drawing/2010/main" val="0"/>
              </a:ext>
            </a:extLst>
          </a:blip>
          <a:srcRect b="20500"/>
          <a:stretch/>
        </p:blipFill>
        <p:spPr>
          <a:xfrm>
            <a:off x="703262" y="3217847"/>
            <a:ext cx="479122" cy="380902"/>
          </a:xfrm>
          <a:prstGeom prst="rect">
            <a:avLst/>
          </a:prstGeom>
        </p:spPr>
      </p:pic>
      <p:pic>
        <p:nvPicPr>
          <p:cNvPr id="19" name="Graphic 8" descr="Warning">
            <a:extLst>
              <a:ext uri="{FF2B5EF4-FFF2-40B4-BE49-F238E27FC236}">
                <a16:creationId xmlns:a16="http://schemas.microsoft.com/office/drawing/2014/main" id="{295CE0E1-9856-18A1-9CD7-2E6E9EC320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143" y="5164776"/>
            <a:ext cx="331113" cy="331113"/>
          </a:xfrm>
          <a:prstGeom prst="rect">
            <a:avLst/>
          </a:prstGeom>
        </p:spPr>
      </p:pic>
      <p:sp>
        <p:nvSpPr>
          <p:cNvPr id="2" name="Footer Placeholder 1">
            <a:extLst>
              <a:ext uri="{FF2B5EF4-FFF2-40B4-BE49-F238E27FC236}">
                <a16:creationId xmlns:a16="http://schemas.microsoft.com/office/drawing/2014/main" id="{8F1DE34B-5228-461B-B2E9-425D26050044}"/>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955866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10D7F30-E5A7-9C44-B2C9-5BB16E890A4E}"/>
              </a:ext>
            </a:extLst>
          </p:cNvPr>
          <p:cNvSpPr>
            <a:spLocks noGrp="1"/>
          </p:cNvSpPr>
          <p:nvPr>
            <p:ph idx="1"/>
          </p:nvPr>
        </p:nvSpPr>
        <p:spPr>
          <a:xfrm>
            <a:off x="479125" y="1812641"/>
            <a:ext cx="11211526" cy="464415"/>
          </a:xfrm>
        </p:spPr>
        <p:txBody>
          <a:bodyPr/>
          <a:lstStyle/>
          <a:p>
            <a:r>
              <a:rPr lang="fr-FR" sz="2400" b="1" dirty="0">
                <a:latin typeface="Poppins" pitchFamily="2" charset="77"/>
                <a:cs typeface="Poppins" pitchFamily="2" charset="77"/>
              </a:rPr>
              <a:t>La réponse n’est pas toujours noir ou blanc</a:t>
            </a:r>
            <a:r>
              <a:rPr lang="en-US" sz="2400" b="1" dirty="0">
                <a:latin typeface="Poppins" pitchFamily="2" charset="77"/>
                <a:cs typeface="Poppins" pitchFamily="2" charset="77"/>
              </a:rPr>
              <a:t>:</a:t>
            </a:r>
          </a:p>
        </p:txBody>
      </p:sp>
      <p:sp>
        <p:nvSpPr>
          <p:cNvPr id="3" name="Slide Number Placeholder 2">
            <a:extLst>
              <a:ext uri="{FF2B5EF4-FFF2-40B4-BE49-F238E27FC236}">
                <a16:creationId xmlns:a16="http://schemas.microsoft.com/office/drawing/2014/main" id="{8C184E49-DD81-A84D-B7C0-C3BC3814E322}"/>
              </a:ext>
            </a:extLst>
          </p:cNvPr>
          <p:cNvSpPr>
            <a:spLocks noGrp="1"/>
          </p:cNvSpPr>
          <p:nvPr>
            <p:ph type="sldNum" sz="quarter" idx="16"/>
          </p:nvPr>
        </p:nvSpPr>
        <p:spPr/>
        <p:txBody>
          <a:bodyPr/>
          <a:lstStyle/>
          <a:p>
            <a:fld id="{A74CE0EA-F3B5-4684-BA10-C594598FDB9C}" type="slidenum">
              <a:rPr lang="en-GB" noProof="0" smtClean="0"/>
              <a:pPr/>
              <a:t>21</a:t>
            </a:fld>
            <a:endParaRPr lang="en-GB" noProof="0"/>
          </a:p>
        </p:txBody>
      </p:sp>
      <p:sp>
        <p:nvSpPr>
          <p:cNvPr id="5" name="object 2">
            <a:extLst>
              <a:ext uri="{FF2B5EF4-FFF2-40B4-BE49-F238E27FC236}">
                <a16:creationId xmlns:a16="http://schemas.microsoft.com/office/drawing/2014/main" id="{50FFA854-84F7-88F7-16CF-68EB0C07EFD3}"/>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fr-FR" dirty="0"/>
              <a:t>Le test d’équilibrage de l’OMS</a:t>
            </a:r>
            <a:endParaRPr lang="en-GB" dirty="0"/>
          </a:p>
        </p:txBody>
      </p:sp>
      <p:sp>
        <p:nvSpPr>
          <p:cNvPr id="7" name="Footer Placeholder 3">
            <a:extLst>
              <a:ext uri="{FF2B5EF4-FFF2-40B4-BE49-F238E27FC236}">
                <a16:creationId xmlns:a16="http://schemas.microsoft.com/office/drawing/2014/main" id="{63D49887-8B5E-ECBF-B179-2D40D6C36D42}"/>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8" name="object 14">
            <a:extLst>
              <a:ext uri="{FF2B5EF4-FFF2-40B4-BE49-F238E27FC236}">
                <a16:creationId xmlns:a16="http://schemas.microsoft.com/office/drawing/2014/main" id="{5747A648-3FB4-67F8-58A7-59C7F6BAC7B1}"/>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0" name="ZoneTexte 9">
            <a:extLst>
              <a:ext uri="{FF2B5EF4-FFF2-40B4-BE49-F238E27FC236}">
                <a16:creationId xmlns:a16="http://schemas.microsoft.com/office/drawing/2014/main" id="{575EA0DF-4FB4-F8F0-9078-20EE4046BF9B}"/>
              </a:ext>
            </a:extLst>
          </p:cNvPr>
          <p:cNvSpPr txBox="1"/>
          <p:nvPr/>
        </p:nvSpPr>
        <p:spPr>
          <a:xfrm>
            <a:off x="479125" y="2411795"/>
            <a:ext cx="6683675" cy="2123658"/>
          </a:xfrm>
          <a:prstGeom prst="rect">
            <a:avLst/>
          </a:prstGeom>
          <a:noFill/>
        </p:spPr>
        <p:txBody>
          <a:bodyPr wrap="square">
            <a:spAutoFit/>
          </a:bodyPr>
          <a:lstStyle/>
          <a:p>
            <a:pPr marL="215396" lvl="1" indent="0">
              <a:buNone/>
            </a:pPr>
            <a:r>
              <a:rPr lang="fr-FR" sz="2200" b="1" dirty="0">
                <a:latin typeface="Poppins" pitchFamily="2" charset="77"/>
                <a:cs typeface="Poppins" pitchFamily="2" charset="77"/>
              </a:rPr>
              <a:t>Nature, type et ampleur de l’intérêt </a:t>
            </a:r>
            <a:r>
              <a:rPr lang="en-US" sz="2200" dirty="0">
                <a:latin typeface="Poppins" pitchFamily="2" charset="77"/>
                <a:cs typeface="Poppins" pitchFamily="2" charset="77"/>
              </a:rPr>
              <a:t>– </a:t>
            </a:r>
            <a:r>
              <a:rPr lang="fr-FR" sz="2200" dirty="0">
                <a:latin typeface="Poppins" pitchFamily="2" charset="77"/>
                <a:cs typeface="Poppins" pitchFamily="2" charset="77"/>
              </a:rPr>
              <a:t>et, par conséquent, dans quelle mesure on peut raisonnablement s’attendre à ce que l’intérêt influence le jugement </a:t>
            </a:r>
          </a:p>
          <a:p>
            <a:pPr marL="215396" lvl="1" indent="0">
              <a:buNone/>
            </a:pPr>
            <a:r>
              <a:rPr lang="fr-FR" sz="2200" dirty="0">
                <a:latin typeface="Poppins" pitchFamily="2" charset="77"/>
                <a:cs typeface="Poppins" pitchFamily="2" charset="77"/>
              </a:rPr>
              <a:t>de l’expert </a:t>
            </a:r>
          </a:p>
          <a:p>
            <a:pPr marL="215396" lvl="1" indent="0">
              <a:buNone/>
            </a:pPr>
            <a:endParaRPr lang="en-US" sz="2200" dirty="0">
              <a:latin typeface="Poppins" pitchFamily="2" charset="77"/>
              <a:cs typeface="Poppins" pitchFamily="2" charset="77"/>
            </a:endParaRPr>
          </a:p>
        </p:txBody>
      </p:sp>
      <p:sp>
        <p:nvSpPr>
          <p:cNvPr id="12" name="ZoneTexte 11">
            <a:extLst>
              <a:ext uri="{FF2B5EF4-FFF2-40B4-BE49-F238E27FC236}">
                <a16:creationId xmlns:a16="http://schemas.microsoft.com/office/drawing/2014/main" id="{E0C7AD90-B601-F4B8-81C9-4192D74A9C5D}"/>
              </a:ext>
            </a:extLst>
          </p:cNvPr>
          <p:cNvSpPr txBox="1"/>
          <p:nvPr/>
        </p:nvSpPr>
        <p:spPr>
          <a:xfrm>
            <a:off x="5509903" y="4440821"/>
            <a:ext cx="6089650" cy="1446550"/>
          </a:xfrm>
          <a:prstGeom prst="rect">
            <a:avLst/>
          </a:prstGeom>
          <a:noFill/>
        </p:spPr>
        <p:txBody>
          <a:bodyPr wrap="square">
            <a:spAutoFit/>
          </a:bodyPr>
          <a:lstStyle/>
          <a:p>
            <a:pPr marL="215396" lvl="1" indent="0" algn="r">
              <a:buNone/>
            </a:pPr>
            <a:r>
              <a:rPr lang="fr-FR" sz="2200" dirty="0">
                <a:latin typeface="Poppins" pitchFamily="2" charset="77"/>
                <a:cs typeface="Poppins" pitchFamily="2" charset="77"/>
              </a:rPr>
              <a:t>Pertinence des </a:t>
            </a:r>
            <a:r>
              <a:rPr lang="fr-FR" sz="2200" b="1" dirty="0">
                <a:latin typeface="Poppins" pitchFamily="2" charset="77"/>
                <a:cs typeface="Poppins" pitchFamily="2" charset="77"/>
              </a:rPr>
              <a:t>mesures et options disponibles </a:t>
            </a:r>
            <a:r>
              <a:rPr lang="fr-FR" sz="2200" dirty="0">
                <a:latin typeface="Poppins" pitchFamily="2" charset="77"/>
                <a:cs typeface="Poppins" pitchFamily="2" charset="77"/>
              </a:rPr>
              <a:t>pour protéger l’indépendance et l’intégrité du processus décisionnel</a:t>
            </a:r>
          </a:p>
        </p:txBody>
      </p:sp>
      <p:cxnSp>
        <p:nvCxnSpPr>
          <p:cNvPr id="21" name="Connecteur droit avec flèche 20">
            <a:extLst>
              <a:ext uri="{FF2B5EF4-FFF2-40B4-BE49-F238E27FC236}">
                <a16:creationId xmlns:a16="http://schemas.microsoft.com/office/drawing/2014/main" id="{E586AD63-5EF9-B3EA-7919-4405DB4BFFA4}"/>
              </a:ext>
            </a:extLst>
          </p:cNvPr>
          <p:cNvCxnSpPr>
            <a:cxnSpLocks/>
          </p:cNvCxnSpPr>
          <p:nvPr/>
        </p:nvCxnSpPr>
        <p:spPr>
          <a:xfrm flipV="1">
            <a:off x="4357688" y="2857881"/>
            <a:ext cx="4124944" cy="2301736"/>
          </a:xfrm>
          <a:prstGeom prst="straightConnector1">
            <a:avLst/>
          </a:prstGeom>
          <a:ln w="76200">
            <a:solidFill>
              <a:srgbClr val="173C5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DB73B98-78CA-7CFF-C3E9-7ED83DCADD8C}"/>
              </a:ext>
            </a:extLst>
          </p:cNvPr>
          <p:cNvSpPr txBox="1"/>
          <p:nvPr/>
        </p:nvSpPr>
        <p:spPr>
          <a:xfrm>
            <a:off x="5409861" y="3644086"/>
            <a:ext cx="2307121" cy="646331"/>
          </a:xfrm>
          <a:prstGeom prst="rect">
            <a:avLst/>
          </a:prstGeom>
          <a:solidFill>
            <a:srgbClr val="00785A"/>
          </a:solidFill>
          <a:ln w="38100">
            <a:solidFill>
              <a:srgbClr val="173C5B"/>
            </a:solidFill>
          </a:ln>
        </p:spPr>
        <p:txBody>
          <a:bodyPr wrap="square">
            <a:spAutoFit/>
          </a:bodyPr>
          <a:lstStyle/>
          <a:p>
            <a:pPr marL="215396" lvl="1" indent="0">
              <a:buNone/>
            </a:pPr>
            <a:r>
              <a:rPr lang="en-US" sz="3600" b="1" dirty="0">
                <a:solidFill>
                  <a:schemeClr val="bg1"/>
                </a:solidFill>
                <a:latin typeface="Poppins" pitchFamily="2" charset="77"/>
                <a:cs typeface="Poppins" pitchFamily="2" charset="77"/>
              </a:rPr>
              <a:t>VERSUS</a:t>
            </a:r>
          </a:p>
        </p:txBody>
      </p:sp>
      <p:cxnSp>
        <p:nvCxnSpPr>
          <p:cNvPr id="26" name="Connecteur droit 25">
            <a:extLst>
              <a:ext uri="{FF2B5EF4-FFF2-40B4-BE49-F238E27FC236}">
                <a16:creationId xmlns:a16="http://schemas.microsoft.com/office/drawing/2014/main" id="{DD469768-2473-F9BC-1761-9511305715B0}"/>
              </a:ext>
            </a:extLst>
          </p:cNvPr>
          <p:cNvCxnSpPr>
            <a:cxnSpLocks/>
          </p:cNvCxnSpPr>
          <p:nvPr/>
        </p:nvCxnSpPr>
        <p:spPr>
          <a:xfrm>
            <a:off x="627063" y="2475295"/>
            <a:ext cx="0" cy="1601405"/>
          </a:xfrm>
          <a:prstGeom prst="line">
            <a:avLst/>
          </a:prstGeom>
          <a:ln w="38100">
            <a:solidFill>
              <a:srgbClr val="173C5B"/>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161F1B60-360A-1F7F-7C97-43C41B5AB783}"/>
              </a:ext>
            </a:extLst>
          </p:cNvPr>
          <p:cNvCxnSpPr/>
          <p:nvPr/>
        </p:nvCxnSpPr>
        <p:spPr>
          <a:xfrm>
            <a:off x="11608827" y="4543471"/>
            <a:ext cx="0" cy="1232291"/>
          </a:xfrm>
          <a:prstGeom prst="line">
            <a:avLst/>
          </a:prstGeom>
          <a:ln w="38100">
            <a:solidFill>
              <a:srgbClr val="173C5B"/>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BE86048B-6D24-4A7B-91F9-DE962524F989}"/>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3938040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125" y="1812641"/>
            <a:ext cx="10353975" cy="3589558"/>
          </a:xfrm>
        </p:spPr>
        <p:txBody>
          <a:bodyPr/>
          <a:lstStyle/>
          <a:p>
            <a:pPr>
              <a:lnSpc>
                <a:spcPct val="100000"/>
              </a:lnSpc>
              <a:spcAft>
                <a:spcPts val="0"/>
              </a:spcAft>
            </a:pPr>
            <a:r>
              <a:rPr lang="fr-FR" sz="2000" dirty="0">
                <a:latin typeface="Poppins" pitchFamily="2" charset="77"/>
                <a:cs typeface="Poppins" pitchFamily="2" charset="77"/>
              </a:rPr>
              <a:t>La politique de chaque GTCV  devrait tenir compte du cadre national </a:t>
            </a:r>
          </a:p>
          <a:p>
            <a:pPr marL="771804" lvl="1" indent="-342900">
              <a:lnSpc>
                <a:spcPct val="100000"/>
              </a:lnSpc>
              <a:spcAft>
                <a:spcPts val="0"/>
              </a:spcAft>
            </a:pPr>
            <a:r>
              <a:rPr lang="fr-FR" sz="2000" dirty="0">
                <a:latin typeface="Poppins" pitchFamily="2" charset="77"/>
                <a:cs typeface="Poppins" pitchFamily="2" charset="77"/>
              </a:rPr>
              <a:t>Législation existante concernant la gestion des CI</a:t>
            </a:r>
          </a:p>
          <a:p>
            <a:pPr marL="771804" lvl="1" indent="-342900">
              <a:lnSpc>
                <a:spcPct val="100000"/>
              </a:lnSpc>
              <a:spcAft>
                <a:spcPts val="0"/>
              </a:spcAft>
            </a:pPr>
            <a:r>
              <a:rPr lang="fr-FR" sz="2000" dirty="0">
                <a:latin typeface="Poppins" pitchFamily="2" charset="77"/>
                <a:cs typeface="Poppins" pitchFamily="2" charset="77"/>
              </a:rPr>
              <a:t>Normes de pratique et aspects culturels concernant la divulgation des intérêts</a:t>
            </a:r>
          </a:p>
          <a:p>
            <a:pPr lvl="1" indent="0">
              <a:lnSpc>
                <a:spcPct val="100000"/>
              </a:lnSpc>
              <a:spcAft>
                <a:spcPts val="0"/>
              </a:spcAft>
              <a:buNone/>
            </a:pPr>
            <a:endParaRPr lang="en-US" sz="2000" dirty="0">
              <a:latin typeface="Poppins" pitchFamily="2" charset="77"/>
              <a:cs typeface="Poppins" pitchFamily="2" charset="77"/>
            </a:endParaRPr>
          </a:p>
          <a:p>
            <a:pPr>
              <a:lnSpc>
                <a:spcPct val="100000"/>
              </a:lnSpc>
              <a:spcBef>
                <a:spcPts val="1086"/>
              </a:spcBef>
              <a:spcAft>
                <a:spcPts val="0"/>
              </a:spcAft>
            </a:pPr>
            <a:r>
              <a:rPr lang="en-US" sz="2000" b="1" dirty="0" err="1">
                <a:solidFill>
                  <a:srgbClr val="0092CC"/>
                </a:solidFill>
                <a:latin typeface="Poppins" pitchFamily="2" charset="77"/>
                <a:cs typeface="Poppins" pitchFamily="2" charset="77"/>
              </a:rPr>
              <a:t>Processus</a:t>
            </a:r>
            <a:r>
              <a:rPr lang="en-US" sz="2000" b="1" dirty="0">
                <a:solidFill>
                  <a:srgbClr val="0092CC"/>
                </a:solidFill>
                <a:latin typeface="Poppins" pitchFamily="2" charset="77"/>
                <a:cs typeface="Poppins" pitchFamily="2" charset="77"/>
              </a:rPr>
              <a:t> étape par étape, </a:t>
            </a:r>
            <a:r>
              <a:rPr lang="en-US" sz="2000" b="1" dirty="0" err="1">
                <a:solidFill>
                  <a:srgbClr val="0092CC"/>
                </a:solidFill>
                <a:latin typeface="Poppins" pitchFamily="2" charset="77"/>
                <a:cs typeface="Poppins" pitchFamily="2" charset="77"/>
              </a:rPr>
              <a:t>incluant</a:t>
            </a:r>
            <a:r>
              <a:rPr lang="en-US" sz="2000" b="1" dirty="0">
                <a:solidFill>
                  <a:srgbClr val="0092CC"/>
                </a:solidFill>
                <a:latin typeface="Poppins" pitchFamily="2" charset="77"/>
                <a:cs typeface="Poppins" pitchFamily="2" charset="77"/>
              </a:rPr>
              <a:t>:</a:t>
            </a:r>
          </a:p>
          <a:p>
            <a:pPr marL="771804" lvl="1" indent="-342900">
              <a:lnSpc>
                <a:spcPct val="100000"/>
              </a:lnSpc>
              <a:spcAft>
                <a:spcPts val="0"/>
              </a:spcAft>
              <a:buFont typeface="Wingdings" pitchFamily="2" charset="2"/>
              <a:buChar char="§"/>
            </a:pPr>
            <a:r>
              <a:rPr lang="fr-FR" sz="2000" dirty="0">
                <a:latin typeface="Poppins" pitchFamily="2" charset="77"/>
                <a:cs typeface="Poppins" pitchFamily="2" charset="77"/>
              </a:rPr>
              <a:t>Clarification de la portée des CI à prévenir </a:t>
            </a:r>
          </a:p>
          <a:p>
            <a:pPr marL="771804" lvl="1" indent="-342900">
              <a:lnSpc>
                <a:spcPct val="100000"/>
              </a:lnSpc>
              <a:spcAft>
                <a:spcPts val="0"/>
              </a:spcAft>
              <a:buFont typeface="Wingdings" pitchFamily="2" charset="2"/>
              <a:buChar char="§"/>
            </a:pPr>
            <a:r>
              <a:rPr lang="fr-FR" sz="2000" dirty="0">
                <a:latin typeface="Poppins" pitchFamily="2" charset="77"/>
                <a:cs typeface="Poppins" pitchFamily="2" charset="77"/>
              </a:rPr>
              <a:t>Définition du processus de prévention des conflits d’intérêts</a:t>
            </a:r>
          </a:p>
          <a:p>
            <a:pPr marL="771804" lvl="1" indent="-342900">
              <a:lnSpc>
                <a:spcPct val="100000"/>
              </a:lnSpc>
              <a:spcAft>
                <a:spcPts val="0"/>
              </a:spcAft>
              <a:buFont typeface="Wingdings" pitchFamily="2" charset="2"/>
              <a:buChar char="§"/>
            </a:pPr>
            <a:r>
              <a:rPr lang="fr-FR" sz="2000" dirty="0">
                <a:latin typeface="Poppins" pitchFamily="2" charset="77"/>
                <a:cs typeface="Poppins" pitchFamily="2" charset="77"/>
              </a:rPr>
              <a:t>Élaboration d’outils pour la mise en œuvre de la politique de prévention des conflits d’intérêts</a:t>
            </a:r>
          </a:p>
          <a:p>
            <a:pPr>
              <a:lnSpc>
                <a:spcPct val="100000"/>
              </a:lnSpc>
              <a:spcAft>
                <a:spcPts val="0"/>
              </a:spcAft>
            </a:pPr>
            <a:endParaRPr lang="en-US" sz="1600" dirty="0">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B7762AE3-2C71-EB44-B89E-3260B3181C4E}"/>
              </a:ext>
            </a:extLst>
          </p:cNvPr>
          <p:cNvSpPr>
            <a:spLocks noGrp="1"/>
          </p:cNvSpPr>
          <p:nvPr>
            <p:ph type="sldNum" sz="quarter" idx="16"/>
          </p:nvPr>
        </p:nvSpPr>
        <p:spPr/>
        <p:txBody>
          <a:bodyPr/>
          <a:lstStyle/>
          <a:p>
            <a:fld id="{A74CE0EA-F3B5-4684-BA10-C594598FDB9C}" type="slidenum">
              <a:rPr lang="en-GB" noProof="0" smtClean="0"/>
              <a:pPr/>
              <a:t>22</a:t>
            </a:fld>
            <a:endParaRPr lang="en-GB" noProof="0" dirty="0"/>
          </a:p>
        </p:txBody>
      </p:sp>
      <p:sp>
        <p:nvSpPr>
          <p:cNvPr id="6" name="object 2">
            <a:extLst>
              <a:ext uri="{FF2B5EF4-FFF2-40B4-BE49-F238E27FC236}">
                <a16:creationId xmlns:a16="http://schemas.microsoft.com/office/drawing/2014/main" id="{BBA6FBAF-AAC4-2D7E-0D8D-BBB96A3D3F59}"/>
              </a:ext>
            </a:extLst>
          </p:cNvPr>
          <p:cNvSpPr txBox="1">
            <a:spLocks/>
          </p:cNvSpPr>
          <p:nvPr/>
        </p:nvSpPr>
        <p:spPr>
          <a:xfrm>
            <a:off x="576584" y="551759"/>
            <a:ext cx="8609619" cy="921471"/>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fr-FR" dirty="0"/>
              <a:t>Élaboration d’une politique de prévention et de gestion des CI</a:t>
            </a:r>
            <a:endParaRPr lang="en-GB" dirty="0"/>
          </a:p>
        </p:txBody>
      </p:sp>
      <p:sp>
        <p:nvSpPr>
          <p:cNvPr id="7" name="Footer Placeholder 3">
            <a:extLst>
              <a:ext uri="{FF2B5EF4-FFF2-40B4-BE49-F238E27FC236}">
                <a16:creationId xmlns:a16="http://schemas.microsoft.com/office/drawing/2014/main" id="{DB54F8FB-369F-19E7-B115-E139867AABA5}"/>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8" name="object 14">
            <a:extLst>
              <a:ext uri="{FF2B5EF4-FFF2-40B4-BE49-F238E27FC236}">
                <a16:creationId xmlns:a16="http://schemas.microsoft.com/office/drawing/2014/main" id="{8202F4B6-2C15-A13B-ECEE-A4C7D13B75A0}"/>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pic>
        <p:nvPicPr>
          <p:cNvPr id="4" name="Image 3">
            <a:extLst>
              <a:ext uri="{FF2B5EF4-FFF2-40B4-BE49-F238E27FC236}">
                <a16:creationId xmlns:a16="http://schemas.microsoft.com/office/drawing/2014/main" id="{16695845-D1E5-A8B8-2056-03BD479CDF3E}"/>
              </a:ext>
            </a:extLst>
          </p:cNvPr>
          <p:cNvPicPr>
            <a:picLocks noChangeAspect="1"/>
          </p:cNvPicPr>
          <p:nvPr/>
        </p:nvPicPr>
        <p:blipFill rotWithShape="1">
          <a:blip r:embed="rId3">
            <a:extLst>
              <a:ext uri="{28A0092B-C50C-407E-A947-70E740481C1C}">
                <a14:useLocalDpi xmlns:a14="http://schemas.microsoft.com/office/drawing/2010/main" val="0"/>
              </a:ext>
            </a:extLst>
          </a:blip>
          <a:srcRect b="21071"/>
          <a:stretch/>
        </p:blipFill>
        <p:spPr>
          <a:xfrm>
            <a:off x="9272081" y="1621844"/>
            <a:ext cx="1078419" cy="851180"/>
          </a:xfrm>
          <a:prstGeom prst="rect">
            <a:avLst/>
          </a:prstGeom>
        </p:spPr>
      </p:pic>
      <p:pic>
        <p:nvPicPr>
          <p:cNvPr id="10" name="Image 9">
            <a:extLst>
              <a:ext uri="{FF2B5EF4-FFF2-40B4-BE49-F238E27FC236}">
                <a16:creationId xmlns:a16="http://schemas.microsoft.com/office/drawing/2014/main" id="{2D370EE1-D862-F77C-4FA3-7D2EF9A97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820" y="3607420"/>
            <a:ext cx="1301680" cy="1301680"/>
          </a:xfrm>
          <a:prstGeom prst="rect">
            <a:avLst/>
          </a:prstGeom>
        </p:spPr>
      </p:pic>
      <p:sp>
        <p:nvSpPr>
          <p:cNvPr id="12" name="ZoneTexte 11">
            <a:extLst>
              <a:ext uri="{FF2B5EF4-FFF2-40B4-BE49-F238E27FC236}">
                <a16:creationId xmlns:a16="http://schemas.microsoft.com/office/drawing/2014/main" id="{728212D9-FB64-936C-742F-87B3F7FBBE19}"/>
              </a:ext>
            </a:extLst>
          </p:cNvPr>
          <p:cNvSpPr txBox="1"/>
          <p:nvPr/>
        </p:nvSpPr>
        <p:spPr>
          <a:xfrm>
            <a:off x="1082374" y="5517028"/>
            <a:ext cx="9147475" cy="707886"/>
          </a:xfrm>
          <a:prstGeom prst="rect">
            <a:avLst/>
          </a:prstGeom>
          <a:solidFill>
            <a:schemeClr val="bg2"/>
          </a:solidFill>
        </p:spPr>
        <p:txBody>
          <a:bodyPr wrap="square">
            <a:spAutoFit/>
          </a:bodyPr>
          <a:lstStyle/>
          <a:p>
            <a:pPr algn="ctr">
              <a:lnSpc>
                <a:spcPct val="100000"/>
              </a:lnSpc>
              <a:spcBef>
                <a:spcPts val="1086"/>
              </a:spcBef>
              <a:spcAft>
                <a:spcPts val="0"/>
              </a:spcAft>
            </a:pPr>
            <a:r>
              <a:rPr lang="fr-FR" sz="2000" b="1" dirty="0">
                <a:solidFill>
                  <a:srgbClr val="0092CC"/>
                </a:solidFill>
                <a:latin typeface="Poppins" pitchFamily="2" charset="77"/>
                <a:cs typeface="Poppins" pitchFamily="2" charset="77"/>
              </a:rPr>
              <a:t>La participation des membres du GTCV au processus d’élaboration de la politique est importante</a:t>
            </a:r>
          </a:p>
        </p:txBody>
      </p:sp>
      <p:sp>
        <p:nvSpPr>
          <p:cNvPr id="2" name="Footer Placeholder 1">
            <a:extLst>
              <a:ext uri="{FF2B5EF4-FFF2-40B4-BE49-F238E27FC236}">
                <a16:creationId xmlns:a16="http://schemas.microsoft.com/office/drawing/2014/main" id="{D7F11B5F-958D-4DCD-B992-092221F0D434}"/>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969654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10077"/>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E8FD15-3493-7647-B6A6-0BEC6DCC4451}"/>
              </a:ext>
            </a:extLst>
          </p:cNvPr>
          <p:cNvSpPr>
            <a:spLocks noGrp="1"/>
          </p:cNvSpPr>
          <p:nvPr>
            <p:ph idx="1"/>
          </p:nvPr>
        </p:nvSpPr>
        <p:spPr>
          <a:xfrm>
            <a:off x="1995975" y="1717382"/>
            <a:ext cx="9544351" cy="1308772"/>
          </a:xfrm>
        </p:spPr>
        <p:txBody>
          <a:bodyPr/>
          <a:lstStyle/>
          <a:p>
            <a:r>
              <a:rPr lang="fr-FR" sz="3600" b="1" dirty="0">
                <a:solidFill>
                  <a:schemeClr val="bg1"/>
                </a:solidFill>
                <a:latin typeface="Poppins" pitchFamily="2" charset="77"/>
                <a:cs typeface="Poppins" pitchFamily="2" charset="77"/>
              </a:rPr>
              <a:t>Si vous êtes amenés à mettre en place une politique de prévention et de gestion des CI pour votre GTCV, quels seraient quelques principes clés à prendre en considération?  Pouvez-vous énumérer quelques points?</a:t>
            </a:r>
            <a:endParaRPr lang="en-US" sz="3600" b="1" dirty="0">
              <a:solidFill>
                <a:schemeClr val="bg1"/>
              </a:solidFill>
              <a:latin typeface="Poppins" pitchFamily="2" charset="77"/>
              <a:cs typeface="Poppins" pitchFamily="2" charset="77"/>
            </a:endParaRPr>
          </a:p>
        </p:txBody>
      </p:sp>
      <p:sp>
        <p:nvSpPr>
          <p:cNvPr id="4" name="Slide Number Placeholder 3">
            <a:extLst>
              <a:ext uri="{FF2B5EF4-FFF2-40B4-BE49-F238E27FC236}">
                <a16:creationId xmlns:a16="http://schemas.microsoft.com/office/drawing/2014/main" id="{DE65BDF4-7DF3-794E-9304-2E0C038214E0}"/>
              </a:ext>
            </a:extLst>
          </p:cNvPr>
          <p:cNvSpPr>
            <a:spLocks noGrp="1"/>
          </p:cNvSpPr>
          <p:nvPr>
            <p:ph type="sldNum" sz="quarter" idx="16"/>
          </p:nvPr>
        </p:nvSpPr>
        <p:spPr/>
        <p:txBody>
          <a:bodyPr/>
          <a:lstStyle/>
          <a:p>
            <a:fld id="{A74CE0EA-F3B5-4684-BA10-C594598FDB9C}" type="slidenum">
              <a:rPr lang="en-GB" noProof="0" smtClean="0"/>
              <a:pPr/>
              <a:t>23</a:t>
            </a:fld>
            <a:endParaRPr lang="en-GB" noProof="0" dirty="0"/>
          </a:p>
        </p:txBody>
      </p:sp>
      <p:sp>
        <p:nvSpPr>
          <p:cNvPr id="6" name="object 2">
            <a:extLst>
              <a:ext uri="{FF2B5EF4-FFF2-40B4-BE49-F238E27FC236}">
                <a16:creationId xmlns:a16="http://schemas.microsoft.com/office/drawing/2014/main" id="{7ACE2DFC-B4FA-4067-B38C-96EB907AAE3B}"/>
              </a:ext>
            </a:extLst>
          </p:cNvPr>
          <p:cNvSpPr txBox="1">
            <a:spLocks/>
          </p:cNvSpPr>
          <p:nvPr/>
        </p:nvSpPr>
        <p:spPr>
          <a:xfrm>
            <a:off x="576585" y="551759"/>
            <a:ext cx="8370468"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EXERCISE</a:t>
            </a:r>
          </a:p>
        </p:txBody>
      </p:sp>
      <p:sp>
        <p:nvSpPr>
          <p:cNvPr id="7" name="Footer Placeholder 3">
            <a:extLst>
              <a:ext uri="{FF2B5EF4-FFF2-40B4-BE49-F238E27FC236}">
                <a16:creationId xmlns:a16="http://schemas.microsoft.com/office/drawing/2014/main" id="{96F67B77-B78C-086C-7B7C-31874FE1EFEC}"/>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8" name="object 14">
            <a:extLst>
              <a:ext uri="{FF2B5EF4-FFF2-40B4-BE49-F238E27FC236}">
                <a16:creationId xmlns:a16="http://schemas.microsoft.com/office/drawing/2014/main" id="{25A9CDC8-B666-2C2B-567D-4D9941DF549A}"/>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p>
        </p:txBody>
      </p:sp>
      <p:pic>
        <p:nvPicPr>
          <p:cNvPr id="9" name="Image 8">
            <a:extLst>
              <a:ext uri="{FF2B5EF4-FFF2-40B4-BE49-F238E27FC236}">
                <a16:creationId xmlns:a16="http://schemas.microsoft.com/office/drawing/2014/main" id="{0185A850-4A41-DB2C-9581-610A43B4B4A9}"/>
              </a:ext>
            </a:extLst>
          </p:cNvPr>
          <p:cNvPicPr>
            <a:picLocks noChangeAspect="1"/>
          </p:cNvPicPr>
          <p:nvPr/>
        </p:nvPicPr>
        <p:blipFill>
          <a:blip r:embed="rId2">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881492" y="2583440"/>
            <a:ext cx="1068387" cy="1068387"/>
          </a:xfrm>
          <a:prstGeom prst="rect">
            <a:avLst/>
          </a:prstGeom>
        </p:spPr>
      </p:pic>
      <p:sp>
        <p:nvSpPr>
          <p:cNvPr id="2" name="Rectangle 1">
            <a:extLst>
              <a:ext uri="{FF2B5EF4-FFF2-40B4-BE49-F238E27FC236}">
                <a16:creationId xmlns:a16="http://schemas.microsoft.com/office/drawing/2014/main" id="{58443F9C-E437-86BF-D842-FF736BE16BED}"/>
              </a:ext>
            </a:extLst>
          </p:cNvPr>
          <p:cNvSpPr/>
          <p:nvPr/>
        </p:nvSpPr>
        <p:spPr>
          <a:xfrm>
            <a:off x="9364717" y="268014"/>
            <a:ext cx="2385911" cy="997632"/>
          </a:xfrm>
          <a:prstGeom prst="rect">
            <a:avLst/>
          </a:prstGeom>
          <a:solidFill>
            <a:srgbClr val="C1007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logo&#10;&#10;Description générée automatiquement">
            <a:extLst>
              <a:ext uri="{FF2B5EF4-FFF2-40B4-BE49-F238E27FC236}">
                <a16:creationId xmlns:a16="http://schemas.microsoft.com/office/drawing/2014/main" id="{B30B24D3-2B17-7A24-8D1D-055C9381495D}"/>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sp>
        <p:nvSpPr>
          <p:cNvPr id="10" name="Footer Placeholder 9">
            <a:extLst>
              <a:ext uri="{FF2B5EF4-FFF2-40B4-BE49-F238E27FC236}">
                <a16:creationId xmlns:a16="http://schemas.microsoft.com/office/drawing/2014/main" id="{862C9A56-DD6E-4744-AC8E-00C3C3DD58B1}"/>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2830307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4B0708-8A6A-0755-4971-CE97B6820D87}"/>
              </a:ext>
            </a:extLst>
          </p:cNvPr>
          <p:cNvSpPr/>
          <p:nvPr/>
        </p:nvSpPr>
        <p:spPr>
          <a:xfrm>
            <a:off x="403175" y="3010486"/>
            <a:ext cx="5597999" cy="1046765"/>
          </a:xfrm>
          <a:prstGeom prst="rect">
            <a:avLst/>
          </a:prstGeom>
          <a:solidFill>
            <a:schemeClr val="bg2"/>
          </a:solidFill>
          <a:ln w="19050">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7AEE0F3B-FB9A-BFC9-2C7C-2DC6593C9343}"/>
              </a:ext>
            </a:extLst>
          </p:cNvPr>
          <p:cNvSpPr/>
          <p:nvPr/>
        </p:nvSpPr>
        <p:spPr>
          <a:xfrm>
            <a:off x="6365751" y="2992319"/>
            <a:ext cx="5591785" cy="1046765"/>
          </a:xfrm>
          <a:prstGeom prst="rect">
            <a:avLst/>
          </a:prstGeom>
          <a:solidFill>
            <a:schemeClr val="bg2"/>
          </a:solidFill>
          <a:ln w="19050">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EDEAA60-307F-6932-CED7-9CCED0BE4589}"/>
              </a:ext>
            </a:extLst>
          </p:cNvPr>
          <p:cNvSpPr/>
          <p:nvPr/>
        </p:nvSpPr>
        <p:spPr>
          <a:xfrm>
            <a:off x="403175" y="5078275"/>
            <a:ext cx="5597999" cy="1046765"/>
          </a:xfrm>
          <a:prstGeom prst="rect">
            <a:avLst/>
          </a:prstGeom>
          <a:solidFill>
            <a:schemeClr val="bg2"/>
          </a:solidFill>
          <a:ln w="19050">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10C90E5C-A71D-FEF2-DF02-5483A76C902C}"/>
              </a:ext>
            </a:extLst>
          </p:cNvPr>
          <p:cNvSpPr/>
          <p:nvPr/>
        </p:nvSpPr>
        <p:spPr>
          <a:xfrm>
            <a:off x="403174" y="4428843"/>
            <a:ext cx="5598000" cy="520700"/>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6274FD2-B24A-DCF4-36A9-57C6C0DA9231}"/>
              </a:ext>
            </a:extLst>
          </p:cNvPr>
          <p:cNvSpPr/>
          <p:nvPr/>
        </p:nvSpPr>
        <p:spPr>
          <a:xfrm>
            <a:off x="6281346" y="4428843"/>
            <a:ext cx="5591787" cy="520700"/>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6E6C6174-262E-7133-4CAD-B9D5B1F863D8}"/>
              </a:ext>
            </a:extLst>
          </p:cNvPr>
          <p:cNvSpPr/>
          <p:nvPr/>
        </p:nvSpPr>
        <p:spPr>
          <a:xfrm>
            <a:off x="403174" y="2345466"/>
            <a:ext cx="5598000" cy="537434"/>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4A6F728A-6DC3-7940-BEFE-0ADFD406E502}"/>
              </a:ext>
            </a:extLst>
          </p:cNvPr>
          <p:cNvSpPr/>
          <p:nvPr/>
        </p:nvSpPr>
        <p:spPr>
          <a:xfrm>
            <a:off x="6365750" y="2345466"/>
            <a:ext cx="5591786" cy="537434"/>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ontent Placeholder 3"/>
          <p:cNvSpPr>
            <a:spLocks noGrp="1"/>
          </p:cNvSpPr>
          <p:nvPr>
            <p:ph sz="half" idx="2"/>
          </p:nvPr>
        </p:nvSpPr>
        <p:spPr>
          <a:xfrm>
            <a:off x="403175" y="2459766"/>
            <a:ext cx="5603925" cy="1938992"/>
          </a:xfrm>
        </p:spPr>
        <p:txBody>
          <a:bodyPr/>
          <a:lstStyle/>
          <a:p>
            <a:pPr marL="215396" lvl="1" indent="0">
              <a:lnSpc>
                <a:spcPct val="100000"/>
              </a:lnSpc>
              <a:spcAft>
                <a:spcPts val="0"/>
              </a:spcAft>
              <a:buNone/>
            </a:pPr>
            <a:r>
              <a:rPr lang="fr-FR" sz="2000" b="1" dirty="0">
                <a:latin typeface="Poppins" pitchFamily="2" charset="77"/>
                <a:cs typeface="Poppins" pitchFamily="2" charset="77"/>
              </a:rPr>
              <a:t> </a:t>
            </a:r>
            <a:r>
              <a:rPr lang="fr-FR" sz="2000" dirty="0">
                <a:latin typeface="Poppins" pitchFamily="2" charset="77"/>
                <a:cs typeface="Poppins" pitchFamily="2" charset="77"/>
              </a:rPr>
              <a:t>|</a:t>
            </a:r>
            <a:r>
              <a:rPr lang="fr-FR" sz="2000" b="1" dirty="0">
                <a:latin typeface="Poppins" pitchFamily="2" charset="77"/>
                <a:cs typeface="Poppins" pitchFamily="2" charset="77"/>
              </a:rPr>
              <a:t>  </a:t>
            </a:r>
            <a:r>
              <a:rPr lang="en-GB" sz="2000" b="1" dirty="0" err="1">
                <a:latin typeface="Poppins" pitchFamily="2" charset="77"/>
                <a:cs typeface="Poppins" pitchFamily="2" charset="77"/>
              </a:rPr>
              <a:t>Processus</a:t>
            </a:r>
            <a:r>
              <a:rPr lang="en-GB" sz="2000" b="1" dirty="0">
                <a:latin typeface="Poppins" pitchFamily="2" charset="77"/>
                <a:cs typeface="Poppins" pitchFamily="2" charset="77"/>
              </a:rPr>
              <a:t> de </a:t>
            </a:r>
            <a:r>
              <a:rPr lang="en-GB" sz="2000" b="1" dirty="0" err="1">
                <a:latin typeface="Poppins" pitchFamily="2" charset="77"/>
                <a:cs typeface="Poppins" pitchFamily="2" charset="77"/>
              </a:rPr>
              <a:t>déclaration</a:t>
            </a:r>
            <a:endParaRPr lang="en-GB" sz="2000" b="1" dirty="0">
              <a:latin typeface="Poppins" pitchFamily="2" charset="77"/>
              <a:cs typeface="Poppins" pitchFamily="2" charset="77"/>
            </a:endParaRPr>
          </a:p>
          <a:p>
            <a:pPr marL="215396" lvl="1" indent="0">
              <a:lnSpc>
                <a:spcPct val="100000"/>
              </a:lnSpc>
              <a:spcAft>
                <a:spcPts val="0"/>
              </a:spcAft>
              <a:buNone/>
            </a:pPr>
            <a:endParaRPr lang="en-GB" sz="2000" b="1" dirty="0">
              <a:latin typeface="Poppins" pitchFamily="2" charset="77"/>
              <a:cs typeface="Poppins" pitchFamily="2" charset="77"/>
            </a:endParaRPr>
          </a:p>
          <a:p>
            <a:pPr lvl="1">
              <a:lnSpc>
                <a:spcPct val="100000"/>
              </a:lnSpc>
              <a:spcAft>
                <a:spcPts val="0"/>
              </a:spcAft>
              <a:buClr>
                <a:srgbClr val="009CDE"/>
              </a:buClr>
              <a:buFont typeface="Wingdings" pitchFamily="2" charset="2"/>
              <a:buChar char="§"/>
            </a:pPr>
            <a:r>
              <a:rPr lang="en-GB" sz="2000" dirty="0" err="1">
                <a:latin typeface="Poppins" pitchFamily="2" charset="77"/>
                <a:cs typeface="Poppins" pitchFamily="2" charset="77"/>
              </a:rPr>
              <a:t>Frequence</a:t>
            </a:r>
            <a:r>
              <a:rPr lang="en-GB" sz="2000" dirty="0">
                <a:latin typeface="Poppins" pitchFamily="2" charset="77"/>
                <a:cs typeface="Poppins" pitchFamily="2" charset="77"/>
              </a:rPr>
              <a:t> de </a:t>
            </a:r>
            <a:r>
              <a:rPr lang="en-GB" sz="2000" dirty="0" err="1">
                <a:latin typeface="Poppins" pitchFamily="2" charset="77"/>
                <a:cs typeface="Poppins" pitchFamily="2" charset="77"/>
              </a:rPr>
              <a:t>déclaration</a:t>
            </a:r>
            <a:r>
              <a:rPr lang="en-GB" sz="2000" dirty="0">
                <a:latin typeface="Poppins" pitchFamily="2" charset="77"/>
                <a:cs typeface="Poppins" pitchFamily="2" charset="77"/>
              </a:rPr>
              <a:t>/mise à jour</a:t>
            </a:r>
          </a:p>
          <a:p>
            <a:pPr lvl="1">
              <a:lnSpc>
                <a:spcPct val="100000"/>
              </a:lnSpc>
              <a:spcAft>
                <a:spcPts val="0"/>
              </a:spcAft>
              <a:buClr>
                <a:srgbClr val="009CDE"/>
              </a:buClr>
              <a:buFont typeface="Wingdings" pitchFamily="2" charset="2"/>
              <a:buChar char="§"/>
            </a:pPr>
            <a:r>
              <a:rPr lang="en-GB" sz="2000" dirty="0" err="1">
                <a:latin typeface="Poppins" pitchFamily="2" charset="77"/>
                <a:cs typeface="Poppins" pitchFamily="2" charset="77"/>
              </a:rPr>
              <a:t>Niveau</a:t>
            </a:r>
            <a:r>
              <a:rPr lang="en-GB" sz="2000" dirty="0">
                <a:latin typeface="Poppins" pitchFamily="2" charset="77"/>
                <a:cs typeface="Poppins" pitchFamily="2" charset="77"/>
              </a:rPr>
              <a:t> de </a:t>
            </a:r>
            <a:r>
              <a:rPr lang="en-GB" sz="2000" dirty="0" err="1">
                <a:latin typeface="Poppins" pitchFamily="2" charset="77"/>
                <a:cs typeface="Poppins" pitchFamily="2" charset="77"/>
              </a:rPr>
              <a:t>détails</a:t>
            </a:r>
            <a:endParaRPr lang="en-GB" sz="2000" dirty="0">
              <a:latin typeface="Poppins" pitchFamily="2" charset="77"/>
              <a:cs typeface="Poppins" pitchFamily="2" charset="77"/>
            </a:endParaRPr>
          </a:p>
          <a:p>
            <a:pPr marL="215396" lvl="1" indent="0">
              <a:lnSpc>
                <a:spcPct val="100000"/>
              </a:lnSpc>
              <a:spcAft>
                <a:spcPts val="0"/>
              </a:spcAft>
              <a:buNone/>
            </a:pPr>
            <a:endParaRPr lang="en-GB" sz="2000" dirty="0">
              <a:latin typeface="Poppins" pitchFamily="2" charset="77"/>
              <a:cs typeface="Poppins" pitchFamily="2" charset="77"/>
            </a:endParaRPr>
          </a:p>
        </p:txBody>
      </p:sp>
      <p:sp>
        <p:nvSpPr>
          <p:cNvPr id="3" name="object 2">
            <a:extLst>
              <a:ext uri="{FF2B5EF4-FFF2-40B4-BE49-F238E27FC236}">
                <a16:creationId xmlns:a16="http://schemas.microsoft.com/office/drawing/2014/main" id="{2ED9741C-A5FF-7EBD-9F8E-51C04FB34E04}"/>
              </a:ext>
            </a:extLst>
          </p:cNvPr>
          <p:cNvSpPr txBox="1">
            <a:spLocks/>
          </p:cNvSpPr>
          <p:nvPr/>
        </p:nvSpPr>
        <p:spPr>
          <a:xfrm>
            <a:off x="576585" y="551759"/>
            <a:ext cx="8370468" cy="1378519"/>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fr-FR" dirty="0"/>
              <a:t>Points à prendre en compte pour l’élaboration d’une politique de prévention et de gestion des CI</a:t>
            </a:r>
            <a:endParaRPr lang="en-GB" dirty="0"/>
          </a:p>
        </p:txBody>
      </p:sp>
      <p:sp>
        <p:nvSpPr>
          <p:cNvPr id="5" name="Footer Placeholder 3">
            <a:extLst>
              <a:ext uri="{FF2B5EF4-FFF2-40B4-BE49-F238E27FC236}">
                <a16:creationId xmlns:a16="http://schemas.microsoft.com/office/drawing/2014/main" id="{40D47A39-3FBF-5A04-6ADC-4CBDEC499AD6}"/>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14E5EAB3-C38E-04BF-14ED-D65556E32A63}"/>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9" name="ZoneTexte 8">
            <a:extLst>
              <a:ext uri="{FF2B5EF4-FFF2-40B4-BE49-F238E27FC236}">
                <a16:creationId xmlns:a16="http://schemas.microsoft.com/office/drawing/2014/main" id="{5BD55F3F-2F5E-50B3-DEA8-57CA6F0CD025}"/>
              </a:ext>
            </a:extLst>
          </p:cNvPr>
          <p:cNvSpPr txBox="1"/>
          <p:nvPr/>
        </p:nvSpPr>
        <p:spPr>
          <a:xfrm>
            <a:off x="6339060" y="2440103"/>
            <a:ext cx="6645178" cy="1631216"/>
          </a:xfrm>
          <a:prstGeom prst="rect">
            <a:avLst/>
          </a:prstGeom>
          <a:noFill/>
        </p:spPr>
        <p:txBody>
          <a:bodyPr wrap="square">
            <a:spAutoFit/>
          </a:bodyPr>
          <a:lstStyle/>
          <a:p>
            <a:pPr marL="215396" lvl="1" indent="0">
              <a:spcAft>
                <a:spcPts val="0"/>
              </a:spcAft>
              <a:buNone/>
            </a:pPr>
            <a:r>
              <a:rPr lang="fr-FR" sz="2000" dirty="0">
                <a:latin typeface="Poppins" pitchFamily="2" charset="77"/>
                <a:cs typeface="Poppins" pitchFamily="2" charset="77"/>
              </a:rPr>
              <a:t>|</a:t>
            </a:r>
            <a:r>
              <a:rPr lang="fr-FR" sz="2000" b="1" dirty="0">
                <a:latin typeface="Poppins" pitchFamily="2" charset="77"/>
                <a:cs typeface="Poppins" pitchFamily="2" charset="77"/>
              </a:rPr>
              <a:t> </a:t>
            </a:r>
            <a:r>
              <a:rPr lang="en-GB" sz="2000" b="1" dirty="0" err="1">
                <a:latin typeface="Poppins" pitchFamily="2" charset="77"/>
                <a:cs typeface="Poppins" pitchFamily="2" charset="77"/>
              </a:rPr>
              <a:t>Régles</a:t>
            </a:r>
            <a:r>
              <a:rPr lang="en-GB" sz="2000" b="1" dirty="0">
                <a:latin typeface="Poppins" pitchFamily="2" charset="77"/>
                <a:cs typeface="Poppins" pitchFamily="2" charset="77"/>
              </a:rPr>
              <a:t> </a:t>
            </a:r>
            <a:r>
              <a:rPr lang="en-GB" sz="2000" b="1" dirty="0" err="1">
                <a:latin typeface="Poppins" pitchFamily="2" charset="77"/>
                <a:cs typeface="Poppins" pitchFamily="2" charset="77"/>
              </a:rPr>
              <a:t>d’évaluation</a:t>
            </a:r>
            <a:endParaRPr lang="en-GB" sz="2000" b="1" dirty="0">
              <a:latin typeface="Poppins" pitchFamily="2" charset="77"/>
              <a:cs typeface="Poppins" pitchFamily="2" charset="77"/>
            </a:endParaRPr>
          </a:p>
          <a:p>
            <a:pPr marL="215396" lvl="1" indent="0">
              <a:spcAft>
                <a:spcPts val="0"/>
              </a:spcAft>
              <a:buNone/>
            </a:pPr>
            <a:endParaRPr lang="en-GB" sz="2000" b="1" dirty="0">
              <a:latin typeface="Poppins" pitchFamily="2" charset="77"/>
              <a:cs typeface="Poppins" pitchFamily="2" charset="77"/>
            </a:endParaRPr>
          </a:p>
          <a:p>
            <a:pPr marL="558296" lvl="1" indent="-342900">
              <a:spcAft>
                <a:spcPts val="0"/>
              </a:spcAft>
              <a:buClr>
                <a:srgbClr val="009CDE"/>
              </a:buClr>
              <a:buFont typeface="Wingdings" pitchFamily="2" charset="2"/>
              <a:buChar char="§"/>
            </a:pPr>
            <a:r>
              <a:rPr lang="en-GB" sz="2000" dirty="0" err="1">
                <a:latin typeface="Poppins" pitchFamily="2" charset="77"/>
                <a:cs typeface="Poppins" pitchFamily="2" charset="77"/>
              </a:rPr>
              <a:t>Catégorization</a:t>
            </a:r>
            <a:r>
              <a:rPr lang="en-GB" sz="2000" dirty="0">
                <a:latin typeface="Poppins" pitchFamily="2" charset="77"/>
                <a:cs typeface="Poppins" pitchFamily="2" charset="77"/>
              </a:rPr>
              <a:t> des </a:t>
            </a:r>
            <a:r>
              <a:rPr lang="en-GB" sz="2000" dirty="0" err="1">
                <a:latin typeface="Poppins" pitchFamily="2" charset="77"/>
                <a:cs typeface="Poppins" pitchFamily="2" charset="77"/>
              </a:rPr>
              <a:t>interêts</a:t>
            </a:r>
            <a:r>
              <a:rPr lang="en-GB" sz="2000" dirty="0">
                <a:latin typeface="Poppins" pitchFamily="2" charset="77"/>
                <a:cs typeface="Poppins" pitchFamily="2" charset="77"/>
              </a:rPr>
              <a:t>?</a:t>
            </a:r>
          </a:p>
          <a:p>
            <a:pPr marL="558296" lvl="1" indent="-342900">
              <a:spcAft>
                <a:spcPts val="0"/>
              </a:spcAft>
              <a:buClr>
                <a:srgbClr val="009CDE"/>
              </a:buClr>
              <a:buFont typeface="Wingdings" pitchFamily="2" charset="2"/>
              <a:buChar char="§"/>
            </a:pPr>
            <a:r>
              <a:rPr lang="en-GB" sz="2000" dirty="0" err="1">
                <a:latin typeface="Poppins" pitchFamily="2" charset="77"/>
                <a:cs typeface="Poppins" pitchFamily="2" charset="77"/>
              </a:rPr>
              <a:t>Critères</a:t>
            </a:r>
            <a:r>
              <a:rPr lang="en-GB" sz="2000" dirty="0">
                <a:latin typeface="Poppins" pitchFamily="2" charset="77"/>
                <a:cs typeface="Poppins" pitchFamily="2" charset="77"/>
              </a:rPr>
              <a:t> </a:t>
            </a:r>
            <a:r>
              <a:rPr lang="en-GB" sz="2000" dirty="0" err="1">
                <a:latin typeface="Poppins" pitchFamily="2" charset="77"/>
                <a:cs typeface="Poppins" pitchFamily="2" charset="77"/>
              </a:rPr>
              <a:t>d’évaluation</a:t>
            </a:r>
            <a:r>
              <a:rPr lang="en-GB" sz="2000" dirty="0">
                <a:latin typeface="Poppins" pitchFamily="2" charset="77"/>
                <a:cs typeface="Poppins" pitchFamily="2" charset="77"/>
              </a:rPr>
              <a:t>?</a:t>
            </a:r>
          </a:p>
          <a:p>
            <a:pPr marL="558296" lvl="1" indent="-342900">
              <a:spcAft>
                <a:spcPts val="0"/>
              </a:spcAft>
              <a:buClr>
                <a:srgbClr val="009CDE"/>
              </a:buClr>
              <a:buFont typeface="Wingdings" pitchFamily="2" charset="2"/>
              <a:buChar char="§"/>
            </a:pPr>
            <a:r>
              <a:rPr lang="en-GB" sz="2000" dirty="0">
                <a:latin typeface="Poppins" pitchFamily="2" charset="77"/>
                <a:cs typeface="Poppins" pitchFamily="2" charset="77"/>
              </a:rPr>
              <a:t>Rigueur des </a:t>
            </a:r>
            <a:r>
              <a:rPr lang="en-GB" sz="2000" dirty="0" err="1">
                <a:latin typeface="Poppins" pitchFamily="2" charset="77"/>
                <a:cs typeface="Poppins" pitchFamily="2" charset="77"/>
              </a:rPr>
              <a:t>règles</a:t>
            </a:r>
            <a:r>
              <a:rPr lang="en-GB" sz="2000" dirty="0">
                <a:latin typeface="Poppins" pitchFamily="2" charset="77"/>
                <a:cs typeface="Poppins" pitchFamily="2" charset="77"/>
              </a:rPr>
              <a:t> – </a:t>
            </a:r>
            <a:r>
              <a:rPr lang="en-GB" sz="2000" dirty="0" err="1">
                <a:latin typeface="Poppins" pitchFamily="2" charset="77"/>
                <a:cs typeface="Poppins" pitchFamily="2" charset="77"/>
              </a:rPr>
              <a:t>seuils</a:t>
            </a:r>
            <a:r>
              <a:rPr lang="en-GB" sz="2000" dirty="0">
                <a:latin typeface="Poppins" pitchFamily="2" charset="77"/>
                <a:cs typeface="Poppins" pitchFamily="2" charset="77"/>
              </a:rPr>
              <a:t>?</a:t>
            </a:r>
          </a:p>
        </p:txBody>
      </p:sp>
      <p:sp>
        <p:nvSpPr>
          <p:cNvPr id="11" name="ZoneTexte 10">
            <a:extLst>
              <a:ext uri="{FF2B5EF4-FFF2-40B4-BE49-F238E27FC236}">
                <a16:creationId xmlns:a16="http://schemas.microsoft.com/office/drawing/2014/main" id="{A45B32BA-B558-333E-D9A6-E51A06FD633E}"/>
              </a:ext>
            </a:extLst>
          </p:cNvPr>
          <p:cNvSpPr txBox="1"/>
          <p:nvPr/>
        </p:nvSpPr>
        <p:spPr>
          <a:xfrm>
            <a:off x="393701" y="4510930"/>
            <a:ext cx="4876800" cy="1631216"/>
          </a:xfrm>
          <a:prstGeom prst="rect">
            <a:avLst/>
          </a:prstGeom>
          <a:noFill/>
        </p:spPr>
        <p:txBody>
          <a:bodyPr wrap="square">
            <a:spAutoFit/>
          </a:bodyPr>
          <a:lstStyle/>
          <a:p>
            <a:pPr marL="215396" lvl="1" indent="0">
              <a:spcAft>
                <a:spcPts val="0"/>
              </a:spcAft>
              <a:buClr>
                <a:srgbClr val="009CDE"/>
              </a:buClr>
              <a:buNone/>
            </a:pPr>
            <a:r>
              <a:rPr lang="fr-FR" sz="2000" dirty="0">
                <a:latin typeface="Poppins" pitchFamily="2" charset="77"/>
                <a:cs typeface="Poppins" pitchFamily="2" charset="77"/>
              </a:rPr>
              <a:t>|</a:t>
            </a:r>
            <a:r>
              <a:rPr lang="fr-FR" sz="2000" b="1" dirty="0">
                <a:latin typeface="Poppins" pitchFamily="2" charset="77"/>
                <a:cs typeface="Poppins" pitchFamily="2" charset="77"/>
              </a:rPr>
              <a:t> </a:t>
            </a:r>
            <a:r>
              <a:rPr lang="en-GB" sz="2000" b="1" dirty="0">
                <a:latin typeface="Poppins" pitchFamily="2" charset="77"/>
                <a:cs typeface="Poppins" pitchFamily="2" charset="77"/>
              </a:rPr>
              <a:t>Politique de divulgation</a:t>
            </a:r>
          </a:p>
          <a:p>
            <a:pPr marL="558296" lvl="1" indent="-342900">
              <a:spcAft>
                <a:spcPts val="0"/>
              </a:spcAft>
              <a:buClr>
                <a:srgbClr val="009CDE"/>
              </a:buClr>
              <a:buFont typeface="Wingdings" pitchFamily="2" charset="2"/>
              <a:buChar char="§"/>
            </a:pPr>
            <a:endParaRPr lang="en-US" sz="2000" dirty="0">
              <a:latin typeface="Poppins" pitchFamily="2" charset="77"/>
              <a:cs typeface="Poppins" pitchFamily="2" charset="77"/>
            </a:endParaRPr>
          </a:p>
          <a:p>
            <a:pPr marL="558296" lvl="1" indent="-342900">
              <a:spcAft>
                <a:spcPts val="0"/>
              </a:spcAft>
              <a:buClr>
                <a:srgbClr val="009CDE"/>
              </a:buClr>
              <a:buFont typeface="Wingdings" pitchFamily="2" charset="2"/>
              <a:buChar char="§"/>
            </a:pPr>
            <a:r>
              <a:rPr lang="fr-FR" sz="2000" dirty="0">
                <a:latin typeface="Poppins" pitchFamily="2" charset="77"/>
                <a:cs typeface="Poppins" pitchFamily="2" charset="77"/>
              </a:rPr>
              <a:t>Mesure dans laquelle les déclarations d’intérêts sont rendues publiques </a:t>
            </a:r>
          </a:p>
        </p:txBody>
      </p:sp>
      <p:sp>
        <p:nvSpPr>
          <p:cNvPr id="15" name="ZoneTexte 14">
            <a:extLst>
              <a:ext uri="{FF2B5EF4-FFF2-40B4-BE49-F238E27FC236}">
                <a16:creationId xmlns:a16="http://schemas.microsoft.com/office/drawing/2014/main" id="{EB9112E3-E518-C9CE-E35F-0B226B0A88AF}"/>
              </a:ext>
            </a:extLst>
          </p:cNvPr>
          <p:cNvSpPr txBox="1"/>
          <p:nvPr/>
        </p:nvSpPr>
        <p:spPr>
          <a:xfrm>
            <a:off x="6333134" y="4387660"/>
            <a:ext cx="6089650" cy="515526"/>
          </a:xfrm>
          <a:prstGeom prst="rect">
            <a:avLst/>
          </a:prstGeom>
          <a:noFill/>
        </p:spPr>
        <p:txBody>
          <a:bodyPr wrap="square">
            <a:spAutoFit/>
          </a:bodyPr>
          <a:lstStyle/>
          <a:p>
            <a:pPr marL="215396" lvl="1" indent="0">
              <a:lnSpc>
                <a:spcPct val="150000"/>
              </a:lnSpc>
              <a:spcAft>
                <a:spcPts val="0"/>
              </a:spcAft>
              <a:buNone/>
            </a:pPr>
            <a:r>
              <a:rPr lang="fr-FR" sz="2000" dirty="0">
                <a:latin typeface="Poppins" pitchFamily="2" charset="77"/>
                <a:cs typeface="Poppins" pitchFamily="2" charset="77"/>
              </a:rPr>
              <a:t>|</a:t>
            </a:r>
            <a:r>
              <a:rPr lang="fr-FR" sz="2000" b="1" dirty="0">
                <a:latin typeface="Poppins" pitchFamily="2" charset="77"/>
                <a:cs typeface="Poppins" pitchFamily="2" charset="77"/>
              </a:rPr>
              <a:t> </a:t>
            </a:r>
            <a:r>
              <a:rPr lang="en-GB" sz="2000" b="1" dirty="0" err="1">
                <a:latin typeface="Poppins" pitchFamily="2" charset="77"/>
                <a:cs typeface="Poppins" pitchFamily="2" charset="77"/>
              </a:rPr>
              <a:t>Résultats</a:t>
            </a:r>
            <a:r>
              <a:rPr lang="en-GB" sz="2000" b="1" dirty="0">
                <a:latin typeface="Poppins" pitchFamily="2" charset="77"/>
                <a:cs typeface="Poppins" pitchFamily="2" charset="77"/>
              </a:rPr>
              <a:t> des </a:t>
            </a:r>
            <a:r>
              <a:rPr lang="en-GB" sz="2000" b="1" dirty="0" err="1">
                <a:latin typeface="Poppins" pitchFamily="2" charset="77"/>
                <a:cs typeface="Poppins" pitchFamily="2" charset="77"/>
              </a:rPr>
              <a:t>décisions</a:t>
            </a:r>
            <a:endParaRPr lang="en-GB" sz="2000" dirty="0">
              <a:latin typeface="Poppins" pitchFamily="2" charset="77"/>
              <a:cs typeface="Poppins" pitchFamily="2" charset="77"/>
            </a:endParaRPr>
          </a:p>
        </p:txBody>
      </p:sp>
      <p:cxnSp>
        <p:nvCxnSpPr>
          <p:cNvPr id="17" name="Connecteur droit 16">
            <a:extLst>
              <a:ext uri="{FF2B5EF4-FFF2-40B4-BE49-F238E27FC236}">
                <a16:creationId xmlns:a16="http://schemas.microsoft.com/office/drawing/2014/main" id="{2FFAD0B8-28CC-62BD-6BAB-63EC535217BA}"/>
              </a:ext>
            </a:extLst>
          </p:cNvPr>
          <p:cNvCxnSpPr>
            <a:cxnSpLocks/>
          </p:cNvCxnSpPr>
          <p:nvPr/>
        </p:nvCxnSpPr>
        <p:spPr>
          <a:xfrm>
            <a:off x="6691746" y="3065906"/>
            <a:ext cx="0" cy="900000"/>
          </a:xfrm>
          <a:prstGeom prst="line">
            <a:avLst/>
          </a:prstGeom>
          <a:ln w="19050">
            <a:solidFill>
              <a:srgbClr val="009CDE"/>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7A3E96B9-50F9-1CF2-63BE-6894B66C0DC5}"/>
              </a:ext>
            </a:extLst>
          </p:cNvPr>
          <p:cNvCxnSpPr>
            <a:cxnSpLocks/>
          </p:cNvCxnSpPr>
          <p:nvPr/>
        </p:nvCxnSpPr>
        <p:spPr>
          <a:xfrm>
            <a:off x="692726" y="3162891"/>
            <a:ext cx="0" cy="75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727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A24CB99-3179-0744-B059-E2F6D49A1E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358" y="1963909"/>
            <a:ext cx="2957659" cy="3623889"/>
          </a:xfrm>
          <a:prstGeom prst="rect">
            <a:avLst/>
          </a:prstGeom>
          <a:ln w="12700" cap="sq">
            <a:solidFill>
              <a:schemeClr val="bg2">
                <a:lumMod val="90000"/>
              </a:schemeClr>
            </a:solidFill>
            <a:miter lim="800000"/>
          </a:ln>
          <a:effectLst/>
        </p:spPr>
      </p:pic>
      <p:sp>
        <p:nvSpPr>
          <p:cNvPr id="9" name="TextBox 8">
            <a:extLst>
              <a:ext uri="{FF2B5EF4-FFF2-40B4-BE49-F238E27FC236}">
                <a16:creationId xmlns:a16="http://schemas.microsoft.com/office/drawing/2014/main" id="{23003F42-6E03-4148-ABFF-759D36669DAC}"/>
              </a:ext>
            </a:extLst>
          </p:cNvPr>
          <p:cNvSpPr txBox="1"/>
          <p:nvPr/>
        </p:nvSpPr>
        <p:spPr>
          <a:xfrm>
            <a:off x="1895146" y="5618691"/>
            <a:ext cx="1357607" cy="338554"/>
          </a:xfrm>
          <a:prstGeom prst="rect">
            <a:avLst/>
          </a:prstGeom>
          <a:noFill/>
        </p:spPr>
        <p:txBody>
          <a:bodyPr wrap="square" rtlCol="0">
            <a:spAutoFit/>
          </a:bodyPr>
          <a:lstStyle/>
          <a:p>
            <a:pPr algn="ctr"/>
            <a:r>
              <a:rPr lang="en-US" sz="1600" dirty="0">
                <a:latin typeface="Poppins" pitchFamily="2" charset="77"/>
                <a:cs typeface="Poppins" pitchFamily="2" charset="77"/>
                <a:hlinkClick r:id="rId3"/>
              </a:rPr>
              <a:t>France</a:t>
            </a:r>
            <a:r>
              <a:rPr lang="en-US" sz="1600" dirty="0">
                <a:latin typeface="Poppins" pitchFamily="2" charset="77"/>
                <a:cs typeface="Poppins" pitchFamily="2" charset="77"/>
              </a:rPr>
              <a:t> </a:t>
            </a:r>
          </a:p>
        </p:txBody>
      </p:sp>
      <p:pic>
        <p:nvPicPr>
          <p:cNvPr id="11" name="Picture 10">
            <a:extLst>
              <a:ext uri="{FF2B5EF4-FFF2-40B4-BE49-F238E27FC236}">
                <a16:creationId xmlns:a16="http://schemas.microsoft.com/office/drawing/2014/main" id="{B7B07D73-128C-A643-A1AF-68960DD92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169" y="1995245"/>
            <a:ext cx="4309347" cy="3003661"/>
          </a:xfrm>
          <a:prstGeom prst="rect">
            <a:avLst/>
          </a:prstGeom>
          <a:ln w="12700" cap="sq">
            <a:solidFill>
              <a:schemeClr val="bg2">
                <a:lumMod val="90000"/>
              </a:schemeClr>
            </a:solidFill>
            <a:miter lim="800000"/>
          </a:ln>
          <a:effectLst/>
        </p:spPr>
      </p:pic>
      <p:sp>
        <p:nvSpPr>
          <p:cNvPr id="12" name="TextBox 11">
            <a:extLst>
              <a:ext uri="{FF2B5EF4-FFF2-40B4-BE49-F238E27FC236}">
                <a16:creationId xmlns:a16="http://schemas.microsoft.com/office/drawing/2014/main" id="{7FF0989D-2CB4-C347-B85F-8A13FF390CDC}"/>
              </a:ext>
            </a:extLst>
          </p:cNvPr>
          <p:cNvSpPr txBox="1"/>
          <p:nvPr/>
        </p:nvSpPr>
        <p:spPr>
          <a:xfrm>
            <a:off x="6842175" y="5093930"/>
            <a:ext cx="1635672" cy="338554"/>
          </a:xfrm>
          <a:prstGeom prst="rect">
            <a:avLst/>
          </a:prstGeom>
          <a:noFill/>
        </p:spPr>
        <p:txBody>
          <a:bodyPr wrap="square" rtlCol="0">
            <a:spAutoFit/>
          </a:bodyPr>
          <a:lstStyle/>
          <a:p>
            <a:r>
              <a:rPr lang="en-US" sz="1600" dirty="0">
                <a:latin typeface="Poppins" pitchFamily="2" charset="77"/>
                <a:cs typeface="Poppins" pitchFamily="2" charset="77"/>
                <a:hlinkClick r:id="rId5"/>
              </a:rPr>
              <a:t>Australia</a:t>
            </a:r>
            <a:endParaRPr lang="en-US" sz="1600" dirty="0">
              <a:latin typeface="Poppins" pitchFamily="2" charset="77"/>
              <a:cs typeface="Poppins" pitchFamily="2" charset="77"/>
            </a:endParaRPr>
          </a:p>
        </p:txBody>
      </p:sp>
      <p:pic>
        <p:nvPicPr>
          <p:cNvPr id="14" name="Picture 13">
            <a:extLst>
              <a:ext uri="{FF2B5EF4-FFF2-40B4-BE49-F238E27FC236}">
                <a16:creationId xmlns:a16="http://schemas.microsoft.com/office/drawing/2014/main" id="{42F41A54-99DE-F54A-82A6-7BA37CF554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2521" y="1997267"/>
            <a:ext cx="3105590" cy="3720181"/>
          </a:xfrm>
          <a:prstGeom prst="rect">
            <a:avLst/>
          </a:prstGeom>
          <a:ln w="12700" cap="sq">
            <a:solidFill>
              <a:schemeClr val="bg2">
                <a:lumMod val="90000"/>
              </a:schemeClr>
            </a:solidFill>
            <a:miter lim="800000"/>
          </a:ln>
          <a:effectLst/>
        </p:spPr>
      </p:pic>
      <p:sp>
        <p:nvSpPr>
          <p:cNvPr id="15" name="TextBox 14">
            <a:extLst>
              <a:ext uri="{FF2B5EF4-FFF2-40B4-BE49-F238E27FC236}">
                <a16:creationId xmlns:a16="http://schemas.microsoft.com/office/drawing/2014/main" id="{7FF84AB8-1909-4E43-9BB8-8385B2D0224D}"/>
              </a:ext>
            </a:extLst>
          </p:cNvPr>
          <p:cNvSpPr txBox="1"/>
          <p:nvPr/>
        </p:nvSpPr>
        <p:spPr>
          <a:xfrm>
            <a:off x="10077648" y="5832413"/>
            <a:ext cx="2289940" cy="338554"/>
          </a:xfrm>
          <a:prstGeom prst="rect">
            <a:avLst/>
          </a:prstGeom>
          <a:noFill/>
        </p:spPr>
        <p:txBody>
          <a:bodyPr wrap="square" rtlCol="0">
            <a:spAutoFit/>
          </a:bodyPr>
          <a:lstStyle/>
          <a:p>
            <a:r>
              <a:rPr lang="en-US" sz="1600" dirty="0">
                <a:latin typeface="Poppins" pitchFamily="2" charset="77"/>
                <a:cs typeface="Poppins" pitchFamily="2" charset="77"/>
                <a:hlinkClick r:id="rId7"/>
              </a:rPr>
              <a:t>USA (Pg.14)</a:t>
            </a:r>
            <a:endParaRPr lang="en-US" sz="1600" dirty="0">
              <a:latin typeface="Poppins" pitchFamily="2" charset="77"/>
              <a:cs typeface="Poppins" pitchFamily="2" charset="77"/>
            </a:endParaRPr>
          </a:p>
        </p:txBody>
      </p:sp>
      <p:sp>
        <p:nvSpPr>
          <p:cNvPr id="2" name="object 2">
            <a:extLst>
              <a:ext uri="{FF2B5EF4-FFF2-40B4-BE49-F238E27FC236}">
                <a16:creationId xmlns:a16="http://schemas.microsoft.com/office/drawing/2014/main" id="{872D0F81-6F53-F119-8580-5E18F138D083}"/>
              </a:ext>
            </a:extLst>
          </p:cNvPr>
          <p:cNvSpPr txBox="1">
            <a:spLocks/>
          </p:cNvSpPr>
          <p:nvPr/>
        </p:nvSpPr>
        <p:spPr>
          <a:xfrm>
            <a:off x="576585" y="551759"/>
            <a:ext cx="8370468" cy="921471"/>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fr-FR" dirty="0"/>
              <a:t>Exemples de politiques nationales de la de gestion des CI de GTCV</a:t>
            </a:r>
            <a:endParaRPr lang="en-GB" dirty="0"/>
          </a:p>
        </p:txBody>
      </p:sp>
      <p:sp>
        <p:nvSpPr>
          <p:cNvPr id="3" name="Footer Placeholder 3">
            <a:extLst>
              <a:ext uri="{FF2B5EF4-FFF2-40B4-BE49-F238E27FC236}">
                <a16:creationId xmlns:a16="http://schemas.microsoft.com/office/drawing/2014/main" id="{6A6D62BE-1628-485D-B951-BB95EB1342D0}"/>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4" name="object 14">
            <a:extLst>
              <a:ext uri="{FF2B5EF4-FFF2-40B4-BE49-F238E27FC236}">
                <a16:creationId xmlns:a16="http://schemas.microsoft.com/office/drawing/2014/main" id="{23BCBFA9-0BB1-7D25-130A-AD62868CBE0C}"/>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pic>
        <p:nvPicPr>
          <p:cNvPr id="5" name="Image 4">
            <a:extLst>
              <a:ext uri="{FF2B5EF4-FFF2-40B4-BE49-F238E27FC236}">
                <a16:creationId xmlns:a16="http://schemas.microsoft.com/office/drawing/2014/main" id="{A59EAC2E-0A6E-92F7-3813-2B4D18FCA117}"/>
              </a:ext>
            </a:extLst>
          </p:cNvPr>
          <p:cNvPicPr>
            <a:picLocks noChangeAspect="1"/>
          </p:cNvPicPr>
          <p:nvPr/>
        </p:nvPicPr>
        <p:blipFill>
          <a:blip r:embed="rId8"/>
          <a:stretch>
            <a:fillRect/>
          </a:stretch>
        </p:blipFill>
        <p:spPr>
          <a:xfrm>
            <a:off x="211271" y="5217038"/>
            <a:ext cx="635748" cy="635748"/>
          </a:xfrm>
          <a:prstGeom prst="rect">
            <a:avLst/>
          </a:prstGeom>
        </p:spPr>
      </p:pic>
      <p:pic>
        <p:nvPicPr>
          <p:cNvPr id="2050" name="Picture 2" descr="6 x Autocollant 5cm rond drapeau AUSTRALIE sticker valise PC vélo voiture - Photo 1/1">
            <a:extLst>
              <a:ext uri="{FF2B5EF4-FFF2-40B4-BE49-F238E27FC236}">
                <a16:creationId xmlns:a16="http://schemas.microsoft.com/office/drawing/2014/main" id="{AB5B4AE5-1D7F-94CD-32B6-C0EA1A15157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400" b="90400" l="8652" r="90946">
                        <a14:foregroundMark x1="9054" y1="41800" x2="8853" y2="49800"/>
                        <a14:foregroundMark x1="8853" y1="49800" x2="8853" y2="50000"/>
                        <a14:foregroundMark x1="43058" y1="9600" x2="50704" y2="9400"/>
                        <a14:foregroundMark x1="28974" y1="23800" x2="55332" y2="52000"/>
                        <a14:foregroundMark x1="55332" y1="52000" x2="48089" y2="33600"/>
                        <a14:foregroundMark x1="48089" y1="33600" x2="41851" y2="28000"/>
                        <a14:foregroundMark x1="41851" y1="28000" x2="32193" y2="27600"/>
                        <a14:foregroundMark x1="32193" y1="27600" x2="24145" y2="38200"/>
                        <a14:foregroundMark x1="24145" y1="38200" x2="25956" y2="48200"/>
                        <a14:foregroundMark x1="25956" y1="48200" x2="33803" y2="45800"/>
                        <a14:foregroundMark x1="33803" y1="45800" x2="40241" y2="34600"/>
                        <a14:foregroundMark x1="40241" y1="34600" x2="32193" y2="39400"/>
                        <a14:foregroundMark x1="32193" y1="39400" x2="38833" y2="54200"/>
                        <a14:foregroundMark x1="38833" y1="54200" x2="51911" y2="53600"/>
                        <a14:foregroundMark x1="51911" y1="53600" x2="55734" y2="41200"/>
                        <a14:foregroundMark x1="55734" y1="41200" x2="65795" y2="53400"/>
                        <a14:foregroundMark x1="65795" y1="53400" x2="74044" y2="57200"/>
                        <a14:foregroundMark x1="74044" y1="57200" x2="60161" y2="29800"/>
                        <a14:foregroundMark x1="60161" y1="29800" x2="67606" y2="34400"/>
                        <a14:foregroundMark x1="67606" y1="34400" x2="69014" y2="44800"/>
                        <a14:foregroundMark x1="69014" y1="44800" x2="57746" y2="38600"/>
                        <a14:foregroundMark x1="57746" y1="38600" x2="83903" y2="57600"/>
                        <a14:foregroundMark x1="83903" y1="57600" x2="76660" y2="49000"/>
                        <a14:foregroundMark x1="76660" y1="49000" x2="64386" y2="54200"/>
                        <a14:foregroundMark x1="64386" y1="54200" x2="57948" y2="63600"/>
                        <a14:foregroundMark x1="57948" y1="63600" x2="63380" y2="57600"/>
                        <a14:foregroundMark x1="63380" y1="57600" x2="50101" y2="60800"/>
                        <a14:foregroundMark x1="50101" y1="60800" x2="41046" y2="58400"/>
                        <a14:foregroundMark x1="41046" y1="58400" x2="36821" y2="60600"/>
                        <a14:foregroundMark x1="46278" y1="46200" x2="31992" y2="46200"/>
                        <a14:foregroundMark x1="31992" y1="46200" x2="45473" y2="54600"/>
                        <a14:foregroundMark x1="45473" y1="54600" x2="36821" y2="50800"/>
                        <a14:foregroundMark x1="36821" y1="50800" x2="57545" y2="48200"/>
                        <a14:foregroundMark x1="57545" y1="48200" x2="44064" y2="44000"/>
                        <a14:foregroundMark x1="44064" y1="44000" x2="57746" y2="53000"/>
                        <a14:foregroundMark x1="57746" y1="53000" x2="57143" y2="49400"/>
                        <a14:foregroundMark x1="64789" y1="61800" x2="67606" y2="59400"/>
                        <a14:foregroundMark x1="89135" y1="38600" x2="89336" y2="57400"/>
                        <a14:foregroundMark x1="90141" y1="42600" x2="90946" y2="50800"/>
                        <a14:foregroundMark x1="90946" y1="50800" x2="89135" y2="58000"/>
                        <a14:foregroundMark x1="41247" y1="89800" x2="48893" y2="91000"/>
                        <a14:foregroundMark x1="48893" y1="91000" x2="56740" y2="90400"/>
                        <a14:foregroundMark x1="56740" y1="90400" x2="59759" y2="88400"/>
                        <a14:foregroundMark x1="28974" y1="48800" x2="22133" y2="50800"/>
                        <a14:foregroundMark x1="31388" y1="40600" x2="16499" y2="39200"/>
                      </a14:backgroundRemoval>
                    </a14:imgEffect>
                  </a14:imgLayer>
                </a14:imgProps>
              </a:ext>
              <a:ext uri="{28A0092B-C50C-407E-A947-70E740481C1C}">
                <a14:useLocalDpi xmlns:a14="http://schemas.microsoft.com/office/drawing/2010/main" val="0"/>
              </a:ext>
            </a:extLst>
          </a:blip>
          <a:srcRect/>
          <a:stretch>
            <a:fillRect/>
          </a:stretch>
        </p:blipFill>
        <p:spPr bwMode="auto">
          <a:xfrm>
            <a:off x="3662396" y="4642709"/>
            <a:ext cx="848896" cy="854019"/>
          </a:xfrm>
          <a:prstGeom prst="ellipse">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E540CD3D-B9AB-67FB-BD38-F0B08B4404BA}"/>
              </a:ext>
            </a:extLst>
          </p:cNvPr>
          <p:cNvPicPr>
            <a:picLocks noChangeAspect="1"/>
          </p:cNvPicPr>
          <p:nvPr/>
        </p:nvPicPr>
        <p:blipFill>
          <a:blip r:embed="rId11"/>
          <a:stretch>
            <a:fillRect/>
          </a:stretch>
        </p:blipFill>
        <p:spPr>
          <a:xfrm>
            <a:off x="8381871" y="5372960"/>
            <a:ext cx="688975" cy="688975"/>
          </a:xfrm>
          <a:prstGeom prst="rect">
            <a:avLst/>
          </a:prstGeom>
        </p:spPr>
      </p:pic>
      <p:pic>
        <p:nvPicPr>
          <p:cNvPr id="7" name="Image 6">
            <a:extLst>
              <a:ext uri="{FF2B5EF4-FFF2-40B4-BE49-F238E27FC236}">
                <a16:creationId xmlns:a16="http://schemas.microsoft.com/office/drawing/2014/main" id="{2658F565-E1A9-AADA-FCD1-63192DC61AB8}"/>
              </a:ext>
            </a:extLst>
          </p:cNvPr>
          <p:cNvPicPr>
            <a:picLocks noChangeAspect="1"/>
          </p:cNvPicPr>
          <p:nvPr/>
        </p:nvPicPr>
        <p:blipFill rotWithShape="1">
          <a:blip r:embed="rId12">
            <a:extLst>
              <a:ext uri="{28A0092B-C50C-407E-A947-70E740481C1C}">
                <a14:useLocalDpi xmlns:a14="http://schemas.microsoft.com/office/drawing/2010/main" val="0"/>
              </a:ext>
            </a:extLst>
          </a:blip>
          <a:srcRect l="26878" r="18577" b="23445"/>
          <a:stretch/>
        </p:blipFill>
        <p:spPr>
          <a:xfrm rot="16200000">
            <a:off x="3053040" y="5590572"/>
            <a:ext cx="337235" cy="473313"/>
          </a:xfrm>
          <a:prstGeom prst="rect">
            <a:avLst/>
          </a:prstGeom>
        </p:spPr>
      </p:pic>
      <p:pic>
        <p:nvPicPr>
          <p:cNvPr id="10" name="Image 9">
            <a:extLst>
              <a:ext uri="{FF2B5EF4-FFF2-40B4-BE49-F238E27FC236}">
                <a16:creationId xmlns:a16="http://schemas.microsoft.com/office/drawing/2014/main" id="{4BF2D87D-CC8E-B2E3-FF19-7BAFDF0DB94D}"/>
              </a:ext>
            </a:extLst>
          </p:cNvPr>
          <p:cNvPicPr>
            <a:picLocks noChangeAspect="1"/>
          </p:cNvPicPr>
          <p:nvPr/>
        </p:nvPicPr>
        <p:blipFill rotWithShape="1">
          <a:blip r:embed="rId12">
            <a:extLst>
              <a:ext uri="{28A0092B-C50C-407E-A947-70E740481C1C}">
                <a14:useLocalDpi xmlns:a14="http://schemas.microsoft.com/office/drawing/2010/main" val="0"/>
              </a:ext>
            </a:extLst>
          </a:blip>
          <a:srcRect l="26878" r="18577" b="23445"/>
          <a:stretch/>
        </p:blipFill>
        <p:spPr>
          <a:xfrm rot="16200000">
            <a:off x="7954932" y="4538127"/>
            <a:ext cx="337235" cy="473313"/>
          </a:xfrm>
          <a:prstGeom prst="rect">
            <a:avLst/>
          </a:prstGeom>
        </p:spPr>
      </p:pic>
      <p:pic>
        <p:nvPicPr>
          <p:cNvPr id="13" name="Image 12">
            <a:extLst>
              <a:ext uri="{FF2B5EF4-FFF2-40B4-BE49-F238E27FC236}">
                <a16:creationId xmlns:a16="http://schemas.microsoft.com/office/drawing/2014/main" id="{2AE8780C-40A8-C043-B16E-6435B7117B9A}"/>
              </a:ext>
            </a:extLst>
          </p:cNvPr>
          <p:cNvPicPr>
            <a:picLocks noChangeAspect="1"/>
          </p:cNvPicPr>
          <p:nvPr/>
        </p:nvPicPr>
        <p:blipFill rotWithShape="1">
          <a:blip r:embed="rId12">
            <a:extLst>
              <a:ext uri="{28A0092B-C50C-407E-A947-70E740481C1C}">
                <a14:useLocalDpi xmlns:a14="http://schemas.microsoft.com/office/drawing/2010/main" val="0"/>
              </a:ext>
            </a:extLst>
          </a:blip>
          <a:srcRect l="26878" r="18577" b="23445"/>
          <a:stretch/>
        </p:blipFill>
        <p:spPr>
          <a:xfrm rot="16200000">
            <a:off x="11375463" y="5786147"/>
            <a:ext cx="337235" cy="473313"/>
          </a:xfrm>
          <a:prstGeom prst="rect">
            <a:avLst/>
          </a:prstGeom>
        </p:spPr>
      </p:pic>
      <p:sp>
        <p:nvSpPr>
          <p:cNvPr id="16" name="Footer Placeholder 15">
            <a:extLst>
              <a:ext uri="{FF2B5EF4-FFF2-40B4-BE49-F238E27FC236}">
                <a16:creationId xmlns:a16="http://schemas.microsoft.com/office/drawing/2014/main" id="{1630B64E-B4C2-4113-B7E3-6F35FD546B44}"/>
              </a:ext>
            </a:extLst>
          </p:cNvPr>
          <p:cNvSpPr>
            <a:spLocks noGrp="1"/>
          </p:cNvSpPr>
          <p:nvPr>
            <p:ph type="ftr" sz="quarter" idx="15"/>
          </p:nvPr>
        </p:nvSpPr>
        <p:spPr/>
        <p:txBody>
          <a:bodyPr/>
          <a:lstStyle/>
          <a:p>
            <a:r>
              <a:rPr lang="fr-FR"/>
              <a:t>Conflits d'intérêt dans les GTCV, les prévenir et les gérer</a:t>
            </a:r>
            <a:endParaRPr lang="en-GB" dirty="0"/>
          </a:p>
        </p:txBody>
      </p:sp>
      <p:sp>
        <p:nvSpPr>
          <p:cNvPr id="17" name="Slide Number Placeholder 16">
            <a:extLst>
              <a:ext uri="{FF2B5EF4-FFF2-40B4-BE49-F238E27FC236}">
                <a16:creationId xmlns:a16="http://schemas.microsoft.com/office/drawing/2014/main" id="{AC57C587-FB11-4ADF-96B4-589426F2EBE7}"/>
              </a:ext>
            </a:extLst>
          </p:cNvPr>
          <p:cNvSpPr>
            <a:spLocks noGrp="1"/>
          </p:cNvSpPr>
          <p:nvPr>
            <p:ph type="sldNum" sz="quarter" idx="16"/>
          </p:nvPr>
        </p:nvSpPr>
        <p:spPr/>
        <p:txBody>
          <a:bodyPr/>
          <a:lstStyle/>
          <a:p>
            <a:fld id="{A74CE0EA-F3B5-4684-BA10-C594598FDB9C}" type="slidenum">
              <a:rPr lang="en-GB" noProof="0" smtClean="0"/>
              <a:pPr/>
              <a:t>25</a:t>
            </a:fld>
            <a:endParaRPr lang="en-GB" noProof="0" dirty="0"/>
          </a:p>
        </p:txBody>
      </p:sp>
    </p:spTree>
    <p:extLst>
      <p:ext uri="{BB962C8B-B14F-4D97-AF65-F5344CB8AC3E}">
        <p14:creationId xmlns:p14="http://schemas.microsoft.com/office/powerpoint/2010/main" val="4140054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10077"/>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47AA27-C005-4331-8AC6-1365E3B32DE8}"/>
              </a:ext>
            </a:extLst>
          </p:cNvPr>
          <p:cNvSpPr>
            <a:spLocks noGrp="1"/>
          </p:cNvSpPr>
          <p:nvPr>
            <p:ph idx="1"/>
          </p:nvPr>
        </p:nvSpPr>
        <p:spPr>
          <a:xfrm>
            <a:off x="2120899" y="2026938"/>
            <a:ext cx="8934751" cy="3037943"/>
          </a:xfrm>
        </p:spPr>
        <p:txBody>
          <a:bodyPr/>
          <a:lstStyle/>
          <a:p>
            <a:r>
              <a:rPr lang="fr-FR" sz="3600" b="1" dirty="0">
                <a:solidFill>
                  <a:schemeClr val="bg1"/>
                </a:solidFill>
                <a:latin typeface="Poppins" pitchFamily="2" charset="77"/>
                <a:cs typeface="Poppins" pitchFamily="2" charset="77"/>
              </a:rPr>
              <a:t>Quels sont certains des défis que vous avez rencontrés /prévoyez dans la mise en œuvre et la réussite  d’une politique de prévention et de gestion des conflits d’intérêts à votre GTCV? </a:t>
            </a:r>
          </a:p>
        </p:txBody>
      </p:sp>
      <p:sp>
        <p:nvSpPr>
          <p:cNvPr id="5" name="Slide Number Placeholder 4">
            <a:extLst>
              <a:ext uri="{FF2B5EF4-FFF2-40B4-BE49-F238E27FC236}">
                <a16:creationId xmlns:a16="http://schemas.microsoft.com/office/drawing/2014/main" id="{6CC94600-BD2B-124E-BFE6-DB47DC08CC59}"/>
              </a:ext>
            </a:extLst>
          </p:cNvPr>
          <p:cNvSpPr>
            <a:spLocks noGrp="1"/>
          </p:cNvSpPr>
          <p:nvPr>
            <p:ph type="sldNum" sz="quarter" idx="16"/>
          </p:nvPr>
        </p:nvSpPr>
        <p:spPr/>
        <p:txBody>
          <a:bodyPr/>
          <a:lstStyle/>
          <a:p>
            <a:fld id="{A74CE0EA-F3B5-4684-BA10-C594598FDB9C}" type="slidenum">
              <a:rPr lang="en-GB" noProof="0" smtClean="0"/>
              <a:pPr/>
              <a:t>26</a:t>
            </a:fld>
            <a:endParaRPr lang="en-GB" noProof="0" dirty="0"/>
          </a:p>
        </p:txBody>
      </p:sp>
      <p:sp>
        <p:nvSpPr>
          <p:cNvPr id="6" name="object 2">
            <a:extLst>
              <a:ext uri="{FF2B5EF4-FFF2-40B4-BE49-F238E27FC236}">
                <a16:creationId xmlns:a16="http://schemas.microsoft.com/office/drawing/2014/main" id="{AA634334-CB2C-2485-13DA-98878EB5DA3E}"/>
              </a:ext>
            </a:extLst>
          </p:cNvPr>
          <p:cNvSpPr txBox="1">
            <a:spLocks/>
          </p:cNvSpPr>
          <p:nvPr/>
        </p:nvSpPr>
        <p:spPr>
          <a:xfrm>
            <a:off x="576585" y="551759"/>
            <a:ext cx="8370468"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EXERCISE</a:t>
            </a:r>
          </a:p>
        </p:txBody>
      </p:sp>
      <p:sp>
        <p:nvSpPr>
          <p:cNvPr id="8" name="Footer Placeholder 3">
            <a:extLst>
              <a:ext uri="{FF2B5EF4-FFF2-40B4-BE49-F238E27FC236}">
                <a16:creationId xmlns:a16="http://schemas.microsoft.com/office/drawing/2014/main" id="{F111AD5E-FA4D-F469-3B71-B0BA4C7040CB}"/>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9" name="object 14">
            <a:extLst>
              <a:ext uri="{FF2B5EF4-FFF2-40B4-BE49-F238E27FC236}">
                <a16:creationId xmlns:a16="http://schemas.microsoft.com/office/drawing/2014/main" id="{20A8A046-5C48-1528-98A1-303617B0B64E}"/>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pic>
        <p:nvPicPr>
          <p:cNvPr id="10" name="Image 9">
            <a:extLst>
              <a:ext uri="{FF2B5EF4-FFF2-40B4-BE49-F238E27FC236}">
                <a16:creationId xmlns:a16="http://schemas.microsoft.com/office/drawing/2014/main" id="{2872E890-49CF-A340-A377-F2565FEE1CA7}"/>
              </a:ext>
            </a:extLst>
          </p:cNvPr>
          <p:cNvPicPr>
            <a:picLocks noChangeAspect="1"/>
          </p:cNvPicPr>
          <p:nvPr/>
        </p:nvPicPr>
        <p:blipFill>
          <a:blip r:embed="rId3">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881492" y="2977140"/>
            <a:ext cx="1068387" cy="1068387"/>
          </a:xfrm>
          <a:prstGeom prst="rect">
            <a:avLst/>
          </a:prstGeom>
        </p:spPr>
      </p:pic>
      <p:sp>
        <p:nvSpPr>
          <p:cNvPr id="2" name="Rectangle 1">
            <a:extLst>
              <a:ext uri="{FF2B5EF4-FFF2-40B4-BE49-F238E27FC236}">
                <a16:creationId xmlns:a16="http://schemas.microsoft.com/office/drawing/2014/main" id="{C7F6305C-71E3-610D-97EF-F8365AF3B250}"/>
              </a:ext>
            </a:extLst>
          </p:cNvPr>
          <p:cNvSpPr/>
          <p:nvPr/>
        </p:nvSpPr>
        <p:spPr>
          <a:xfrm>
            <a:off x="9364717" y="268014"/>
            <a:ext cx="2385911" cy="997632"/>
          </a:xfrm>
          <a:prstGeom prst="rect">
            <a:avLst/>
          </a:prstGeom>
          <a:solidFill>
            <a:srgbClr val="C1007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logo&#10;&#10;Description générée automatiquement">
            <a:extLst>
              <a:ext uri="{FF2B5EF4-FFF2-40B4-BE49-F238E27FC236}">
                <a16:creationId xmlns:a16="http://schemas.microsoft.com/office/drawing/2014/main" id="{203CC7F5-1368-936C-A236-563B35126BD6}"/>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sp>
        <p:nvSpPr>
          <p:cNvPr id="7" name="Footer Placeholder 6">
            <a:extLst>
              <a:ext uri="{FF2B5EF4-FFF2-40B4-BE49-F238E27FC236}">
                <a16:creationId xmlns:a16="http://schemas.microsoft.com/office/drawing/2014/main" id="{E4DDE962-1CDC-4AB8-AA4F-9DF516D6D589}"/>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1037813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47AA27-C005-4331-8AC6-1365E3B32DE8}"/>
              </a:ext>
            </a:extLst>
          </p:cNvPr>
          <p:cNvSpPr>
            <a:spLocks noGrp="1"/>
          </p:cNvSpPr>
          <p:nvPr>
            <p:ph idx="1"/>
          </p:nvPr>
        </p:nvSpPr>
        <p:spPr/>
        <p:txBody>
          <a:bodyPr/>
          <a:lstStyle/>
          <a:p>
            <a:pPr marL="342900" indent="-342900">
              <a:lnSpc>
                <a:spcPct val="100000"/>
              </a:lnSpc>
              <a:buClr>
                <a:srgbClr val="009CDE"/>
              </a:buClr>
              <a:buFont typeface="Wingdings" pitchFamily="2" charset="2"/>
              <a:buChar char="§"/>
            </a:pPr>
            <a:r>
              <a:rPr lang="fr-FR" sz="2400" b="1" dirty="0">
                <a:latin typeface="Poppins" pitchFamily="2" charset="77"/>
                <a:cs typeface="Poppins" pitchFamily="2" charset="77"/>
              </a:rPr>
              <a:t>Politique uniquement sur papier </a:t>
            </a:r>
            <a:r>
              <a:rPr lang="fr-FR" sz="2400" dirty="0">
                <a:latin typeface="Poppins" pitchFamily="2" charset="77"/>
                <a:cs typeface="Poppins" pitchFamily="2" charset="77"/>
              </a:rPr>
              <a:t>versus  mise en œuvre effective</a:t>
            </a:r>
          </a:p>
          <a:p>
            <a:pPr marL="342900" indent="-342900">
              <a:lnSpc>
                <a:spcPct val="100000"/>
              </a:lnSpc>
              <a:buClr>
                <a:srgbClr val="009CDE"/>
              </a:buClr>
              <a:buFont typeface="Wingdings" pitchFamily="2" charset="2"/>
              <a:buChar char="§"/>
            </a:pPr>
            <a:r>
              <a:rPr lang="fr-FR" sz="2400" b="1" dirty="0">
                <a:latin typeface="Poppins" pitchFamily="2" charset="77"/>
                <a:cs typeface="Poppins" pitchFamily="2" charset="77"/>
              </a:rPr>
              <a:t>Rien est fait avec les déclarations d’intérêt (DI)</a:t>
            </a:r>
          </a:p>
          <a:p>
            <a:pPr marL="342900" indent="-342900">
              <a:lnSpc>
                <a:spcPct val="100000"/>
              </a:lnSpc>
              <a:buClr>
                <a:srgbClr val="009CDE"/>
              </a:buClr>
              <a:buFont typeface="Wingdings" pitchFamily="2" charset="2"/>
              <a:buChar char="§"/>
            </a:pPr>
            <a:r>
              <a:rPr lang="fr-FR" sz="2400" dirty="0">
                <a:latin typeface="Poppins" pitchFamily="2" charset="77"/>
                <a:cs typeface="Poppins" pitchFamily="2" charset="77"/>
              </a:rPr>
              <a:t>Souvent considéré comme </a:t>
            </a:r>
            <a:r>
              <a:rPr lang="fr-FR" sz="2400" b="1" dirty="0">
                <a:latin typeface="Poppins" pitchFamily="2" charset="77"/>
                <a:cs typeface="Poppins" pitchFamily="2" charset="77"/>
              </a:rPr>
              <a:t>pénible</a:t>
            </a:r>
            <a:r>
              <a:rPr lang="fr-FR" sz="2400" dirty="0">
                <a:latin typeface="Poppins" pitchFamily="2" charset="77"/>
                <a:cs typeface="Poppins" pitchFamily="2" charset="77"/>
              </a:rPr>
              <a:t> - Besoin d’éduquer et d’informer les membres</a:t>
            </a:r>
          </a:p>
          <a:p>
            <a:pPr marL="342900" indent="-342900">
              <a:lnSpc>
                <a:spcPct val="100000"/>
              </a:lnSpc>
              <a:buClr>
                <a:srgbClr val="009CDE"/>
              </a:buClr>
              <a:buFont typeface="Wingdings" pitchFamily="2" charset="2"/>
              <a:buChar char="§"/>
            </a:pPr>
            <a:r>
              <a:rPr lang="fr-FR" sz="2400" b="1" dirty="0">
                <a:latin typeface="Poppins" pitchFamily="2" charset="77"/>
                <a:cs typeface="Poppins" pitchFamily="2" charset="77"/>
              </a:rPr>
              <a:t>Manque/Insuffisance  de mise à jour des DI</a:t>
            </a:r>
          </a:p>
          <a:p>
            <a:pPr marL="342900" indent="-342900">
              <a:lnSpc>
                <a:spcPct val="100000"/>
              </a:lnSpc>
              <a:buClr>
                <a:srgbClr val="009CDE"/>
              </a:buClr>
              <a:buFont typeface="Wingdings" pitchFamily="2" charset="2"/>
              <a:buChar char="§"/>
            </a:pPr>
            <a:r>
              <a:rPr lang="fr-FR" sz="2400" b="1" dirty="0">
                <a:latin typeface="Poppins" pitchFamily="2" charset="77"/>
                <a:cs typeface="Poppins" pitchFamily="2" charset="77"/>
              </a:rPr>
              <a:t>Insuffisance dans ce qui est déclaré. </a:t>
            </a:r>
            <a:r>
              <a:rPr lang="fr-FR" sz="2400" dirty="0">
                <a:latin typeface="Poppins" pitchFamily="2" charset="77"/>
                <a:cs typeface="Poppins" pitchFamily="2" charset="77"/>
              </a:rPr>
              <a:t>Mieux vaut en déclarer plus!</a:t>
            </a:r>
          </a:p>
          <a:p>
            <a:pPr marL="342900" indent="-342900">
              <a:lnSpc>
                <a:spcPct val="100000"/>
              </a:lnSpc>
              <a:buClr>
                <a:srgbClr val="009CDE"/>
              </a:buClr>
              <a:buFont typeface="Wingdings" pitchFamily="2" charset="2"/>
              <a:buChar char="§"/>
            </a:pPr>
            <a:r>
              <a:rPr lang="fr-FR" sz="2400" b="1" dirty="0">
                <a:latin typeface="Poppins" pitchFamily="2" charset="77"/>
                <a:cs typeface="Poppins" pitchFamily="2" charset="77"/>
              </a:rPr>
              <a:t>Pas assez de détails </a:t>
            </a:r>
            <a:r>
              <a:rPr lang="fr-FR" sz="2400" dirty="0">
                <a:latin typeface="Poppins" pitchFamily="2" charset="77"/>
                <a:cs typeface="Poppins" pitchFamily="2" charset="77"/>
              </a:rPr>
              <a:t>donnés dans les formulaires de DI</a:t>
            </a:r>
          </a:p>
        </p:txBody>
      </p:sp>
      <p:sp>
        <p:nvSpPr>
          <p:cNvPr id="5" name="Slide Number Placeholder 4">
            <a:extLst>
              <a:ext uri="{FF2B5EF4-FFF2-40B4-BE49-F238E27FC236}">
                <a16:creationId xmlns:a16="http://schemas.microsoft.com/office/drawing/2014/main" id="{B8553958-80D7-DC4A-BD68-F19FEECDEF00}"/>
              </a:ext>
            </a:extLst>
          </p:cNvPr>
          <p:cNvSpPr>
            <a:spLocks noGrp="1"/>
          </p:cNvSpPr>
          <p:nvPr>
            <p:ph type="sldNum" sz="quarter" idx="16"/>
          </p:nvPr>
        </p:nvSpPr>
        <p:spPr/>
        <p:txBody>
          <a:bodyPr/>
          <a:lstStyle/>
          <a:p>
            <a:fld id="{A74CE0EA-F3B5-4684-BA10-C594598FDB9C}" type="slidenum">
              <a:rPr lang="en-GB" noProof="0" smtClean="0"/>
              <a:pPr/>
              <a:t>27</a:t>
            </a:fld>
            <a:endParaRPr lang="en-GB" noProof="0" dirty="0"/>
          </a:p>
        </p:txBody>
      </p:sp>
      <p:sp>
        <p:nvSpPr>
          <p:cNvPr id="6" name="object 2">
            <a:extLst>
              <a:ext uri="{FF2B5EF4-FFF2-40B4-BE49-F238E27FC236}">
                <a16:creationId xmlns:a16="http://schemas.microsoft.com/office/drawing/2014/main" id="{960D84C0-2C49-9B62-4910-5FB50DDE4986}"/>
              </a:ext>
            </a:extLst>
          </p:cNvPr>
          <p:cNvSpPr txBox="1">
            <a:spLocks/>
          </p:cNvSpPr>
          <p:nvPr/>
        </p:nvSpPr>
        <p:spPr>
          <a:xfrm>
            <a:off x="576585" y="551759"/>
            <a:ext cx="8370468"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err="1"/>
              <a:t>Principaux</a:t>
            </a:r>
            <a:r>
              <a:rPr lang="en-GB" dirty="0"/>
              <a:t> </a:t>
            </a:r>
            <a:r>
              <a:rPr lang="en-GB" dirty="0" err="1"/>
              <a:t>pièges</a:t>
            </a:r>
            <a:r>
              <a:rPr lang="en-GB" dirty="0"/>
              <a:t>/</a:t>
            </a:r>
            <a:r>
              <a:rPr lang="en-GB" dirty="0" err="1"/>
              <a:t>défis</a:t>
            </a:r>
            <a:endParaRPr lang="en-GB" dirty="0"/>
          </a:p>
        </p:txBody>
      </p:sp>
      <p:sp>
        <p:nvSpPr>
          <p:cNvPr id="7" name="Footer Placeholder 3">
            <a:extLst>
              <a:ext uri="{FF2B5EF4-FFF2-40B4-BE49-F238E27FC236}">
                <a16:creationId xmlns:a16="http://schemas.microsoft.com/office/drawing/2014/main" id="{8B8AD76B-F394-9E67-F6F1-B5541F83C7B2}"/>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8" name="object 14">
            <a:extLst>
              <a:ext uri="{FF2B5EF4-FFF2-40B4-BE49-F238E27FC236}">
                <a16:creationId xmlns:a16="http://schemas.microsoft.com/office/drawing/2014/main" id="{393ACD3E-24C6-3FAD-830A-597DC224B665}"/>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cxnSp>
        <p:nvCxnSpPr>
          <p:cNvPr id="4" name="Connecteur droit 3">
            <a:extLst>
              <a:ext uri="{FF2B5EF4-FFF2-40B4-BE49-F238E27FC236}">
                <a16:creationId xmlns:a16="http://schemas.microsoft.com/office/drawing/2014/main" id="{C79BE6C5-8880-031B-CA72-65D531F3662F}"/>
              </a:ext>
            </a:extLst>
          </p:cNvPr>
          <p:cNvCxnSpPr/>
          <p:nvPr/>
        </p:nvCxnSpPr>
        <p:spPr>
          <a:xfrm>
            <a:off x="548127" y="1615691"/>
            <a:ext cx="0" cy="4140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2ADCCE0A-38CA-4954-A048-0B7CC46EE37A}"/>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267097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10077"/>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DC0CB3B-89D9-C74E-9408-4BA2D5736129}"/>
              </a:ext>
            </a:extLst>
          </p:cNvPr>
          <p:cNvSpPr>
            <a:spLocks noGrp="1"/>
          </p:cNvSpPr>
          <p:nvPr>
            <p:ph type="sldNum" sz="quarter" idx="16"/>
          </p:nvPr>
        </p:nvSpPr>
        <p:spPr/>
        <p:txBody>
          <a:bodyPr/>
          <a:lstStyle/>
          <a:p>
            <a:fld id="{A74CE0EA-F3B5-4684-BA10-C594598FDB9C}" type="slidenum">
              <a:rPr lang="en-GB" noProof="0" smtClean="0"/>
              <a:pPr/>
              <a:t>28</a:t>
            </a:fld>
            <a:endParaRPr lang="en-GB" noProof="0"/>
          </a:p>
        </p:txBody>
      </p:sp>
      <p:sp>
        <p:nvSpPr>
          <p:cNvPr id="10" name="object 2">
            <a:extLst>
              <a:ext uri="{FF2B5EF4-FFF2-40B4-BE49-F238E27FC236}">
                <a16:creationId xmlns:a16="http://schemas.microsoft.com/office/drawing/2014/main" id="{FB792EA2-FC0D-BD4C-BCFF-500E4B31708B}"/>
              </a:ext>
            </a:extLst>
          </p:cNvPr>
          <p:cNvSpPr txBox="1">
            <a:spLocks/>
          </p:cNvSpPr>
          <p:nvPr/>
        </p:nvSpPr>
        <p:spPr>
          <a:xfrm>
            <a:off x="576585" y="551759"/>
            <a:ext cx="8370468"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Est-</a:t>
            </a:r>
            <a:r>
              <a:rPr lang="en-GB" dirty="0" err="1">
                <a:solidFill>
                  <a:schemeClr val="bg1"/>
                </a:solidFill>
              </a:rPr>
              <a:t>ce</a:t>
            </a:r>
            <a:r>
              <a:rPr lang="en-GB" dirty="0">
                <a:solidFill>
                  <a:schemeClr val="bg1"/>
                </a:solidFill>
              </a:rPr>
              <a:t> </a:t>
            </a:r>
            <a:r>
              <a:rPr lang="en-GB" dirty="0" err="1">
                <a:solidFill>
                  <a:schemeClr val="bg1"/>
                </a:solidFill>
              </a:rPr>
              <a:t>inquiétant</a:t>
            </a:r>
            <a:r>
              <a:rPr lang="en-GB" dirty="0">
                <a:solidFill>
                  <a:schemeClr val="bg1"/>
                </a:solidFill>
              </a:rPr>
              <a:t>?</a:t>
            </a:r>
          </a:p>
        </p:txBody>
      </p:sp>
      <p:sp>
        <p:nvSpPr>
          <p:cNvPr id="11" name="Footer Placeholder 3">
            <a:extLst>
              <a:ext uri="{FF2B5EF4-FFF2-40B4-BE49-F238E27FC236}">
                <a16:creationId xmlns:a16="http://schemas.microsoft.com/office/drawing/2014/main" id="{E7413755-D399-D33E-8334-D480F626B454}"/>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12" name="object 14">
            <a:extLst>
              <a:ext uri="{FF2B5EF4-FFF2-40B4-BE49-F238E27FC236}">
                <a16:creationId xmlns:a16="http://schemas.microsoft.com/office/drawing/2014/main" id="{19D018D3-BC2D-006D-C204-34372EA32180}"/>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p>
        </p:txBody>
      </p:sp>
      <p:sp>
        <p:nvSpPr>
          <p:cNvPr id="2" name="ZoneTexte 1">
            <a:extLst>
              <a:ext uri="{FF2B5EF4-FFF2-40B4-BE49-F238E27FC236}">
                <a16:creationId xmlns:a16="http://schemas.microsoft.com/office/drawing/2014/main" id="{C569B6CA-9C31-D62C-3C72-08FAA45C1DBB}"/>
              </a:ext>
            </a:extLst>
          </p:cNvPr>
          <p:cNvSpPr txBox="1"/>
          <p:nvPr/>
        </p:nvSpPr>
        <p:spPr>
          <a:xfrm>
            <a:off x="519377" y="1783941"/>
            <a:ext cx="8721970" cy="1492716"/>
          </a:xfrm>
          <a:prstGeom prst="rect">
            <a:avLst/>
          </a:prstGeom>
          <a:noFill/>
        </p:spPr>
        <p:txBody>
          <a:bodyPr wrap="square" rtlCol="0">
            <a:spAutoFit/>
          </a:bodyPr>
          <a:lstStyle/>
          <a:p>
            <a:r>
              <a:rPr lang="fr-FR" sz="2800" b="1" dirty="0">
                <a:solidFill>
                  <a:schemeClr val="bg1"/>
                </a:solidFill>
                <a:latin typeface="Poppins" pitchFamily="2" charset="77"/>
                <a:cs typeface="Poppins" pitchFamily="2" charset="77"/>
              </a:rPr>
              <a:t>DIVULGATION</a:t>
            </a:r>
          </a:p>
          <a:p>
            <a:endParaRPr lang="fr-FR" dirty="0">
              <a:solidFill>
                <a:schemeClr val="bg1"/>
              </a:solidFill>
              <a:latin typeface="Poppins" pitchFamily="2" charset="77"/>
              <a:cs typeface="Poppins" pitchFamily="2" charset="77"/>
            </a:endParaRPr>
          </a:p>
          <a:p>
            <a:r>
              <a:rPr lang="fr-FR" b="0" i="0" dirty="0">
                <a:solidFill>
                  <a:schemeClr val="bg1"/>
                </a:solidFill>
                <a:effectLst/>
                <a:latin typeface="Poppins" pitchFamily="2" charset="77"/>
                <a:cs typeface="Poppins" pitchFamily="2" charset="77"/>
              </a:rPr>
              <a:t>☐ </a:t>
            </a:r>
            <a:r>
              <a:rPr lang="fr-FR" dirty="0">
                <a:solidFill>
                  <a:schemeClr val="bg1"/>
                </a:solidFill>
                <a:latin typeface="Poppins" pitchFamily="2" charset="77"/>
                <a:cs typeface="Poppins" pitchFamily="2" charset="77"/>
              </a:rPr>
              <a:t>Je n’ai aucun intérêt à déclarer</a:t>
            </a:r>
          </a:p>
          <a:p>
            <a:r>
              <a:rPr lang="fr-FR" dirty="0">
                <a:solidFill>
                  <a:schemeClr val="bg1"/>
                </a:solidFill>
                <a:latin typeface="Poppins" pitchFamily="2" charset="77"/>
                <a:cs typeface="Poppins" pitchFamily="2" charset="77"/>
              </a:rPr>
              <a:t>☒ je déclare le(s) intérêt(s) suivant</a:t>
            </a:r>
          </a:p>
        </p:txBody>
      </p:sp>
      <p:sp>
        <p:nvSpPr>
          <p:cNvPr id="13" name="ZoneTexte 12">
            <a:extLst>
              <a:ext uri="{FF2B5EF4-FFF2-40B4-BE49-F238E27FC236}">
                <a16:creationId xmlns:a16="http://schemas.microsoft.com/office/drawing/2014/main" id="{9E84DE63-35C9-30C8-6910-F790FA48B7E7}"/>
              </a:ext>
            </a:extLst>
          </p:cNvPr>
          <p:cNvSpPr txBox="1"/>
          <p:nvPr/>
        </p:nvSpPr>
        <p:spPr>
          <a:xfrm>
            <a:off x="519377" y="3898970"/>
            <a:ext cx="8342140" cy="1708160"/>
          </a:xfrm>
          <a:prstGeom prst="rect">
            <a:avLst/>
          </a:prstGeom>
          <a:noFill/>
        </p:spPr>
        <p:txBody>
          <a:bodyPr wrap="square">
            <a:spAutoFit/>
          </a:bodyPr>
          <a:lstStyle/>
          <a:p>
            <a:r>
              <a:rPr lang="fr-FR" b="1" dirty="0">
                <a:solidFill>
                  <a:schemeClr val="bg1"/>
                </a:solidFill>
                <a:latin typeface="Poppins" pitchFamily="2" charset="77"/>
                <a:cs typeface="Poppins" pitchFamily="2" charset="77"/>
              </a:rPr>
              <a:t>Type of affiliation/</a:t>
            </a:r>
            <a:r>
              <a:rPr lang="fr-FR" b="1" dirty="0" err="1">
                <a:solidFill>
                  <a:schemeClr val="bg1"/>
                </a:solidFill>
                <a:latin typeface="Poppins" pitchFamily="2" charset="77"/>
                <a:cs typeface="Poppins" pitchFamily="2" charset="77"/>
              </a:rPr>
              <a:t>financial</a:t>
            </a:r>
            <a:r>
              <a:rPr lang="fr-FR" b="1" dirty="0">
                <a:solidFill>
                  <a:schemeClr val="bg1"/>
                </a:solidFill>
                <a:latin typeface="Poppins" pitchFamily="2" charset="77"/>
                <a:cs typeface="Poppins" pitchFamily="2" charset="77"/>
              </a:rPr>
              <a:t> </a:t>
            </a:r>
            <a:r>
              <a:rPr lang="fr-FR" b="1" dirty="0" err="1">
                <a:solidFill>
                  <a:schemeClr val="bg1"/>
                </a:solidFill>
                <a:latin typeface="Poppins" pitchFamily="2" charset="77"/>
                <a:cs typeface="Poppins" pitchFamily="2" charset="77"/>
              </a:rPr>
              <a:t>interest</a:t>
            </a:r>
            <a:r>
              <a:rPr lang="fr-FR" b="1" dirty="0">
                <a:solidFill>
                  <a:schemeClr val="bg1"/>
                </a:solidFill>
                <a:latin typeface="Poppins" pitchFamily="2" charset="77"/>
                <a:cs typeface="Poppins" pitchFamily="2" charset="77"/>
              </a:rPr>
              <a:t>:</a:t>
            </a:r>
          </a:p>
          <a:p>
            <a:endParaRPr lang="fr-FR" b="1" dirty="0">
              <a:solidFill>
                <a:schemeClr val="bg1"/>
              </a:solidFill>
              <a:latin typeface="Poppins" pitchFamily="2" charset="77"/>
              <a:cs typeface="Poppins" pitchFamily="2" charset="77"/>
            </a:endParaRPr>
          </a:p>
          <a:p>
            <a:r>
              <a:rPr lang="fr-FR" dirty="0" err="1">
                <a:solidFill>
                  <a:schemeClr val="bg1"/>
                </a:solidFill>
                <a:latin typeface="Poppins" pitchFamily="2" charset="77"/>
                <a:cs typeface="Poppins" pitchFamily="2" charset="77"/>
              </a:rPr>
              <a:t>Receipt</a:t>
            </a:r>
            <a:r>
              <a:rPr lang="fr-FR" dirty="0">
                <a:solidFill>
                  <a:schemeClr val="bg1"/>
                </a:solidFill>
                <a:latin typeface="Poppins" pitchFamily="2" charset="77"/>
                <a:cs typeface="Poppins" pitchFamily="2" charset="77"/>
              </a:rPr>
              <a:t> of </a:t>
            </a:r>
            <a:r>
              <a:rPr lang="fr-FR" dirty="0" err="1">
                <a:solidFill>
                  <a:schemeClr val="bg1"/>
                </a:solidFill>
                <a:latin typeface="Poppins" pitchFamily="2" charset="77"/>
                <a:cs typeface="Poppins" pitchFamily="2" charset="77"/>
              </a:rPr>
              <a:t>grants</a:t>
            </a:r>
            <a:r>
              <a:rPr lang="fr-FR" dirty="0">
                <a:solidFill>
                  <a:schemeClr val="bg1"/>
                </a:solidFill>
                <a:latin typeface="Poppins" pitchFamily="2" charset="77"/>
                <a:cs typeface="Poppins" pitchFamily="2" charset="77"/>
              </a:rPr>
              <a:t>/</a:t>
            </a:r>
            <a:r>
              <a:rPr lang="fr-FR" dirty="0" err="1">
                <a:solidFill>
                  <a:schemeClr val="bg1"/>
                </a:solidFill>
                <a:latin typeface="Poppins" pitchFamily="2" charset="77"/>
                <a:cs typeface="Poppins" pitchFamily="2" charset="77"/>
              </a:rPr>
              <a:t>research</a:t>
            </a:r>
            <a:r>
              <a:rPr lang="fr-FR" dirty="0">
                <a:solidFill>
                  <a:schemeClr val="bg1"/>
                </a:solidFill>
                <a:latin typeface="Poppins" pitchFamily="2" charset="77"/>
                <a:cs typeface="Poppins" pitchFamily="2" charset="77"/>
              </a:rPr>
              <a:t> supports:</a:t>
            </a:r>
          </a:p>
          <a:p>
            <a:endParaRPr lang="fr-FR" dirty="0">
              <a:solidFill>
                <a:schemeClr val="bg1"/>
              </a:solidFill>
              <a:latin typeface="Poppins" pitchFamily="2" charset="77"/>
              <a:cs typeface="Poppins" pitchFamily="2" charset="77"/>
            </a:endParaRPr>
          </a:p>
          <a:p>
            <a:r>
              <a:rPr lang="fr-FR" dirty="0" err="1">
                <a:solidFill>
                  <a:schemeClr val="bg1"/>
                </a:solidFill>
                <a:latin typeface="Poppins" pitchFamily="2" charset="77"/>
                <a:cs typeface="Poppins" pitchFamily="2" charset="77"/>
              </a:rPr>
              <a:t>Receipt</a:t>
            </a:r>
            <a:r>
              <a:rPr lang="fr-FR" dirty="0">
                <a:solidFill>
                  <a:schemeClr val="bg1"/>
                </a:solidFill>
                <a:latin typeface="Poppins" pitchFamily="2" charset="77"/>
                <a:cs typeface="Poppins" pitchFamily="2" charset="77"/>
              </a:rPr>
              <a:t> of </a:t>
            </a:r>
            <a:r>
              <a:rPr lang="fr-FR" dirty="0" err="1">
                <a:solidFill>
                  <a:schemeClr val="bg1"/>
                </a:solidFill>
                <a:latin typeface="Poppins" pitchFamily="2" charset="77"/>
                <a:cs typeface="Poppins" pitchFamily="2" charset="77"/>
              </a:rPr>
              <a:t>honoraria</a:t>
            </a:r>
            <a:r>
              <a:rPr lang="fr-FR" dirty="0">
                <a:solidFill>
                  <a:schemeClr val="bg1"/>
                </a:solidFill>
                <a:latin typeface="Poppins" pitchFamily="2" charset="77"/>
                <a:cs typeface="Poppins" pitchFamily="2" charset="77"/>
              </a:rPr>
              <a:t> or consultation </a:t>
            </a:r>
            <a:r>
              <a:rPr lang="fr-FR" dirty="0" err="1">
                <a:solidFill>
                  <a:schemeClr val="bg1"/>
                </a:solidFill>
                <a:latin typeface="Poppins" pitchFamily="2" charset="77"/>
                <a:cs typeface="Poppins" pitchFamily="2" charset="77"/>
              </a:rPr>
              <a:t>fees</a:t>
            </a:r>
            <a:r>
              <a:rPr lang="fr-FR" dirty="0">
                <a:solidFill>
                  <a:schemeClr val="bg1"/>
                </a:solidFill>
                <a:latin typeface="Poppins" pitchFamily="2" charset="77"/>
                <a:cs typeface="Poppins" pitchFamily="2" charset="77"/>
              </a:rPr>
              <a:t>: </a:t>
            </a:r>
          </a:p>
        </p:txBody>
      </p:sp>
      <p:sp>
        <p:nvSpPr>
          <p:cNvPr id="14" name="ZoneTexte 13">
            <a:extLst>
              <a:ext uri="{FF2B5EF4-FFF2-40B4-BE49-F238E27FC236}">
                <a16:creationId xmlns:a16="http://schemas.microsoft.com/office/drawing/2014/main" id="{B4B1B2C3-9836-AA70-735F-23C9DD0B8FB5}"/>
              </a:ext>
            </a:extLst>
          </p:cNvPr>
          <p:cNvSpPr txBox="1"/>
          <p:nvPr/>
        </p:nvSpPr>
        <p:spPr>
          <a:xfrm>
            <a:off x="6877462" y="3898970"/>
            <a:ext cx="8342140" cy="1708160"/>
          </a:xfrm>
          <a:prstGeom prst="rect">
            <a:avLst/>
          </a:prstGeom>
          <a:noFill/>
        </p:spPr>
        <p:txBody>
          <a:bodyPr wrap="square">
            <a:spAutoFit/>
          </a:bodyPr>
          <a:lstStyle/>
          <a:p>
            <a:r>
              <a:rPr lang="fr-FR" b="1" dirty="0">
                <a:solidFill>
                  <a:schemeClr val="bg1"/>
                </a:solidFill>
                <a:latin typeface="Poppins" pitchFamily="2" charset="77"/>
                <a:cs typeface="Poppins" pitchFamily="2" charset="77"/>
              </a:rPr>
              <a:t>Name of commercial </a:t>
            </a:r>
            <a:r>
              <a:rPr lang="fr-FR" b="1" dirty="0" err="1">
                <a:solidFill>
                  <a:schemeClr val="bg1"/>
                </a:solidFill>
                <a:latin typeface="Poppins" pitchFamily="2" charset="77"/>
                <a:cs typeface="Poppins" pitchFamily="2" charset="77"/>
              </a:rPr>
              <a:t>company</a:t>
            </a:r>
            <a:endParaRPr lang="fr-FR" b="1" dirty="0">
              <a:solidFill>
                <a:schemeClr val="bg1"/>
              </a:solidFill>
              <a:latin typeface="Poppins" pitchFamily="2" charset="77"/>
              <a:cs typeface="Poppins" pitchFamily="2" charset="77"/>
            </a:endParaRPr>
          </a:p>
          <a:p>
            <a:endParaRPr lang="fr-FR" b="1" dirty="0">
              <a:solidFill>
                <a:schemeClr val="bg1"/>
              </a:solidFill>
              <a:latin typeface="Poppins" pitchFamily="2" charset="77"/>
              <a:cs typeface="Poppins" pitchFamily="2" charset="77"/>
            </a:endParaRPr>
          </a:p>
          <a:p>
            <a:r>
              <a:rPr lang="fr-FR" b="1" dirty="0">
                <a:solidFill>
                  <a:schemeClr val="bg1"/>
                </a:solidFill>
                <a:latin typeface="Poppins" pitchFamily="2" charset="77"/>
                <a:cs typeface="Poppins" pitchFamily="2" charset="77"/>
              </a:rPr>
              <a:t>GlaxoSmithKline, Pfizer</a:t>
            </a:r>
          </a:p>
          <a:p>
            <a:endParaRPr lang="fr-FR" b="1" dirty="0">
              <a:solidFill>
                <a:schemeClr val="bg1"/>
              </a:solidFill>
              <a:latin typeface="Poppins" pitchFamily="2" charset="77"/>
              <a:cs typeface="Poppins" pitchFamily="2" charset="77"/>
            </a:endParaRPr>
          </a:p>
          <a:p>
            <a:r>
              <a:rPr lang="fr-FR" b="1" dirty="0" err="1">
                <a:solidFill>
                  <a:schemeClr val="bg1"/>
                </a:solidFill>
                <a:latin typeface="Poppins" pitchFamily="2" charset="77"/>
                <a:cs typeface="Poppins" pitchFamily="2" charset="77"/>
              </a:rPr>
              <a:t>Curevac</a:t>
            </a:r>
            <a:r>
              <a:rPr lang="fr-FR" b="1" dirty="0">
                <a:solidFill>
                  <a:schemeClr val="bg1"/>
                </a:solidFill>
                <a:latin typeface="Poppins" pitchFamily="2" charset="77"/>
                <a:cs typeface="Poppins" pitchFamily="2" charset="77"/>
              </a:rPr>
              <a:t>, Merck Vaccines</a:t>
            </a:r>
            <a:endParaRPr lang="fr-FR" dirty="0">
              <a:solidFill>
                <a:schemeClr val="bg1"/>
              </a:solidFill>
              <a:latin typeface="Poppins" pitchFamily="2" charset="77"/>
              <a:cs typeface="Poppins" pitchFamily="2" charset="77"/>
            </a:endParaRPr>
          </a:p>
        </p:txBody>
      </p:sp>
      <p:sp>
        <p:nvSpPr>
          <p:cNvPr id="17" name="Rectangle 16">
            <a:extLst>
              <a:ext uri="{FF2B5EF4-FFF2-40B4-BE49-F238E27FC236}">
                <a16:creationId xmlns:a16="http://schemas.microsoft.com/office/drawing/2014/main" id="{99E6A650-8F0C-46A4-6104-8EF5CB89CED6}"/>
              </a:ext>
            </a:extLst>
          </p:cNvPr>
          <p:cNvSpPr/>
          <p:nvPr/>
        </p:nvSpPr>
        <p:spPr>
          <a:xfrm>
            <a:off x="323557" y="1491181"/>
            <a:ext cx="11361470" cy="43609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a:extLst>
              <a:ext uri="{FF2B5EF4-FFF2-40B4-BE49-F238E27FC236}">
                <a16:creationId xmlns:a16="http://schemas.microsoft.com/office/drawing/2014/main" id="{E026D109-3069-C642-2D99-5ECA9FFA2284}"/>
              </a:ext>
            </a:extLst>
          </p:cNvPr>
          <p:cNvCxnSpPr>
            <a:cxnSpLocks/>
          </p:cNvCxnSpPr>
          <p:nvPr/>
        </p:nvCxnSpPr>
        <p:spPr>
          <a:xfrm>
            <a:off x="6267769" y="4754879"/>
            <a:ext cx="49715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8F7C0C38-FAAD-FB07-654A-498AD19F3E56}"/>
              </a:ext>
            </a:extLst>
          </p:cNvPr>
          <p:cNvCxnSpPr>
            <a:cxnSpLocks/>
          </p:cNvCxnSpPr>
          <p:nvPr/>
        </p:nvCxnSpPr>
        <p:spPr>
          <a:xfrm>
            <a:off x="6267769" y="5374799"/>
            <a:ext cx="49715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341A233-0F56-DF41-F036-6038DB18FE53}"/>
              </a:ext>
            </a:extLst>
          </p:cNvPr>
          <p:cNvSpPr/>
          <p:nvPr/>
        </p:nvSpPr>
        <p:spPr>
          <a:xfrm>
            <a:off x="9364717" y="268014"/>
            <a:ext cx="2385911" cy="997632"/>
          </a:xfrm>
          <a:prstGeom prst="rect">
            <a:avLst/>
          </a:prstGeom>
          <a:solidFill>
            <a:srgbClr val="C1007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descr="Une image contenant logo&#10;&#10;Description générée automatiquement">
            <a:extLst>
              <a:ext uri="{FF2B5EF4-FFF2-40B4-BE49-F238E27FC236}">
                <a16:creationId xmlns:a16="http://schemas.microsoft.com/office/drawing/2014/main" id="{89B50B58-AB55-9AB6-D3A8-419AC59873B0}"/>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sp>
        <p:nvSpPr>
          <p:cNvPr id="3" name="Footer Placeholder 2">
            <a:extLst>
              <a:ext uri="{FF2B5EF4-FFF2-40B4-BE49-F238E27FC236}">
                <a16:creationId xmlns:a16="http://schemas.microsoft.com/office/drawing/2014/main" id="{E857DBC5-0F08-454B-BFEE-ABD2F5975F18}"/>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109267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0077"/>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DBD77E-680C-554C-8148-D2DFBCD41CBA}"/>
              </a:ext>
            </a:extLst>
          </p:cNvPr>
          <p:cNvSpPr>
            <a:spLocks noGrp="1"/>
          </p:cNvSpPr>
          <p:nvPr>
            <p:ph idx="1"/>
          </p:nvPr>
        </p:nvSpPr>
        <p:spPr>
          <a:xfrm>
            <a:off x="1966194" y="2409207"/>
            <a:ext cx="8926482" cy="2204251"/>
          </a:xfrm>
        </p:spPr>
        <p:txBody>
          <a:bodyPr/>
          <a:lstStyle/>
          <a:p>
            <a:r>
              <a:rPr lang="en-US" sz="3600" b="1" dirty="0">
                <a:solidFill>
                  <a:schemeClr val="bg1"/>
                </a:solidFill>
                <a:latin typeface="Poppins" pitchFamily="2" charset="77"/>
                <a:cs typeface="Poppins" pitchFamily="2" charset="77"/>
              </a:rPr>
              <a:t>Nous </a:t>
            </a:r>
            <a:r>
              <a:rPr lang="en-US" sz="3600" b="1" dirty="0" err="1">
                <a:solidFill>
                  <a:schemeClr val="bg1"/>
                </a:solidFill>
                <a:latin typeface="Poppins" pitchFamily="2" charset="77"/>
                <a:cs typeface="Poppins" pitchFamily="2" charset="77"/>
              </a:rPr>
              <a:t>avons</a:t>
            </a:r>
            <a:r>
              <a:rPr lang="en-US" sz="3600" b="1" dirty="0">
                <a:solidFill>
                  <a:schemeClr val="bg1"/>
                </a:solidFill>
                <a:latin typeface="Poppins" pitchFamily="2" charset="77"/>
                <a:cs typeface="Poppins" pitchFamily="2" charset="77"/>
              </a:rPr>
              <a:t> </a:t>
            </a:r>
            <a:r>
              <a:rPr lang="en-US" sz="3600" b="1" dirty="0" err="1">
                <a:solidFill>
                  <a:schemeClr val="bg1"/>
                </a:solidFill>
                <a:latin typeface="Poppins" pitchFamily="2" charset="77"/>
                <a:cs typeface="Poppins" pitchFamily="2" charset="77"/>
              </a:rPr>
              <a:t>tous</a:t>
            </a:r>
            <a:r>
              <a:rPr lang="en-US" sz="3600" b="1" dirty="0">
                <a:solidFill>
                  <a:schemeClr val="bg1"/>
                </a:solidFill>
                <a:latin typeface="Poppins" pitchFamily="2" charset="77"/>
                <a:cs typeface="Poppins" pitchFamily="2" charset="77"/>
              </a:rPr>
              <a:t> des </a:t>
            </a:r>
            <a:r>
              <a:rPr lang="en-US" sz="3600" b="1" dirty="0" err="1">
                <a:solidFill>
                  <a:schemeClr val="bg1"/>
                </a:solidFill>
                <a:latin typeface="Poppins" pitchFamily="2" charset="77"/>
                <a:cs typeface="Poppins" pitchFamily="2" charset="77"/>
              </a:rPr>
              <a:t>intérêts</a:t>
            </a:r>
            <a:r>
              <a:rPr lang="en-US" sz="3600" b="1" dirty="0">
                <a:solidFill>
                  <a:schemeClr val="bg1"/>
                </a:solidFill>
                <a:latin typeface="Poppins" pitchFamily="2" charset="77"/>
                <a:cs typeface="Poppins" pitchFamily="2" charset="77"/>
              </a:rPr>
              <a:t> (personnel, </a:t>
            </a:r>
            <a:r>
              <a:rPr lang="en-US" sz="3600" b="1" dirty="0" err="1">
                <a:solidFill>
                  <a:schemeClr val="bg1"/>
                </a:solidFill>
                <a:latin typeface="Poppins" pitchFamily="2" charset="77"/>
                <a:cs typeface="Poppins" pitchFamily="2" charset="77"/>
              </a:rPr>
              <a:t>familiaux</a:t>
            </a:r>
            <a:r>
              <a:rPr lang="en-US" sz="3600" b="1" dirty="0">
                <a:solidFill>
                  <a:schemeClr val="bg1"/>
                </a:solidFill>
                <a:latin typeface="Poppins" pitchFamily="2" charset="77"/>
                <a:cs typeface="Poppins" pitchFamily="2" charset="77"/>
              </a:rPr>
              <a:t>, au travail etc.). </a:t>
            </a:r>
          </a:p>
          <a:p>
            <a:r>
              <a:rPr lang="en-US" sz="3600" b="1" dirty="0" err="1">
                <a:solidFill>
                  <a:schemeClr val="bg1"/>
                </a:solidFill>
                <a:latin typeface="Poppins" pitchFamily="2" charset="77"/>
                <a:cs typeface="Poppins" pitchFamily="2" charset="77"/>
              </a:rPr>
              <a:t>Pouvez</a:t>
            </a:r>
            <a:r>
              <a:rPr lang="en-US" sz="3600" b="1" dirty="0">
                <a:solidFill>
                  <a:schemeClr val="bg1"/>
                </a:solidFill>
                <a:latin typeface="Poppins" pitchFamily="2" charset="77"/>
                <a:cs typeface="Poppins" pitchFamily="2" charset="77"/>
              </a:rPr>
              <a:t> </a:t>
            </a:r>
            <a:r>
              <a:rPr lang="en-US" sz="3600" b="1" dirty="0" err="1">
                <a:solidFill>
                  <a:schemeClr val="bg1"/>
                </a:solidFill>
                <a:latin typeface="Poppins" pitchFamily="2" charset="77"/>
                <a:cs typeface="Poppins" pitchFamily="2" charset="77"/>
              </a:rPr>
              <a:t>vous</a:t>
            </a:r>
            <a:r>
              <a:rPr lang="en-US" sz="3600" b="1" dirty="0">
                <a:solidFill>
                  <a:schemeClr val="bg1"/>
                </a:solidFill>
                <a:latin typeface="Poppins" pitchFamily="2" charset="77"/>
                <a:cs typeface="Poppins" pitchFamily="2" charset="77"/>
              </a:rPr>
              <a:t> lister des </a:t>
            </a:r>
            <a:r>
              <a:rPr lang="en-US" sz="3600" b="1" dirty="0" err="1">
                <a:solidFill>
                  <a:schemeClr val="bg1"/>
                </a:solidFill>
                <a:latin typeface="Poppins" pitchFamily="2" charset="77"/>
                <a:cs typeface="Poppins" pitchFamily="2" charset="77"/>
              </a:rPr>
              <a:t>intérêts</a:t>
            </a:r>
            <a:r>
              <a:rPr lang="en-US" sz="3600" b="1" dirty="0">
                <a:solidFill>
                  <a:schemeClr val="bg1"/>
                </a:solidFill>
                <a:latin typeface="Poppins" pitchFamily="2" charset="77"/>
                <a:cs typeface="Poppins" pitchFamily="2" charset="77"/>
              </a:rPr>
              <a:t> qui </a:t>
            </a:r>
            <a:r>
              <a:rPr lang="en-US" sz="3600" b="1" dirty="0" err="1">
                <a:solidFill>
                  <a:schemeClr val="bg1"/>
                </a:solidFill>
                <a:latin typeface="Poppins" pitchFamily="2" charset="77"/>
                <a:cs typeface="Poppins" pitchFamily="2" charset="77"/>
              </a:rPr>
              <a:t>jouent</a:t>
            </a:r>
            <a:r>
              <a:rPr lang="en-US" sz="3600" b="1" dirty="0">
                <a:solidFill>
                  <a:schemeClr val="bg1"/>
                </a:solidFill>
                <a:latin typeface="Poppins" pitchFamily="2" charset="77"/>
                <a:cs typeface="Poppins" pitchFamily="2" charset="77"/>
              </a:rPr>
              <a:t> un role preponderant dans </a:t>
            </a:r>
            <a:r>
              <a:rPr lang="en-US" sz="3600" b="1" dirty="0" err="1">
                <a:solidFill>
                  <a:schemeClr val="bg1"/>
                </a:solidFill>
                <a:latin typeface="Poppins" pitchFamily="2" charset="77"/>
                <a:cs typeface="Poppins" pitchFamily="2" charset="77"/>
              </a:rPr>
              <a:t>votre</a:t>
            </a:r>
            <a:r>
              <a:rPr lang="en-US" sz="3600" b="1" dirty="0">
                <a:solidFill>
                  <a:schemeClr val="bg1"/>
                </a:solidFill>
                <a:latin typeface="Poppins" pitchFamily="2" charset="77"/>
                <a:cs typeface="Poppins" pitchFamily="2" charset="77"/>
              </a:rPr>
              <a:t> vie?</a:t>
            </a:r>
          </a:p>
        </p:txBody>
      </p:sp>
      <p:sp>
        <p:nvSpPr>
          <p:cNvPr id="4" name="Slide Number Placeholder 3">
            <a:extLst>
              <a:ext uri="{FF2B5EF4-FFF2-40B4-BE49-F238E27FC236}">
                <a16:creationId xmlns:a16="http://schemas.microsoft.com/office/drawing/2014/main" id="{B8C353D2-8157-E847-AC11-F813BF833972}"/>
              </a:ext>
            </a:extLst>
          </p:cNvPr>
          <p:cNvSpPr>
            <a:spLocks noGrp="1"/>
          </p:cNvSpPr>
          <p:nvPr>
            <p:ph type="sldNum" sz="quarter" idx="16"/>
          </p:nvPr>
        </p:nvSpPr>
        <p:spPr/>
        <p:txBody>
          <a:bodyPr/>
          <a:lstStyle/>
          <a:p>
            <a:fld id="{A74CE0EA-F3B5-4684-BA10-C594598FDB9C}" type="slidenum">
              <a:rPr lang="en-GB" noProof="0" smtClean="0"/>
              <a:pPr/>
              <a:t>2</a:t>
            </a:fld>
            <a:endParaRPr lang="en-GB" noProof="0" dirty="0"/>
          </a:p>
        </p:txBody>
      </p:sp>
      <p:sp>
        <p:nvSpPr>
          <p:cNvPr id="11" name="object 14">
            <a:extLst>
              <a:ext uri="{FF2B5EF4-FFF2-40B4-BE49-F238E27FC236}">
                <a16:creationId xmlns:a16="http://schemas.microsoft.com/office/drawing/2014/main" id="{FBD96837-383B-0EAD-B608-AABA88095B9F}"/>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p>
        </p:txBody>
      </p:sp>
      <p:sp>
        <p:nvSpPr>
          <p:cNvPr id="13" name="Footer Placeholder 3">
            <a:extLst>
              <a:ext uri="{FF2B5EF4-FFF2-40B4-BE49-F238E27FC236}">
                <a16:creationId xmlns:a16="http://schemas.microsoft.com/office/drawing/2014/main" id="{5A5A73A7-4FC7-690D-2DA3-C796F668B9BD}"/>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pic>
        <p:nvPicPr>
          <p:cNvPr id="16" name="Image 15">
            <a:extLst>
              <a:ext uri="{FF2B5EF4-FFF2-40B4-BE49-F238E27FC236}">
                <a16:creationId xmlns:a16="http://schemas.microsoft.com/office/drawing/2014/main" id="{FB7C9C2F-8E8B-0644-2203-2BBE78201E97}"/>
              </a:ext>
            </a:extLst>
          </p:cNvPr>
          <p:cNvPicPr>
            <a:picLocks noChangeAspect="1"/>
          </p:cNvPicPr>
          <p:nvPr/>
        </p:nvPicPr>
        <p:blipFill>
          <a:blip r:embed="rId3">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881492" y="2977140"/>
            <a:ext cx="1068387" cy="1068387"/>
          </a:xfrm>
          <a:prstGeom prst="rect">
            <a:avLst/>
          </a:prstGeom>
        </p:spPr>
      </p:pic>
      <p:sp>
        <p:nvSpPr>
          <p:cNvPr id="17" name="Text Placeholder 4">
            <a:extLst>
              <a:ext uri="{FF2B5EF4-FFF2-40B4-BE49-F238E27FC236}">
                <a16:creationId xmlns:a16="http://schemas.microsoft.com/office/drawing/2014/main" id="{1D28B2C4-6652-0263-7BEA-285D10A590AE}"/>
              </a:ext>
            </a:extLst>
          </p:cNvPr>
          <p:cNvSpPr txBox="1">
            <a:spLocks/>
          </p:cNvSpPr>
          <p:nvPr/>
        </p:nvSpPr>
        <p:spPr>
          <a:xfrm>
            <a:off x="1495276" y="1706494"/>
            <a:ext cx="9179223" cy="3464064"/>
          </a:xfrm>
          <a:prstGeom prst="rect">
            <a:avLst/>
          </a:prstGeom>
        </p:spPr>
        <p:txBody>
          <a:bodyPr/>
          <a:lstStyle>
            <a:lvl1pPr marL="0" indent="0" algn="l" defTabSz="1088319" rtl="0" eaLnBrk="1" latinLnBrk="0" hangingPunct="1">
              <a:lnSpc>
                <a:spcPct val="110000"/>
              </a:lnSpc>
              <a:spcBef>
                <a:spcPts val="1190"/>
              </a:spcBef>
              <a:spcAft>
                <a:spcPts val="714"/>
              </a:spcAft>
              <a:buClr>
                <a:schemeClr val="tx1"/>
              </a:buClr>
              <a:buSzPct val="80000"/>
              <a:buFontTx/>
              <a:buNone/>
              <a:defRPr sz="1700" b="0" kern="1200">
                <a:solidFill>
                  <a:schemeClr val="tx1"/>
                </a:solidFill>
                <a:latin typeface="+mn-lt"/>
                <a:ea typeface="+mn-ea"/>
                <a:cs typeface="Times New Roman" panose="02020603050405020304" pitchFamily="18" charset="0"/>
              </a:defRPr>
            </a:lvl1pPr>
            <a:lvl2pPr marL="428904" indent="-213508"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2pPr>
            <a:lvl3pPr marL="984399"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3pPr>
            <a:lvl4pPr marL="1403856"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4pPr>
            <a:lvl5pPr marL="1923452" indent="-427014"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5pPr>
            <a:lvl6pPr marL="2454386" indent="-427014" algn="l" defTabSz="1088319" rtl="0" eaLnBrk="1" latinLnBrk="0" hangingPunct="1">
              <a:lnSpc>
                <a:spcPct val="90000"/>
              </a:lnSpc>
              <a:spcBef>
                <a:spcPts val="595"/>
              </a:spcBef>
              <a:buFont typeface="Arial" panose="020B0604020202020204" pitchFamily="34" charset="0"/>
              <a:buChar char="•"/>
              <a:defRPr sz="1700" kern="1200">
                <a:solidFill>
                  <a:schemeClr val="tx1"/>
                </a:solidFill>
                <a:latin typeface="+mn-lt"/>
                <a:ea typeface="+mn-ea"/>
                <a:cs typeface="+mn-cs"/>
              </a:defRPr>
            </a:lvl6pPr>
            <a:lvl7pPr marL="353703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19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355"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a:lstStyle>
          <a:p>
            <a:endParaRPr lang="en-GB" dirty="0">
              <a:solidFill>
                <a:schemeClr val="bg1"/>
              </a:solidFill>
            </a:endParaRPr>
          </a:p>
        </p:txBody>
      </p:sp>
      <p:sp>
        <p:nvSpPr>
          <p:cNvPr id="20" name="object 2">
            <a:extLst>
              <a:ext uri="{FF2B5EF4-FFF2-40B4-BE49-F238E27FC236}">
                <a16:creationId xmlns:a16="http://schemas.microsoft.com/office/drawing/2014/main" id="{9A2A5B4E-1039-EAA7-01C9-5D55D5C7DD92}"/>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Exercise</a:t>
            </a:r>
          </a:p>
        </p:txBody>
      </p:sp>
      <p:sp>
        <p:nvSpPr>
          <p:cNvPr id="5" name="Espace réservé du texte 8">
            <a:extLst>
              <a:ext uri="{FF2B5EF4-FFF2-40B4-BE49-F238E27FC236}">
                <a16:creationId xmlns:a16="http://schemas.microsoft.com/office/drawing/2014/main" id="{6DF3B75D-C2D2-8164-05F5-97ED6C48FF93}"/>
              </a:ext>
            </a:extLst>
          </p:cNvPr>
          <p:cNvSpPr txBox="1">
            <a:spLocks/>
          </p:cNvSpPr>
          <p:nvPr/>
        </p:nvSpPr>
        <p:spPr>
          <a:xfrm>
            <a:off x="576585" y="1101168"/>
            <a:ext cx="5072021" cy="262016"/>
          </a:xfrm>
          <a:prstGeom prst="rect">
            <a:avLst/>
          </a:prstGeom>
        </p:spPr>
        <p:txBody>
          <a:bodyPr/>
          <a:lstStyle>
            <a:lvl1pPr marL="0" indent="0" algn="l" defTabSz="1088319" rtl="0" eaLnBrk="1" latinLnBrk="0" hangingPunct="1">
              <a:lnSpc>
                <a:spcPct val="110000"/>
              </a:lnSpc>
              <a:spcBef>
                <a:spcPts val="1190"/>
              </a:spcBef>
              <a:spcAft>
                <a:spcPts val="714"/>
              </a:spcAft>
              <a:buClr>
                <a:schemeClr val="tx1"/>
              </a:buClr>
              <a:buSzPct val="80000"/>
              <a:buFontTx/>
              <a:buNone/>
              <a:defRPr sz="1700" b="0" kern="1200">
                <a:solidFill>
                  <a:schemeClr val="tx1"/>
                </a:solidFill>
                <a:latin typeface="+mn-lt"/>
                <a:ea typeface="+mn-ea"/>
                <a:cs typeface="Times New Roman" panose="02020603050405020304" pitchFamily="18" charset="0"/>
              </a:defRPr>
            </a:lvl1pPr>
            <a:lvl2pPr marL="428904" indent="-213508"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2pPr>
            <a:lvl3pPr marL="984399"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3pPr>
            <a:lvl4pPr marL="1403856"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4pPr>
            <a:lvl5pPr marL="1923452" indent="-427014"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5pPr>
            <a:lvl6pPr marL="2454386" indent="-427014" algn="l" defTabSz="1088319" rtl="0" eaLnBrk="1" latinLnBrk="0" hangingPunct="1">
              <a:lnSpc>
                <a:spcPct val="90000"/>
              </a:lnSpc>
              <a:spcBef>
                <a:spcPts val="595"/>
              </a:spcBef>
              <a:buFont typeface="Arial" panose="020B0604020202020204" pitchFamily="34" charset="0"/>
              <a:buChar char="•"/>
              <a:defRPr sz="1700" kern="1200">
                <a:solidFill>
                  <a:schemeClr val="tx1"/>
                </a:solidFill>
                <a:latin typeface="+mn-lt"/>
                <a:ea typeface="+mn-ea"/>
                <a:cs typeface="+mn-cs"/>
              </a:defRPr>
            </a:lvl6pPr>
            <a:lvl7pPr marL="353703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19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355"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a:lstStyle>
          <a:p>
            <a:endParaRPr lang="fr-FR" dirty="0">
              <a:solidFill>
                <a:schemeClr val="bg1"/>
              </a:solidFill>
            </a:endParaRPr>
          </a:p>
        </p:txBody>
      </p:sp>
      <p:sp>
        <p:nvSpPr>
          <p:cNvPr id="2" name="Rectangle 1">
            <a:extLst>
              <a:ext uri="{FF2B5EF4-FFF2-40B4-BE49-F238E27FC236}">
                <a16:creationId xmlns:a16="http://schemas.microsoft.com/office/drawing/2014/main" id="{A39866A9-4DF1-9C7C-3D77-5D6451DBC0F9}"/>
              </a:ext>
            </a:extLst>
          </p:cNvPr>
          <p:cNvSpPr/>
          <p:nvPr/>
        </p:nvSpPr>
        <p:spPr>
          <a:xfrm>
            <a:off x="9595413" y="335666"/>
            <a:ext cx="2280212" cy="891250"/>
          </a:xfrm>
          <a:prstGeom prst="rect">
            <a:avLst/>
          </a:prstGeom>
          <a:solidFill>
            <a:srgbClr val="C10077"/>
          </a:solidFill>
          <a:ln>
            <a:solidFill>
              <a:srgbClr val="C10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a16="http://schemas.microsoft.com/office/drawing/2014/main" id="{8A1793EF-AF6C-DB38-0E3D-1EC3E5906C51}"/>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sp>
        <p:nvSpPr>
          <p:cNvPr id="6" name="Footer Placeholder 5">
            <a:extLst>
              <a:ext uri="{FF2B5EF4-FFF2-40B4-BE49-F238E27FC236}">
                <a16:creationId xmlns:a16="http://schemas.microsoft.com/office/drawing/2014/main" id="{C48095B7-A295-440E-AEBF-686D6E58A03F}"/>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1934692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10077"/>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DC0CB3B-89D9-C74E-9408-4BA2D5736129}"/>
              </a:ext>
            </a:extLst>
          </p:cNvPr>
          <p:cNvSpPr>
            <a:spLocks noGrp="1"/>
          </p:cNvSpPr>
          <p:nvPr>
            <p:ph type="sldNum" sz="quarter" idx="16"/>
          </p:nvPr>
        </p:nvSpPr>
        <p:spPr/>
        <p:txBody>
          <a:bodyPr/>
          <a:lstStyle/>
          <a:p>
            <a:fld id="{A74CE0EA-F3B5-4684-BA10-C594598FDB9C}" type="slidenum">
              <a:rPr lang="en-GB" noProof="0" smtClean="0"/>
              <a:pPr/>
              <a:t>29</a:t>
            </a:fld>
            <a:endParaRPr lang="en-GB" noProof="0"/>
          </a:p>
        </p:txBody>
      </p:sp>
      <p:sp>
        <p:nvSpPr>
          <p:cNvPr id="10" name="object 2">
            <a:extLst>
              <a:ext uri="{FF2B5EF4-FFF2-40B4-BE49-F238E27FC236}">
                <a16:creationId xmlns:a16="http://schemas.microsoft.com/office/drawing/2014/main" id="{FB792EA2-FC0D-BD4C-BCFF-500E4B31708B}"/>
              </a:ext>
            </a:extLst>
          </p:cNvPr>
          <p:cNvSpPr txBox="1">
            <a:spLocks/>
          </p:cNvSpPr>
          <p:nvPr/>
        </p:nvSpPr>
        <p:spPr>
          <a:xfrm>
            <a:off x="576585" y="551759"/>
            <a:ext cx="8370468"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Est-</a:t>
            </a:r>
            <a:r>
              <a:rPr lang="en-GB" dirty="0" err="1">
                <a:solidFill>
                  <a:schemeClr val="bg1"/>
                </a:solidFill>
              </a:rPr>
              <a:t>ce</a:t>
            </a:r>
            <a:r>
              <a:rPr lang="en-GB" dirty="0">
                <a:solidFill>
                  <a:schemeClr val="bg1"/>
                </a:solidFill>
              </a:rPr>
              <a:t> </a:t>
            </a:r>
            <a:r>
              <a:rPr lang="en-GB" dirty="0" err="1">
                <a:solidFill>
                  <a:schemeClr val="bg1"/>
                </a:solidFill>
              </a:rPr>
              <a:t>inquiétant</a:t>
            </a:r>
            <a:r>
              <a:rPr lang="en-GB" dirty="0">
                <a:solidFill>
                  <a:schemeClr val="bg1"/>
                </a:solidFill>
              </a:rPr>
              <a:t>?</a:t>
            </a:r>
          </a:p>
        </p:txBody>
      </p:sp>
      <p:sp>
        <p:nvSpPr>
          <p:cNvPr id="11" name="Footer Placeholder 3">
            <a:extLst>
              <a:ext uri="{FF2B5EF4-FFF2-40B4-BE49-F238E27FC236}">
                <a16:creationId xmlns:a16="http://schemas.microsoft.com/office/drawing/2014/main" id="{E7413755-D399-D33E-8334-D480F626B454}"/>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12" name="object 14">
            <a:extLst>
              <a:ext uri="{FF2B5EF4-FFF2-40B4-BE49-F238E27FC236}">
                <a16:creationId xmlns:a16="http://schemas.microsoft.com/office/drawing/2014/main" id="{19D018D3-BC2D-006D-C204-34372EA32180}"/>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solidFill>
                <a:schemeClr val="bg1"/>
              </a:solidFill>
            </a:endParaRPr>
          </a:p>
        </p:txBody>
      </p:sp>
      <p:sp>
        <p:nvSpPr>
          <p:cNvPr id="2" name="ZoneTexte 1">
            <a:extLst>
              <a:ext uri="{FF2B5EF4-FFF2-40B4-BE49-F238E27FC236}">
                <a16:creationId xmlns:a16="http://schemas.microsoft.com/office/drawing/2014/main" id="{C569B6CA-9C31-D62C-3C72-08FAA45C1DBB}"/>
              </a:ext>
            </a:extLst>
          </p:cNvPr>
          <p:cNvSpPr txBox="1"/>
          <p:nvPr/>
        </p:nvSpPr>
        <p:spPr>
          <a:xfrm>
            <a:off x="519377" y="1783941"/>
            <a:ext cx="8721970" cy="1815882"/>
          </a:xfrm>
          <a:prstGeom prst="rect">
            <a:avLst/>
          </a:prstGeom>
          <a:noFill/>
        </p:spPr>
        <p:txBody>
          <a:bodyPr wrap="square" rtlCol="0">
            <a:spAutoFit/>
          </a:bodyPr>
          <a:lstStyle/>
          <a:p>
            <a:r>
              <a:rPr lang="fr-FR" sz="2800" b="1" dirty="0">
                <a:solidFill>
                  <a:schemeClr val="bg1"/>
                </a:solidFill>
                <a:latin typeface="Poppins" pitchFamily="2" charset="77"/>
                <a:cs typeface="Poppins" pitchFamily="2" charset="77"/>
              </a:rPr>
              <a:t>DIVULGATION</a:t>
            </a:r>
          </a:p>
          <a:p>
            <a:endParaRPr lang="fr-FR" dirty="0">
              <a:solidFill>
                <a:schemeClr val="bg1"/>
              </a:solidFill>
              <a:latin typeface="Poppins" pitchFamily="2" charset="77"/>
              <a:cs typeface="Poppins" pitchFamily="2" charset="77"/>
            </a:endParaRPr>
          </a:p>
          <a:p>
            <a:r>
              <a:rPr lang="fr-FR" b="0" i="0" dirty="0">
                <a:solidFill>
                  <a:schemeClr val="bg1"/>
                </a:solidFill>
                <a:effectLst/>
                <a:latin typeface="Poppins" pitchFamily="2" charset="77"/>
                <a:cs typeface="Poppins" pitchFamily="2" charset="77"/>
              </a:rPr>
              <a:t>☐ </a:t>
            </a:r>
            <a:r>
              <a:rPr lang="fr-FR" dirty="0">
                <a:solidFill>
                  <a:schemeClr val="bg1"/>
                </a:solidFill>
                <a:latin typeface="Poppins" pitchFamily="2" charset="77"/>
                <a:cs typeface="Poppins" pitchFamily="2" charset="77"/>
              </a:rPr>
              <a:t>Je n’ai aucun intérêt à déclarer</a:t>
            </a:r>
          </a:p>
          <a:p>
            <a:r>
              <a:rPr lang="fr-FR" dirty="0">
                <a:solidFill>
                  <a:schemeClr val="bg1"/>
                </a:solidFill>
                <a:latin typeface="Poppins" pitchFamily="2" charset="77"/>
                <a:cs typeface="Poppins" pitchFamily="2" charset="77"/>
              </a:rPr>
              <a:t>☒ je déclare le(s) intérêt(s) suivant:</a:t>
            </a:r>
          </a:p>
          <a:p>
            <a:endParaRPr lang="fr-FR" dirty="0">
              <a:solidFill>
                <a:schemeClr val="bg1"/>
              </a:solidFill>
              <a:latin typeface="Poppins" pitchFamily="2" charset="77"/>
              <a:cs typeface="Poppins" pitchFamily="2" charset="77"/>
            </a:endParaRPr>
          </a:p>
        </p:txBody>
      </p:sp>
      <p:sp>
        <p:nvSpPr>
          <p:cNvPr id="13" name="ZoneTexte 12">
            <a:extLst>
              <a:ext uri="{FF2B5EF4-FFF2-40B4-BE49-F238E27FC236}">
                <a16:creationId xmlns:a16="http://schemas.microsoft.com/office/drawing/2014/main" id="{9E84DE63-35C9-30C8-6910-F790FA48B7E7}"/>
              </a:ext>
            </a:extLst>
          </p:cNvPr>
          <p:cNvSpPr txBox="1"/>
          <p:nvPr/>
        </p:nvSpPr>
        <p:spPr>
          <a:xfrm>
            <a:off x="519377" y="3898970"/>
            <a:ext cx="8342140" cy="1708160"/>
          </a:xfrm>
          <a:prstGeom prst="rect">
            <a:avLst/>
          </a:prstGeom>
          <a:noFill/>
        </p:spPr>
        <p:txBody>
          <a:bodyPr wrap="square">
            <a:spAutoFit/>
          </a:bodyPr>
          <a:lstStyle/>
          <a:p>
            <a:r>
              <a:rPr lang="fr-FR" b="1" dirty="0">
                <a:solidFill>
                  <a:schemeClr val="bg1"/>
                </a:solidFill>
                <a:latin typeface="Poppins" pitchFamily="2" charset="77"/>
                <a:cs typeface="Poppins" pitchFamily="2" charset="77"/>
              </a:rPr>
              <a:t>Type of affiliation/</a:t>
            </a:r>
            <a:r>
              <a:rPr lang="fr-FR" b="1" dirty="0" err="1">
                <a:solidFill>
                  <a:schemeClr val="bg1"/>
                </a:solidFill>
                <a:latin typeface="Poppins" pitchFamily="2" charset="77"/>
                <a:cs typeface="Poppins" pitchFamily="2" charset="77"/>
              </a:rPr>
              <a:t>financial</a:t>
            </a:r>
            <a:r>
              <a:rPr lang="fr-FR" b="1" dirty="0">
                <a:solidFill>
                  <a:schemeClr val="bg1"/>
                </a:solidFill>
                <a:latin typeface="Poppins" pitchFamily="2" charset="77"/>
                <a:cs typeface="Poppins" pitchFamily="2" charset="77"/>
              </a:rPr>
              <a:t> </a:t>
            </a:r>
            <a:r>
              <a:rPr lang="fr-FR" b="1" dirty="0" err="1">
                <a:solidFill>
                  <a:schemeClr val="bg1"/>
                </a:solidFill>
                <a:latin typeface="Poppins" pitchFamily="2" charset="77"/>
                <a:cs typeface="Poppins" pitchFamily="2" charset="77"/>
              </a:rPr>
              <a:t>interest</a:t>
            </a:r>
            <a:r>
              <a:rPr lang="fr-FR" b="1" dirty="0">
                <a:solidFill>
                  <a:schemeClr val="bg1"/>
                </a:solidFill>
                <a:latin typeface="Poppins" pitchFamily="2" charset="77"/>
                <a:cs typeface="Poppins" pitchFamily="2" charset="77"/>
              </a:rPr>
              <a:t>:</a:t>
            </a:r>
          </a:p>
          <a:p>
            <a:endParaRPr lang="fr-FR" b="1" dirty="0">
              <a:solidFill>
                <a:schemeClr val="bg1"/>
              </a:solidFill>
              <a:latin typeface="Poppins" pitchFamily="2" charset="77"/>
              <a:cs typeface="Poppins" pitchFamily="2" charset="77"/>
            </a:endParaRPr>
          </a:p>
          <a:p>
            <a:r>
              <a:rPr lang="fr-FR" dirty="0" err="1">
                <a:solidFill>
                  <a:schemeClr val="bg1"/>
                </a:solidFill>
                <a:latin typeface="Poppins" pitchFamily="2" charset="77"/>
                <a:cs typeface="Poppins" pitchFamily="2" charset="77"/>
              </a:rPr>
              <a:t>Receipt</a:t>
            </a:r>
            <a:r>
              <a:rPr lang="fr-FR" dirty="0">
                <a:solidFill>
                  <a:schemeClr val="bg1"/>
                </a:solidFill>
                <a:latin typeface="Poppins" pitchFamily="2" charset="77"/>
                <a:cs typeface="Poppins" pitchFamily="2" charset="77"/>
              </a:rPr>
              <a:t> of </a:t>
            </a:r>
            <a:r>
              <a:rPr lang="fr-FR" dirty="0" err="1">
                <a:solidFill>
                  <a:schemeClr val="bg1"/>
                </a:solidFill>
                <a:latin typeface="Poppins" pitchFamily="2" charset="77"/>
                <a:cs typeface="Poppins" pitchFamily="2" charset="77"/>
              </a:rPr>
              <a:t>grants</a:t>
            </a:r>
            <a:r>
              <a:rPr lang="fr-FR" dirty="0">
                <a:solidFill>
                  <a:schemeClr val="bg1"/>
                </a:solidFill>
                <a:latin typeface="Poppins" pitchFamily="2" charset="77"/>
                <a:cs typeface="Poppins" pitchFamily="2" charset="77"/>
              </a:rPr>
              <a:t>/</a:t>
            </a:r>
            <a:r>
              <a:rPr lang="fr-FR" dirty="0" err="1">
                <a:solidFill>
                  <a:schemeClr val="bg1"/>
                </a:solidFill>
                <a:latin typeface="Poppins" pitchFamily="2" charset="77"/>
                <a:cs typeface="Poppins" pitchFamily="2" charset="77"/>
              </a:rPr>
              <a:t>research</a:t>
            </a:r>
            <a:r>
              <a:rPr lang="fr-FR" dirty="0">
                <a:solidFill>
                  <a:schemeClr val="bg1"/>
                </a:solidFill>
                <a:latin typeface="Poppins" pitchFamily="2" charset="77"/>
                <a:cs typeface="Poppins" pitchFamily="2" charset="77"/>
              </a:rPr>
              <a:t> supports:</a:t>
            </a:r>
          </a:p>
          <a:p>
            <a:endParaRPr lang="fr-FR" dirty="0">
              <a:solidFill>
                <a:schemeClr val="bg1"/>
              </a:solidFill>
              <a:latin typeface="Poppins" pitchFamily="2" charset="77"/>
              <a:cs typeface="Poppins" pitchFamily="2" charset="77"/>
            </a:endParaRPr>
          </a:p>
          <a:p>
            <a:r>
              <a:rPr lang="fr-FR" dirty="0" err="1">
                <a:solidFill>
                  <a:schemeClr val="bg1"/>
                </a:solidFill>
                <a:latin typeface="Poppins" pitchFamily="2" charset="77"/>
                <a:cs typeface="Poppins" pitchFamily="2" charset="77"/>
              </a:rPr>
              <a:t>Receipt</a:t>
            </a:r>
            <a:r>
              <a:rPr lang="fr-FR" dirty="0">
                <a:solidFill>
                  <a:schemeClr val="bg1"/>
                </a:solidFill>
                <a:latin typeface="Poppins" pitchFamily="2" charset="77"/>
                <a:cs typeface="Poppins" pitchFamily="2" charset="77"/>
              </a:rPr>
              <a:t> of </a:t>
            </a:r>
            <a:r>
              <a:rPr lang="fr-FR" dirty="0" err="1">
                <a:solidFill>
                  <a:schemeClr val="bg1"/>
                </a:solidFill>
                <a:latin typeface="Poppins" pitchFamily="2" charset="77"/>
                <a:cs typeface="Poppins" pitchFamily="2" charset="77"/>
              </a:rPr>
              <a:t>honoraria</a:t>
            </a:r>
            <a:r>
              <a:rPr lang="fr-FR" dirty="0">
                <a:solidFill>
                  <a:schemeClr val="bg1"/>
                </a:solidFill>
                <a:latin typeface="Poppins" pitchFamily="2" charset="77"/>
                <a:cs typeface="Poppins" pitchFamily="2" charset="77"/>
              </a:rPr>
              <a:t> or consultation </a:t>
            </a:r>
            <a:r>
              <a:rPr lang="fr-FR" dirty="0" err="1">
                <a:solidFill>
                  <a:schemeClr val="bg1"/>
                </a:solidFill>
                <a:latin typeface="Poppins" pitchFamily="2" charset="77"/>
                <a:cs typeface="Poppins" pitchFamily="2" charset="77"/>
              </a:rPr>
              <a:t>fees</a:t>
            </a:r>
            <a:r>
              <a:rPr lang="fr-FR" dirty="0">
                <a:solidFill>
                  <a:schemeClr val="bg1"/>
                </a:solidFill>
                <a:latin typeface="Poppins" pitchFamily="2" charset="77"/>
                <a:cs typeface="Poppins" pitchFamily="2" charset="77"/>
              </a:rPr>
              <a:t>: </a:t>
            </a:r>
          </a:p>
        </p:txBody>
      </p:sp>
      <p:sp>
        <p:nvSpPr>
          <p:cNvPr id="17" name="Rectangle 16">
            <a:extLst>
              <a:ext uri="{FF2B5EF4-FFF2-40B4-BE49-F238E27FC236}">
                <a16:creationId xmlns:a16="http://schemas.microsoft.com/office/drawing/2014/main" id="{99E6A650-8F0C-46A4-6104-8EF5CB89CED6}"/>
              </a:ext>
            </a:extLst>
          </p:cNvPr>
          <p:cNvSpPr/>
          <p:nvPr/>
        </p:nvSpPr>
        <p:spPr>
          <a:xfrm>
            <a:off x="323557" y="1491181"/>
            <a:ext cx="11361470" cy="43609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avec flèche 2">
            <a:extLst>
              <a:ext uri="{FF2B5EF4-FFF2-40B4-BE49-F238E27FC236}">
                <a16:creationId xmlns:a16="http://schemas.microsoft.com/office/drawing/2014/main" id="{DE33EEDF-6A99-B5FE-4820-98A10CACC01C}"/>
              </a:ext>
            </a:extLst>
          </p:cNvPr>
          <p:cNvCxnSpPr>
            <a:cxnSpLocks/>
          </p:cNvCxnSpPr>
          <p:nvPr/>
        </p:nvCxnSpPr>
        <p:spPr>
          <a:xfrm>
            <a:off x="6267769" y="4754879"/>
            <a:ext cx="49715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E411D533-3C05-4A42-A040-505E6EC241BD}"/>
              </a:ext>
            </a:extLst>
          </p:cNvPr>
          <p:cNvCxnSpPr>
            <a:cxnSpLocks/>
          </p:cNvCxnSpPr>
          <p:nvPr/>
        </p:nvCxnSpPr>
        <p:spPr>
          <a:xfrm>
            <a:off x="6267769" y="5374799"/>
            <a:ext cx="49715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CCBF0698-B830-F948-CBA7-FD6E83E85161}"/>
              </a:ext>
            </a:extLst>
          </p:cNvPr>
          <p:cNvSpPr txBox="1"/>
          <p:nvPr/>
        </p:nvSpPr>
        <p:spPr>
          <a:xfrm>
            <a:off x="6877462" y="3898970"/>
            <a:ext cx="4722091" cy="1708160"/>
          </a:xfrm>
          <a:prstGeom prst="rect">
            <a:avLst/>
          </a:prstGeom>
          <a:noFill/>
        </p:spPr>
        <p:txBody>
          <a:bodyPr wrap="square">
            <a:spAutoFit/>
          </a:bodyPr>
          <a:lstStyle/>
          <a:p>
            <a:r>
              <a:rPr lang="fr-FR" b="1" dirty="0">
                <a:solidFill>
                  <a:schemeClr val="bg1"/>
                </a:solidFill>
                <a:latin typeface="Poppins" pitchFamily="2" charset="77"/>
                <a:cs typeface="Poppins" pitchFamily="2" charset="77"/>
              </a:rPr>
              <a:t>Name of commercial </a:t>
            </a:r>
            <a:r>
              <a:rPr lang="fr-FR" b="1" dirty="0" err="1">
                <a:solidFill>
                  <a:schemeClr val="bg1"/>
                </a:solidFill>
                <a:latin typeface="Poppins" pitchFamily="2" charset="77"/>
                <a:cs typeface="Poppins" pitchFamily="2" charset="77"/>
              </a:rPr>
              <a:t>company</a:t>
            </a:r>
            <a:endParaRPr lang="fr-FR" b="1" dirty="0">
              <a:solidFill>
                <a:schemeClr val="bg1"/>
              </a:solidFill>
              <a:latin typeface="Poppins" pitchFamily="2" charset="77"/>
              <a:cs typeface="Poppins" pitchFamily="2" charset="77"/>
            </a:endParaRPr>
          </a:p>
          <a:p>
            <a:endParaRPr lang="fr-FR" b="1" dirty="0">
              <a:solidFill>
                <a:schemeClr val="bg1"/>
              </a:solidFill>
              <a:latin typeface="Poppins" pitchFamily="2" charset="77"/>
              <a:cs typeface="Poppins" pitchFamily="2" charset="77"/>
            </a:endParaRPr>
          </a:p>
          <a:p>
            <a:r>
              <a:rPr lang="fr-FR" b="1" dirty="0">
                <a:solidFill>
                  <a:schemeClr val="bg1"/>
                </a:solidFill>
                <a:latin typeface="Poppins" pitchFamily="2" charset="77"/>
                <a:cs typeface="Poppins" pitchFamily="2" charset="77"/>
              </a:rPr>
              <a:t>GlaxoSmithKline, Pfizer</a:t>
            </a:r>
          </a:p>
          <a:p>
            <a:endParaRPr lang="fr-FR" b="1" dirty="0">
              <a:solidFill>
                <a:schemeClr val="bg1"/>
              </a:solidFill>
              <a:latin typeface="Poppins" pitchFamily="2" charset="77"/>
              <a:cs typeface="Poppins" pitchFamily="2" charset="77"/>
            </a:endParaRPr>
          </a:p>
          <a:p>
            <a:r>
              <a:rPr lang="fr-FR" b="1" dirty="0" err="1">
                <a:solidFill>
                  <a:schemeClr val="bg1"/>
                </a:solidFill>
                <a:latin typeface="Poppins" pitchFamily="2" charset="77"/>
                <a:cs typeface="Poppins" pitchFamily="2" charset="77"/>
              </a:rPr>
              <a:t>Curevac</a:t>
            </a:r>
            <a:r>
              <a:rPr lang="fr-FR" b="1" dirty="0">
                <a:solidFill>
                  <a:schemeClr val="bg1"/>
                </a:solidFill>
                <a:latin typeface="Poppins" pitchFamily="2" charset="77"/>
                <a:cs typeface="Poppins" pitchFamily="2" charset="77"/>
              </a:rPr>
              <a:t>, Merck Vaccines </a:t>
            </a:r>
            <a:r>
              <a:rPr lang="fr-FR" sz="1400" dirty="0">
                <a:solidFill>
                  <a:schemeClr val="bg1"/>
                </a:solidFill>
                <a:latin typeface="Segoe Print" panose="02000800000000000000" pitchFamily="2" charset="0"/>
              </a:rPr>
              <a:t>(DSMB)</a:t>
            </a:r>
          </a:p>
        </p:txBody>
      </p:sp>
      <p:sp>
        <p:nvSpPr>
          <p:cNvPr id="6" name="ZoneTexte 5">
            <a:extLst>
              <a:ext uri="{FF2B5EF4-FFF2-40B4-BE49-F238E27FC236}">
                <a16:creationId xmlns:a16="http://schemas.microsoft.com/office/drawing/2014/main" id="{62B6F64C-7433-6244-6515-D58F1AA72D95}"/>
              </a:ext>
            </a:extLst>
          </p:cNvPr>
          <p:cNvSpPr txBox="1"/>
          <p:nvPr/>
        </p:nvSpPr>
        <p:spPr>
          <a:xfrm>
            <a:off x="6897990" y="4863107"/>
            <a:ext cx="4687915" cy="307777"/>
          </a:xfrm>
          <a:prstGeom prst="rect">
            <a:avLst/>
          </a:prstGeom>
          <a:noFill/>
        </p:spPr>
        <p:txBody>
          <a:bodyPr wrap="square" rtlCol="0">
            <a:spAutoFit/>
          </a:bodyPr>
          <a:lstStyle/>
          <a:p>
            <a:r>
              <a:rPr lang="fr-FR" sz="1400" dirty="0">
                <a:solidFill>
                  <a:schemeClr val="bg1"/>
                </a:solidFill>
                <a:latin typeface="Segoe Print" panose="02000800000000000000" pitchFamily="2" charset="0"/>
                <a:cs typeface="Mystical Woods Smooth Script" panose="020F0502020204030204" pitchFamily="34" charset="0"/>
              </a:rPr>
              <a:t>(</a:t>
            </a:r>
            <a:r>
              <a:rPr lang="fr-FR" sz="1400" dirty="0" err="1">
                <a:solidFill>
                  <a:schemeClr val="bg1"/>
                </a:solidFill>
                <a:latin typeface="Segoe Print" panose="02000800000000000000" pitchFamily="2" charset="0"/>
                <a:cs typeface="Mystical Woods Smooth Script" panose="020F0502020204030204" pitchFamily="34" charset="0"/>
              </a:rPr>
              <a:t>Both</a:t>
            </a:r>
            <a:r>
              <a:rPr lang="fr-FR" sz="1400" dirty="0">
                <a:solidFill>
                  <a:schemeClr val="bg1"/>
                </a:solidFill>
                <a:latin typeface="Segoe Print" panose="02000800000000000000" pitchFamily="2" charset="0"/>
                <a:cs typeface="Mystical Woods Smooth Script" panose="020F0502020204030204" pitchFamily="34" charset="0"/>
              </a:rPr>
              <a:t> </a:t>
            </a:r>
            <a:r>
              <a:rPr lang="fr-FR" sz="1400" dirty="0" err="1">
                <a:solidFill>
                  <a:schemeClr val="bg1"/>
                </a:solidFill>
                <a:latin typeface="Segoe Print" panose="02000800000000000000" pitchFamily="2" charset="0"/>
                <a:cs typeface="Mystical Woods Smooth Script" panose="020F0502020204030204" pitchFamily="34" charset="0"/>
              </a:rPr>
              <a:t>research</a:t>
            </a:r>
            <a:r>
              <a:rPr lang="fr-FR" sz="1400" dirty="0">
                <a:solidFill>
                  <a:schemeClr val="bg1"/>
                </a:solidFill>
                <a:latin typeface="Segoe Print" panose="02000800000000000000" pitchFamily="2" charset="0"/>
                <a:cs typeface="Mystical Woods Smooth Script" panose="020F0502020204030204" pitchFamily="34" charset="0"/>
              </a:rPr>
              <a:t> </a:t>
            </a:r>
            <a:r>
              <a:rPr lang="fr-FR" sz="1400" dirty="0" err="1">
                <a:solidFill>
                  <a:schemeClr val="bg1"/>
                </a:solidFill>
                <a:latin typeface="Segoe Print" panose="02000800000000000000" pitchFamily="2" charset="0"/>
                <a:cs typeface="Mystical Woods Smooth Script" panose="020F0502020204030204" pitchFamily="34" charset="0"/>
              </a:rPr>
              <a:t>grants</a:t>
            </a:r>
            <a:r>
              <a:rPr lang="fr-FR" sz="1400" dirty="0">
                <a:solidFill>
                  <a:schemeClr val="bg1"/>
                </a:solidFill>
                <a:latin typeface="Segoe Print" panose="02000800000000000000" pitchFamily="2" charset="0"/>
                <a:cs typeface="Mystical Woods Smooth Script" panose="020F0502020204030204" pitchFamily="34" charset="0"/>
              </a:rPr>
              <a:t> to </a:t>
            </a:r>
            <a:r>
              <a:rPr lang="fr-FR" sz="1400" dirty="0" err="1">
                <a:solidFill>
                  <a:schemeClr val="bg1"/>
                </a:solidFill>
                <a:latin typeface="Segoe Print" panose="02000800000000000000" pitchFamily="2" charset="0"/>
                <a:cs typeface="Mystical Woods Smooth Script" panose="020F0502020204030204" pitchFamily="34" charset="0"/>
              </a:rPr>
              <a:t>my</a:t>
            </a:r>
            <a:r>
              <a:rPr lang="fr-FR" sz="1400" dirty="0">
                <a:solidFill>
                  <a:schemeClr val="bg1"/>
                </a:solidFill>
                <a:latin typeface="Segoe Print" panose="02000800000000000000" pitchFamily="2" charset="0"/>
                <a:cs typeface="Mystical Woods Smooth Script" panose="020F0502020204030204" pitchFamily="34" charset="0"/>
              </a:rPr>
              <a:t> institution)</a:t>
            </a:r>
          </a:p>
        </p:txBody>
      </p:sp>
      <p:sp>
        <p:nvSpPr>
          <p:cNvPr id="7" name="Rectangle 6">
            <a:extLst>
              <a:ext uri="{FF2B5EF4-FFF2-40B4-BE49-F238E27FC236}">
                <a16:creationId xmlns:a16="http://schemas.microsoft.com/office/drawing/2014/main" id="{E1FC15F0-D7F1-0F2B-5749-80D4976FB50E}"/>
              </a:ext>
            </a:extLst>
          </p:cNvPr>
          <p:cNvSpPr/>
          <p:nvPr/>
        </p:nvSpPr>
        <p:spPr>
          <a:xfrm>
            <a:off x="9364717" y="268014"/>
            <a:ext cx="2385911" cy="997632"/>
          </a:xfrm>
          <a:prstGeom prst="rect">
            <a:avLst/>
          </a:prstGeom>
          <a:solidFill>
            <a:srgbClr val="C1007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a16="http://schemas.microsoft.com/office/drawing/2014/main" id="{E5F1FD51-0EE2-D1F1-B9EE-C2726511546B}"/>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sp>
        <p:nvSpPr>
          <p:cNvPr id="14" name="Footer Placeholder 13">
            <a:extLst>
              <a:ext uri="{FF2B5EF4-FFF2-40B4-BE49-F238E27FC236}">
                <a16:creationId xmlns:a16="http://schemas.microsoft.com/office/drawing/2014/main" id="{4E1EB018-7058-4FC2-A116-1763727276DB}"/>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1384582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9B00"/>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47AA27-C005-4331-8AC6-1365E3B32DE8}"/>
              </a:ext>
            </a:extLst>
          </p:cNvPr>
          <p:cNvSpPr>
            <a:spLocks noGrp="1"/>
          </p:cNvSpPr>
          <p:nvPr>
            <p:ph idx="1"/>
          </p:nvPr>
        </p:nvSpPr>
        <p:spPr>
          <a:xfrm>
            <a:off x="2000679" y="2852438"/>
            <a:ext cx="8934751" cy="3037943"/>
          </a:xfrm>
        </p:spPr>
        <p:txBody>
          <a:bodyPr/>
          <a:lstStyle/>
          <a:p>
            <a:pPr algn="ctr">
              <a:lnSpc>
                <a:spcPct val="100000"/>
              </a:lnSpc>
            </a:pPr>
            <a:r>
              <a:rPr lang="en-GB" sz="9600" b="1" dirty="0">
                <a:solidFill>
                  <a:schemeClr val="bg1"/>
                </a:solidFill>
                <a:latin typeface="Poppins" pitchFamily="2" charset="77"/>
                <a:cs typeface="Poppins" pitchFamily="2" charset="77"/>
              </a:rPr>
              <a:t>ETUDES DE CAS</a:t>
            </a:r>
          </a:p>
        </p:txBody>
      </p:sp>
      <p:sp>
        <p:nvSpPr>
          <p:cNvPr id="5" name="Slide Number Placeholder 4">
            <a:extLst>
              <a:ext uri="{FF2B5EF4-FFF2-40B4-BE49-F238E27FC236}">
                <a16:creationId xmlns:a16="http://schemas.microsoft.com/office/drawing/2014/main" id="{6CC94600-BD2B-124E-BFE6-DB47DC08CC59}"/>
              </a:ext>
            </a:extLst>
          </p:cNvPr>
          <p:cNvSpPr>
            <a:spLocks noGrp="1"/>
          </p:cNvSpPr>
          <p:nvPr>
            <p:ph type="sldNum" sz="quarter" idx="16"/>
          </p:nvPr>
        </p:nvSpPr>
        <p:spPr/>
        <p:txBody>
          <a:bodyPr/>
          <a:lstStyle/>
          <a:p>
            <a:fld id="{A74CE0EA-F3B5-4684-BA10-C594598FDB9C}" type="slidenum">
              <a:rPr lang="en-GB" noProof="0" smtClean="0"/>
              <a:pPr/>
              <a:t>30</a:t>
            </a:fld>
            <a:endParaRPr lang="en-GB" noProof="0" dirty="0"/>
          </a:p>
        </p:txBody>
      </p:sp>
      <p:sp>
        <p:nvSpPr>
          <p:cNvPr id="6" name="object 2">
            <a:extLst>
              <a:ext uri="{FF2B5EF4-FFF2-40B4-BE49-F238E27FC236}">
                <a16:creationId xmlns:a16="http://schemas.microsoft.com/office/drawing/2014/main" id="{AA634334-CB2C-2485-13DA-98878EB5DA3E}"/>
              </a:ext>
            </a:extLst>
          </p:cNvPr>
          <p:cNvSpPr txBox="1">
            <a:spLocks/>
          </p:cNvSpPr>
          <p:nvPr/>
        </p:nvSpPr>
        <p:spPr>
          <a:xfrm>
            <a:off x="576585" y="551759"/>
            <a:ext cx="8934750" cy="921471"/>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err="1">
                <a:solidFill>
                  <a:schemeClr val="bg1"/>
                </a:solidFill>
              </a:rPr>
              <a:t>Activité</a:t>
            </a:r>
            <a:r>
              <a:rPr lang="en-GB" dirty="0">
                <a:solidFill>
                  <a:schemeClr val="bg1"/>
                </a:solidFill>
              </a:rPr>
              <a:t>: Analyse – </a:t>
            </a:r>
            <a:r>
              <a:rPr lang="en-GB" dirty="0" err="1">
                <a:solidFill>
                  <a:schemeClr val="bg1"/>
                </a:solidFill>
              </a:rPr>
              <a:t>Identifie</a:t>
            </a:r>
            <a:r>
              <a:rPr lang="en-GB" dirty="0">
                <a:solidFill>
                  <a:schemeClr val="bg1"/>
                </a:solidFill>
              </a:rPr>
              <a:t> – Developpe!</a:t>
            </a:r>
          </a:p>
          <a:p>
            <a:endParaRPr lang="en-GB" dirty="0">
              <a:solidFill>
                <a:schemeClr val="bg1"/>
              </a:solidFill>
            </a:endParaRPr>
          </a:p>
        </p:txBody>
      </p:sp>
      <p:sp>
        <p:nvSpPr>
          <p:cNvPr id="8" name="Footer Placeholder 3">
            <a:extLst>
              <a:ext uri="{FF2B5EF4-FFF2-40B4-BE49-F238E27FC236}">
                <a16:creationId xmlns:a16="http://schemas.microsoft.com/office/drawing/2014/main" id="{F111AD5E-FA4D-F469-3B71-B0BA4C7040CB}"/>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9" name="object 14">
            <a:extLst>
              <a:ext uri="{FF2B5EF4-FFF2-40B4-BE49-F238E27FC236}">
                <a16:creationId xmlns:a16="http://schemas.microsoft.com/office/drawing/2014/main" id="{20A8A046-5C48-1528-98A1-303617B0B64E}"/>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p>
        </p:txBody>
      </p:sp>
      <p:pic>
        <p:nvPicPr>
          <p:cNvPr id="10" name="Image 9">
            <a:extLst>
              <a:ext uri="{FF2B5EF4-FFF2-40B4-BE49-F238E27FC236}">
                <a16:creationId xmlns:a16="http://schemas.microsoft.com/office/drawing/2014/main" id="{2872E890-49CF-A340-A377-F2565FEE1CA7}"/>
              </a:ext>
            </a:extLst>
          </p:cNvPr>
          <p:cNvPicPr>
            <a:picLocks noChangeAspect="1"/>
          </p:cNvPicPr>
          <p:nvPr/>
        </p:nvPicPr>
        <p:blipFill>
          <a:blip r:embed="rId3">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932292" y="3066040"/>
            <a:ext cx="1068387" cy="1068387"/>
          </a:xfrm>
          <a:prstGeom prst="rect">
            <a:avLst/>
          </a:prstGeom>
        </p:spPr>
      </p:pic>
      <p:sp>
        <p:nvSpPr>
          <p:cNvPr id="2" name="Rectangle: Rounded Corners 37">
            <a:extLst>
              <a:ext uri="{FF2B5EF4-FFF2-40B4-BE49-F238E27FC236}">
                <a16:creationId xmlns:a16="http://schemas.microsoft.com/office/drawing/2014/main" id="{2D519EC9-C1FF-3AA0-523F-9D462B443EDB}"/>
              </a:ext>
            </a:extLst>
          </p:cNvPr>
          <p:cNvSpPr/>
          <p:nvPr/>
        </p:nvSpPr>
        <p:spPr>
          <a:xfrm>
            <a:off x="1496654" y="5250254"/>
            <a:ext cx="844779" cy="539689"/>
          </a:xfrm>
          <a:prstGeom prst="roundRect">
            <a:avLst/>
          </a:prstGeom>
          <a:solidFill>
            <a:srgbClr val="FA9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1" dirty="0"/>
          </a:p>
        </p:txBody>
      </p:sp>
      <p:sp>
        <p:nvSpPr>
          <p:cNvPr id="7" name="Rectangle 6">
            <a:extLst>
              <a:ext uri="{FF2B5EF4-FFF2-40B4-BE49-F238E27FC236}">
                <a16:creationId xmlns:a16="http://schemas.microsoft.com/office/drawing/2014/main" id="{18411166-569D-E23E-64E3-18156D6C6D36}"/>
              </a:ext>
            </a:extLst>
          </p:cNvPr>
          <p:cNvSpPr/>
          <p:nvPr/>
        </p:nvSpPr>
        <p:spPr>
          <a:xfrm>
            <a:off x="9537546" y="387178"/>
            <a:ext cx="2320447" cy="921471"/>
          </a:xfrm>
          <a:prstGeom prst="rect">
            <a:avLst/>
          </a:prstGeom>
          <a:solidFill>
            <a:srgbClr val="FC9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logo&#10;&#10;Description générée automatiquement">
            <a:extLst>
              <a:ext uri="{FF2B5EF4-FFF2-40B4-BE49-F238E27FC236}">
                <a16:creationId xmlns:a16="http://schemas.microsoft.com/office/drawing/2014/main" id="{564EC8C2-B2E6-5A6B-6E8A-B6558672CE63}"/>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9738224" y="461338"/>
            <a:ext cx="1919093" cy="584646"/>
          </a:xfrm>
          <a:prstGeom prst="rect">
            <a:avLst/>
          </a:prstGeom>
        </p:spPr>
      </p:pic>
      <p:sp>
        <p:nvSpPr>
          <p:cNvPr id="11" name="Footer Placeholder 10">
            <a:extLst>
              <a:ext uri="{FF2B5EF4-FFF2-40B4-BE49-F238E27FC236}">
                <a16:creationId xmlns:a16="http://schemas.microsoft.com/office/drawing/2014/main" id="{5216C461-1496-47DF-A31A-259300186008}"/>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1136779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p:txBody>
          <a:bodyPr>
            <a:normAutofit fontScale="70000" lnSpcReduction="20000"/>
          </a:bodyPr>
          <a:lstStyle/>
          <a:p>
            <a:pPr marL="514350" indent="-514350">
              <a:buClr>
                <a:srgbClr val="009CDE"/>
              </a:buClr>
              <a:buFont typeface="+mj-lt"/>
              <a:buAutoNum type="arabicPeriod"/>
            </a:pPr>
            <a:r>
              <a:rPr lang="fr-FR" altLang="en-US" sz="2535" b="1" dirty="0">
                <a:latin typeface="Poppins" pitchFamily="2" charset="77"/>
                <a:cs typeface="Poppins" pitchFamily="2" charset="77"/>
              </a:rPr>
              <a:t>John Smith </a:t>
            </a:r>
            <a:r>
              <a:rPr lang="fr-FR" altLang="en-US" sz="2535" dirty="0">
                <a:latin typeface="Poppins" pitchFamily="2" charset="77"/>
                <a:cs typeface="Poppins" pitchFamily="2" charset="77"/>
              </a:rPr>
              <a:t>ne travaille à temps partiel (50 %) pour une entreprise privée de fabrication de vaccins. Peut-il être membre du GTCV?</a:t>
            </a:r>
          </a:p>
          <a:p>
            <a:pPr marL="514350" indent="-514350">
              <a:buClr>
                <a:srgbClr val="009CDE"/>
              </a:buClr>
              <a:buFont typeface="+mj-lt"/>
              <a:buAutoNum type="arabicPeriod"/>
            </a:pPr>
            <a:r>
              <a:rPr lang="fr-FR" altLang="en-US" sz="2535" b="1" dirty="0">
                <a:latin typeface="Poppins" pitchFamily="2" charset="77"/>
                <a:cs typeface="Poppins" pitchFamily="2" charset="77"/>
              </a:rPr>
              <a:t>Louise Dupont </a:t>
            </a:r>
            <a:r>
              <a:rPr lang="fr-FR" altLang="en-US" sz="2535" dirty="0">
                <a:latin typeface="Poppins" pitchFamily="2" charset="77"/>
                <a:cs typeface="Poppins" pitchFamily="2" charset="77"/>
              </a:rPr>
              <a:t>est membre du GTCV. Son conjoint effectue régulièrement des consultations pour l’une des entreprises fabriquant du vaccin Antipneumococcique (PCV). La révision du calendrier du PCV est inscrite à l’ordre du jour de la prochaine réunion du GTCV. Que doit-elle faire ?</a:t>
            </a:r>
          </a:p>
          <a:p>
            <a:pPr marL="514350" indent="-514350">
              <a:buClr>
                <a:srgbClr val="009CDE"/>
              </a:buClr>
              <a:buFont typeface="+mj-lt"/>
              <a:buAutoNum type="arabicPeriod"/>
            </a:pPr>
            <a:r>
              <a:rPr lang="en-GB" altLang="en-US" sz="2535" b="1" dirty="0" err="1">
                <a:latin typeface="Poppins" pitchFamily="2" charset="77"/>
                <a:cs typeface="Poppins" pitchFamily="2" charset="77"/>
              </a:rPr>
              <a:t>Kalyar</a:t>
            </a:r>
            <a:r>
              <a:rPr lang="en-GB" altLang="en-US" sz="2535" b="1" dirty="0">
                <a:latin typeface="Poppins" pitchFamily="2" charset="77"/>
                <a:cs typeface="Poppins" pitchFamily="2" charset="77"/>
              </a:rPr>
              <a:t> Win </a:t>
            </a:r>
            <a:r>
              <a:rPr lang="fr-FR" altLang="en-US" sz="2535" dirty="0">
                <a:latin typeface="Poppins" pitchFamily="2" charset="77"/>
                <a:cs typeface="Poppins" pitchFamily="2" charset="77"/>
              </a:rPr>
              <a:t>a reçu deux subventions - l’une pour examiner les effets secondaires du PCV chez les personnes âgées financées par une entreprise et l’autre pour examiner les facteurs qui influencent l’acceptation par les écolières  du vaccin contre le VPH du Conseil national de recherches du Canada. Que doit-elle faire ?</a:t>
            </a:r>
          </a:p>
          <a:p>
            <a:pPr marL="514350" indent="-514350">
              <a:buClr>
                <a:srgbClr val="009CDE"/>
              </a:buClr>
              <a:buFont typeface="+mj-lt"/>
              <a:buAutoNum type="arabicPeriod"/>
            </a:pPr>
            <a:r>
              <a:rPr lang="en-GB" altLang="en-US" sz="2535" b="1" dirty="0">
                <a:latin typeface="Poppins" pitchFamily="2" charset="77"/>
                <a:cs typeface="Poppins" pitchFamily="2" charset="77"/>
              </a:rPr>
              <a:t>Samuel Daye </a:t>
            </a:r>
            <a:r>
              <a:rPr lang="fr-FR" altLang="en-US" sz="2535" dirty="0">
                <a:latin typeface="Poppins" pitchFamily="2" charset="77"/>
                <a:cs typeface="Poppins" pitchFamily="2" charset="77"/>
              </a:rPr>
              <a:t>est membre du secrétariat et membre ex-</a:t>
            </a:r>
            <a:r>
              <a:rPr lang="fr-FR" altLang="en-US" sz="2535" dirty="0" err="1">
                <a:latin typeface="Poppins" pitchFamily="2" charset="77"/>
                <a:cs typeface="Poppins" pitchFamily="2" charset="77"/>
              </a:rPr>
              <a:t>officio</a:t>
            </a:r>
            <a:r>
              <a:rPr lang="fr-FR" altLang="en-US" sz="2535" dirty="0">
                <a:latin typeface="Poppins" pitchFamily="2" charset="77"/>
                <a:cs typeface="Poppins" pitchFamily="2" charset="77"/>
              </a:rPr>
              <a:t> du GTCV. Son fils vient tout juste de commencer comme directeur du marketing pour une entreprise locale de fabrication de vaccins qui fabrique un vaccin pentavalent pour les nourrissons. Que doit-il faire ?</a:t>
            </a:r>
            <a:endParaRPr lang="en-GB" altLang="en-US" sz="2535" dirty="0">
              <a:solidFill>
                <a:srgbClr val="002060"/>
              </a:solidFill>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3546C823-ACC4-5C4E-9A72-9AFA22F1052C}"/>
              </a:ext>
            </a:extLst>
          </p:cNvPr>
          <p:cNvSpPr>
            <a:spLocks noGrp="1"/>
          </p:cNvSpPr>
          <p:nvPr>
            <p:ph type="sldNum" sz="quarter" idx="16"/>
          </p:nvPr>
        </p:nvSpPr>
        <p:spPr/>
        <p:txBody>
          <a:bodyPr/>
          <a:lstStyle/>
          <a:p>
            <a:fld id="{A74CE0EA-F3B5-4684-BA10-C594598FDB9C}" type="slidenum">
              <a:rPr lang="en-GB" noProof="0" smtClean="0"/>
              <a:pPr/>
              <a:t>31</a:t>
            </a:fld>
            <a:endParaRPr lang="en-GB" noProof="0" dirty="0"/>
          </a:p>
        </p:txBody>
      </p:sp>
      <p:sp>
        <p:nvSpPr>
          <p:cNvPr id="4" name="object 2">
            <a:extLst>
              <a:ext uri="{FF2B5EF4-FFF2-40B4-BE49-F238E27FC236}">
                <a16:creationId xmlns:a16="http://schemas.microsoft.com/office/drawing/2014/main" id="{4A0BC787-62B8-C6A5-B7ED-203C6D9FB070}"/>
              </a:ext>
            </a:extLst>
          </p:cNvPr>
          <p:cNvSpPr txBox="1">
            <a:spLocks/>
          </p:cNvSpPr>
          <p:nvPr/>
        </p:nvSpPr>
        <p:spPr>
          <a:xfrm>
            <a:off x="576585" y="551759"/>
            <a:ext cx="8975378"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rgbClr val="FB9B00"/>
                </a:solidFill>
              </a:rPr>
              <a:t>Activity time: Analyse – Identify – Develop!</a:t>
            </a:r>
          </a:p>
        </p:txBody>
      </p:sp>
      <p:sp>
        <p:nvSpPr>
          <p:cNvPr id="5" name="Footer Placeholder 3">
            <a:extLst>
              <a:ext uri="{FF2B5EF4-FFF2-40B4-BE49-F238E27FC236}">
                <a16:creationId xmlns:a16="http://schemas.microsoft.com/office/drawing/2014/main" id="{44CA03C9-A309-DC2D-554F-96A600816C46}"/>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66E23B39-3F9A-6A1C-7A4A-D8350BF21E59}"/>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2" name="Footer Placeholder 1">
            <a:extLst>
              <a:ext uri="{FF2B5EF4-FFF2-40B4-BE49-F238E27FC236}">
                <a16:creationId xmlns:a16="http://schemas.microsoft.com/office/drawing/2014/main" id="{F41F4D12-354D-4ACE-B94F-0B50C5BF8A96}"/>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231534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a:xfrm>
            <a:off x="479125" y="1812641"/>
            <a:ext cx="11211526" cy="1062304"/>
          </a:xfrm>
        </p:spPr>
        <p:txBody>
          <a:bodyPr>
            <a:normAutofit/>
          </a:bodyPr>
          <a:lstStyle/>
          <a:p>
            <a:pPr>
              <a:buClr>
                <a:srgbClr val="FF0000"/>
              </a:buClr>
            </a:pPr>
            <a:r>
              <a:rPr lang="fr-FR" altLang="en-US" sz="2400" b="1" dirty="0">
                <a:latin typeface="Poppins" pitchFamily="2" charset="77"/>
                <a:cs typeface="Poppins" pitchFamily="2" charset="77"/>
              </a:rPr>
              <a:t>John Smith ne travaille à temps partiel (50 %) pour une entreprise privée de fabrication de vaccins. </a:t>
            </a:r>
            <a:endParaRPr lang="en-GB" altLang="en-US" sz="2400" dirty="0">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9C86E9BB-9F6A-1648-B17B-9FC8A36F91B1}"/>
              </a:ext>
            </a:extLst>
          </p:cNvPr>
          <p:cNvSpPr>
            <a:spLocks noGrp="1"/>
          </p:cNvSpPr>
          <p:nvPr>
            <p:ph type="sldNum" sz="quarter" idx="16"/>
          </p:nvPr>
        </p:nvSpPr>
        <p:spPr/>
        <p:txBody>
          <a:bodyPr/>
          <a:lstStyle/>
          <a:p>
            <a:fld id="{A74CE0EA-F3B5-4684-BA10-C594598FDB9C}" type="slidenum">
              <a:rPr lang="en-GB" noProof="0" smtClean="0"/>
              <a:pPr/>
              <a:t>32</a:t>
            </a:fld>
            <a:endParaRPr lang="en-GB" noProof="0" dirty="0"/>
          </a:p>
        </p:txBody>
      </p:sp>
      <p:sp>
        <p:nvSpPr>
          <p:cNvPr id="4" name="object 2">
            <a:extLst>
              <a:ext uri="{FF2B5EF4-FFF2-40B4-BE49-F238E27FC236}">
                <a16:creationId xmlns:a16="http://schemas.microsoft.com/office/drawing/2014/main" id="{7A5CD299-D981-163A-7B40-5886D69BE2F7}"/>
              </a:ext>
            </a:extLst>
          </p:cNvPr>
          <p:cNvSpPr txBox="1">
            <a:spLocks/>
          </p:cNvSpPr>
          <p:nvPr/>
        </p:nvSpPr>
        <p:spPr>
          <a:xfrm>
            <a:off x="576585" y="551759"/>
            <a:ext cx="8370468" cy="464423"/>
          </a:xfrm>
          <a:prstGeom prst="rect">
            <a:avLst/>
          </a:prstGeom>
          <a:solidFill>
            <a:srgbClr val="FB9B00"/>
          </a:solidFill>
          <a:ln>
            <a:solidFill>
              <a:schemeClr val="bg1"/>
            </a:solidFill>
          </a:ln>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ETUDE DE CAS 1</a:t>
            </a:r>
          </a:p>
        </p:txBody>
      </p:sp>
      <p:sp>
        <p:nvSpPr>
          <p:cNvPr id="5" name="Footer Placeholder 3">
            <a:extLst>
              <a:ext uri="{FF2B5EF4-FFF2-40B4-BE49-F238E27FC236}">
                <a16:creationId xmlns:a16="http://schemas.microsoft.com/office/drawing/2014/main" id="{B1089DEC-693C-BF99-48FD-0E84A537C416}"/>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F6B77CF3-02EC-F875-83EF-56FDF212DE20}"/>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7" name="ZoneTexte 6">
            <a:extLst>
              <a:ext uri="{FF2B5EF4-FFF2-40B4-BE49-F238E27FC236}">
                <a16:creationId xmlns:a16="http://schemas.microsoft.com/office/drawing/2014/main" id="{78C1C511-F815-8445-2AAE-1EBCF7F25B7F}"/>
              </a:ext>
            </a:extLst>
          </p:cNvPr>
          <p:cNvSpPr txBox="1"/>
          <p:nvPr/>
        </p:nvSpPr>
        <p:spPr>
          <a:xfrm>
            <a:off x="479124" y="2730639"/>
            <a:ext cx="7562850" cy="707886"/>
          </a:xfrm>
          <a:prstGeom prst="rect">
            <a:avLst/>
          </a:prstGeom>
          <a:noFill/>
        </p:spPr>
        <p:txBody>
          <a:bodyPr wrap="square">
            <a:spAutoFit/>
          </a:bodyPr>
          <a:lstStyle/>
          <a:p>
            <a:pPr marL="672596" lvl="1" indent="-457200">
              <a:buClr>
                <a:srgbClr val="FB9B00"/>
              </a:buClr>
              <a:buFont typeface="+mj-lt"/>
              <a:buAutoNum type="arabicPeriod"/>
            </a:pPr>
            <a:r>
              <a:rPr lang="fr-FR" altLang="en-US" sz="2000" b="1" dirty="0">
                <a:latin typeface="Poppins" pitchFamily="2" charset="77"/>
                <a:cs typeface="Poppins" pitchFamily="2" charset="77"/>
              </a:rPr>
              <a:t>Y a-t-il un conflit d’intérêts? </a:t>
            </a:r>
          </a:p>
          <a:p>
            <a:pPr marL="672596" lvl="1" indent="-457200">
              <a:buClr>
                <a:srgbClr val="FB9B00"/>
              </a:buClr>
              <a:buFont typeface="+mj-lt"/>
              <a:buAutoNum type="arabicPeriod"/>
            </a:pPr>
            <a:r>
              <a:rPr lang="fr-FR" altLang="en-US" sz="2000" b="1" dirty="0">
                <a:latin typeface="Poppins" pitchFamily="2" charset="77"/>
                <a:cs typeface="Poppins" pitchFamily="2" charset="77"/>
              </a:rPr>
              <a:t>Devrait-il être membre du GTCV?</a:t>
            </a:r>
            <a:endParaRPr lang="en-GB" altLang="en-US" sz="2000" b="1" dirty="0">
              <a:latin typeface="Poppins" pitchFamily="2" charset="77"/>
              <a:cs typeface="Poppins" pitchFamily="2" charset="77"/>
            </a:endParaRPr>
          </a:p>
        </p:txBody>
      </p:sp>
      <p:sp>
        <p:nvSpPr>
          <p:cNvPr id="2" name="Footer Placeholder 1">
            <a:extLst>
              <a:ext uri="{FF2B5EF4-FFF2-40B4-BE49-F238E27FC236}">
                <a16:creationId xmlns:a16="http://schemas.microsoft.com/office/drawing/2014/main" id="{4B73714D-30D6-49F7-99EC-FD1D75499910}"/>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257451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B9E7E9-B729-7233-C45F-D9B1A66A51C1}"/>
              </a:ext>
            </a:extLst>
          </p:cNvPr>
          <p:cNvSpPr/>
          <p:nvPr/>
        </p:nvSpPr>
        <p:spPr>
          <a:xfrm>
            <a:off x="479123" y="5330287"/>
            <a:ext cx="11473619" cy="104361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0163" name="Rectangle 3"/>
          <p:cNvSpPr>
            <a:spLocks noGrp="1" noChangeArrowheads="1"/>
          </p:cNvSpPr>
          <p:nvPr>
            <p:ph idx="1"/>
          </p:nvPr>
        </p:nvSpPr>
        <p:spPr>
          <a:xfrm>
            <a:off x="479125" y="1812641"/>
            <a:ext cx="11211526" cy="1062304"/>
          </a:xfrm>
        </p:spPr>
        <p:txBody>
          <a:bodyPr>
            <a:normAutofit/>
          </a:bodyPr>
          <a:lstStyle/>
          <a:p>
            <a:pPr>
              <a:buClr>
                <a:srgbClr val="FF0000"/>
              </a:buClr>
            </a:pPr>
            <a:r>
              <a:rPr lang="fr-FR" altLang="en-US" sz="2400" b="1" dirty="0">
                <a:latin typeface="Poppins" pitchFamily="2" charset="77"/>
                <a:cs typeface="Poppins" pitchFamily="2" charset="77"/>
              </a:rPr>
              <a:t>John Smith ne travaille à temps partiel (50 %) pour une entreprise privée de fabrication de vaccins. </a:t>
            </a:r>
            <a:endParaRPr lang="en-GB" altLang="en-US" sz="2400" dirty="0">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9C86E9BB-9F6A-1648-B17B-9FC8A36F91B1}"/>
              </a:ext>
            </a:extLst>
          </p:cNvPr>
          <p:cNvSpPr>
            <a:spLocks noGrp="1"/>
          </p:cNvSpPr>
          <p:nvPr>
            <p:ph type="sldNum" sz="quarter" idx="16"/>
          </p:nvPr>
        </p:nvSpPr>
        <p:spPr/>
        <p:txBody>
          <a:bodyPr/>
          <a:lstStyle/>
          <a:p>
            <a:fld id="{A74CE0EA-F3B5-4684-BA10-C594598FDB9C}" type="slidenum">
              <a:rPr lang="en-GB" noProof="0" smtClean="0"/>
              <a:pPr/>
              <a:t>33</a:t>
            </a:fld>
            <a:endParaRPr lang="en-GB" noProof="0" dirty="0"/>
          </a:p>
        </p:txBody>
      </p:sp>
      <p:sp>
        <p:nvSpPr>
          <p:cNvPr id="4" name="object 2">
            <a:extLst>
              <a:ext uri="{FF2B5EF4-FFF2-40B4-BE49-F238E27FC236}">
                <a16:creationId xmlns:a16="http://schemas.microsoft.com/office/drawing/2014/main" id="{7A5CD299-D981-163A-7B40-5886D69BE2F7}"/>
              </a:ext>
            </a:extLst>
          </p:cNvPr>
          <p:cNvSpPr txBox="1">
            <a:spLocks/>
          </p:cNvSpPr>
          <p:nvPr/>
        </p:nvSpPr>
        <p:spPr>
          <a:xfrm>
            <a:off x="576585" y="551759"/>
            <a:ext cx="8370468" cy="464423"/>
          </a:xfrm>
          <a:prstGeom prst="rect">
            <a:avLst/>
          </a:prstGeom>
          <a:solidFill>
            <a:srgbClr val="FB9B00"/>
          </a:solidFill>
          <a:ln>
            <a:solidFill>
              <a:schemeClr val="bg1"/>
            </a:solidFill>
          </a:ln>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CASE STUDY 1</a:t>
            </a:r>
          </a:p>
        </p:txBody>
      </p:sp>
      <p:sp>
        <p:nvSpPr>
          <p:cNvPr id="5" name="Footer Placeholder 3">
            <a:extLst>
              <a:ext uri="{FF2B5EF4-FFF2-40B4-BE49-F238E27FC236}">
                <a16:creationId xmlns:a16="http://schemas.microsoft.com/office/drawing/2014/main" id="{B1089DEC-693C-BF99-48FD-0E84A537C416}"/>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7" name="ZoneTexte 6">
            <a:extLst>
              <a:ext uri="{FF2B5EF4-FFF2-40B4-BE49-F238E27FC236}">
                <a16:creationId xmlns:a16="http://schemas.microsoft.com/office/drawing/2014/main" id="{78C1C511-F815-8445-2AAE-1EBCF7F25B7F}"/>
              </a:ext>
            </a:extLst>
          </p:cNvPr>
          <p:cNvSpPr txBox="1"/>
          <p:nvPr/>
        </p:nvSpPr>
        <p:spPr>
          <a:xfrm>
            <a:off x="479123" y="2730639"/>
            <a:ext cx="11379501" cy="3693319"/>
          </a:xfrm>
          <a:prstGeom prst="rect">
            <a:avLst/>
          </a:prstGeom>
          <a:noFill/>
        </p:spPr>
        <p:txBody>
          <a:bodyPr wrap="square">
            <a:spAutoFit/>
          </a:bodyPr>
          <a:lstStyle/>
          <a:p>
            <a:pPr marL="672596" lvl="1" indent="-457200">
              <a:buClr>
                <a:srgbClr val="FB9B00"/>
              </a:buClr>
              <a:buFont typeface="+mj-lt"/>
              <a:buAutoNum type="arabicPeriod"/>
            </a:pPr>
            <a:r>
              <a:rPr lang="fr-FR" altLang="en-US" sz="2000" b="1" dirty="0">
                <a:latin typeface="Poppins" pitchFamily="2" charset="77"/>
                <a:cs typeface="Poppins" pitchFamily="2" charset="77"/>
              </a:rPr>
              <a:t>Y a-t-il un conflit d’intérêts? </a:t>
            </a:r>
            <a:r>
              <a:rPr lang="en-US" sz="2000" dirty="0">
                <a:latin typeface="Poppins" pitchFamily="2" charset="77"/>
                <a:cs typeface="Poppins" pitchFamily="2" charset="77"/>
              </a:rPr>
              <a:t>Yes; Financier, </a:t>
            </a:r>
            <a:r>
              <a:rPr lang="en-US" sz="2000" dirty="0" err="1">
                <a:latin typeface="Poppins" pitchFamily="2" charset="77"/>
                <a:cs typeface="Poppins" pitchFamily="2" charset="77"/>
              </a:rPr>
              <a:t>Personel</a:t>
            </a:r>
            <a:r>
              <a:rPr lang="en-US" sz="2000" dirty="0">
                <a:latin typeface="Poppins" pitchFamily="2" charset="77"/>
                <a:cs typeface="Poppins" pitchFamily="2" charset="77"/>
              </a:rPr>
              <a:t>, Direct, </a:t>
            </a:r>
            <a:r>
              <a:rPr lang="en-US" sz="2000" dirty="0" err="1">
                <a:latin typeface="Poppins" pitchFamily="2" charset="77"/>
                <a:cs typeface="Poppins" pitchFamily="2" charset="77"/>
              </a:rPr>
              <a:t>actuel</a:t>
            </a:r>
            <a:endParaRPr lang="en-GB" sz="2000" dirty="0">
              <a:latin typeface="Poppins" pitchFamily="2" charset="77"/>
              <a:cs typeface="Poppins" pitchFamily="2" charset="77"/>
            </a:endParaRPr>
          </a:p>
          <a:p>
            <a:pPr marL="672596" lvl="1" indent="-457200">
              <a:buClr>
                <a:srgbClr val="FB9B00"/>
              </a:buClr>
              <a:buFont typeface="+mj-lt"/>
              <a:buAutoNum type="arabicPeriod"/>
            </a:pPr>
            <a:r>
              <a:rPr lang="fr-FR" altLang="en-US" sz="2000" b="1" dirty="0">
                <a:latin typeface="Poppins" pitchFamily="2" charset="77"/>
                <a:cs typeface="Poppins" pitchFamily="2" charset="77"/>
              </a:rPr>
              <a:t>Devrait-il être membre du GTCV?</a:t>
            </a:r>
            <a:r>
              <a:rPr lang="en-GB" altLang="en-US" sz="2000" b="1" dirty="0">
                <a:latin typeface="Poppins" pitchFamily="2" charset="77"/>
                <a:cs typeface="Poppins" pitchFamily="2" charset="77"/>
              </a:rPr>
              <a:t> </a:t>
            </a:r>
            <a:r>
              <a:rPr lang="fr-FR" sz="2000" dirty="0">
                <a:latin typeface="Poppins" pitchFamily="2" charset="77"/>
                <a:cs typeface="Poppins" pitchFamily="2" charset="77"/>
              </a:rPr>
              <a:t>Non, même si l’entreprise ne produit pas de vaccins spécifiques à la discussion. </a:t>
            </a:r>
          </a:p>
          <a:p>
            <a:pPr marL="215396" lvl="1">
              <a:buClr>
                <a:srgbClr val="FB9B00"/>
              </a:buClr>
            </a:pPr>
            <a:endParaRPr lang="en-US" sz="2000" b="1" dirty="0">
              <a:latin typeface="Poppins" pitchFamily="2" charset="77"/>
              <a:cs typeface="Poppins" pitchFamily="2" charset="77"/>
            </a:endParaRPr>
          </a:p>
          <a:p>
            <a:pPr marL="215396" lvl="1">
              <a:buClr>
                <a:srgbClr val="FB9B00"/>
              </a:buClr>
            </a:pPr>
            <a:r>
              <a:rPr lang="en-US" sz="2000" b="1" dirty="0">
                <a:latin typeface="Poppins" pitchFamily="2" charset="77"/>
                <a:cs typeface="Poppins" pitchFamily="2" charset="77"/>
              </a:rPr>
              <a:t>	   </a:t>
            </a:r>
            <a:r>
              <a:rPr lang="en-US" sz="2000" b="1" dirty="0" err="1">
                <a:latin typeface="Poppins" pitchFamily="2" charset="77"/>
                <a:cs typeface="Poppins" pitchFamily="2" charset="77"/>
              </a:rPr>
              <a:t>Pourquoi</a:t>
            </a:r>
            <a:r>
              <a:rPr lang="en-US" sz="2000" b="1" dirty="0">
                <a:latin typeface="Poppins" pitchFamily="2" charset="77"/>
                <a:cs typeface="Poppins" pitchFamily="2" charset="77"/>
              </a:rPr>
              <a:t> ?</a:t>
            </a:r>
          </a:p>
          <a:p>
            <a:pPr marL="1646615" lvl="3" indent="-342900">
              <a:buClr>
                <a:srgbClr val="FB9B00"/>
              </a:buClr>
              <a:buAutoNum type="arabicParenR"/>
            </a:pPr>
            <a:r>
              <a:rPr lang="fr-FR" sz="1800" dirty="0">
                <a:latin typeface="Poppins" pitchFamily="2" charset="77"/>
                <a:cs typeface="Poppins" pitchFamily="2" charset="77"/>
              </a:rPr>
              <a:t>On aurait l’impression qu’il ne peut pas donner une opinion indépendante en raison de son intérêt personnel direct</a:t>
            </a:r>
          </a:p>
          <a:p>
            <a:pPr marL="1646615" lvl="3" indent="-342900">
              <a:buClr>
                <a:srgbClr val="FB9B00"/>
              </a:buClr>
              <a:buAutoNum type="arabicParenR"/>
            </a:pPr>
            <a:r>
              <a:rPr lang="fr-FR" sz="1800" dirty="0">
                <a:latin typeface="Poppins" pitchFamily="2" charset="77"/>
                <a:cs typeface="Poppins" pitchFamily="2" charset="77"/>
              </a:rPr>
              <a:t>Le GTCV serait perçu comme étant sous l’influence d’une société pharmaceutique</a:t>
            </a:r>
          </a:p>
          <a:p>
            <a:pPr marL="215396" lvl="1">
              <a:buClr>
                <a:srgbClr val="FB9B00"/>
              </a:buClr>
            </a:pPr>
            <a:endParaRPr lang="en-US" sz="2000" dirty="0">
              <a:latin typeface="Poppins" pitchFamily="2" charset="77"/>
              <a:cs typeface="Poppins" pitchFamily="2" charset="77"/>
            </a:endParaRPr>
          </a:p>
          <a:p>
            <a:pPr marL="215396" lvl="1" indent="0">
              <a:buNone/>
            </a:pPr>
            <a:r>
              <a:rPr lang="fr-FR" sz="2000" dirty="0">
                <a:latin typeface="Poppins" pitchFamily="2" charset="77"/>
                <a:cs typeface="Poppins" pitchFamily="2" charset="77"/>
              </a:rPr>
              <a:t>Envisager d’ajouter aux cadres de référence une politique selon laquelle « aucun membre, son conjoint ou un membre de sa famille immédiate ne peut être directement employé par un fabricant de vaccins ou sa société mère ». </a:t>
            </a:r>
            <a:endParaRPr lang="en-US" sz="2000" b="1" dirty="0">
              <a:latin typeface="Poppins" pitchFamily="2" charset="77"/>
              <a:cs typeface="Poppins" pitchFamily="2" charset="77"/>
            </a:endParaRPr>
          </a:p>
        </p:txBody>
      </p:sp>
      <p:sp>
        <p:nvSpPr>
          <p:cNvPr id="10" name="object 14">
            <a:extLst>
              <a:ext uri="{FF2B5EF4-FFF2-40B4-BE49-F238E27FC236}">
                <a16:creationId xmlns:a16="http://schemas.microsoft.com/office/drawing/2014/main" id="{95EED452-25AB-87D5-0BDB-1A5F1DC0C3AF}"/>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6" name="Footer Placeholder 5">
            <a:extLst>
              <a:ext uri="{FF2B5EF4-FFF2-40B4-BE49-F238E27FC236}">
                <a16:creationId xmlns:a16="http://schemas.microsoft.com/office/drawing/2014/main" id="{E2708E6B-20E9-44AE-8A28-F33FF8D18B1D}"/>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373734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a:xfrm>
            <a:off x="479125" y="1812641"/>
            <a:ext cx="11211526" cy="1287736"/>
          </a:xfrm>
        </p:spPr>
        <p:txBody>
          <a:bodyPr>
            <a:normAutofit fontScale="92500"/>
          </a:bodyPr>
          <a:lstStyle/>
          <a:p>
            <a:pPr>
              <a:lnSpc>
                <a:spcPct val="100000"/>
              </a:lnSpc>
              <a:buClr>
                <a:srgbClr val="FF0000"/>
              </a:buClr>
            </a:pPr>
            <a:r>
              <a:rPr lang="fr-FR" altLang="en-US" sz="2400" b="1" dirty="0">
                <a:latin typeface="Poppins" pitchFamily="2" charset="77"/>
                <a:cs typeface="Poppins" pitchFamily="2" charset="77"/>
              </a:rPr>
              <a:t>Louise Dupont est membre du GTCV. Son conjoint effectue régulièrement des consultations pour l’une des entreprises fabriquant des PCV. La révision du calendrier du PCV est à l’ordre du jour de la prochaine réunion du GTCV. </a:t>
            </a:r>
          </a:p>
        </p:txBody>
      </p:sp>
      <p:sp>
        <p:nvSpPr>
          <p:cNvPr id="3" name="Slide Number Placeholder 2">
            <a:extLst>
              <a:ext uri="{FF2B5EF4-FFF2-40B4-BE49-F238E27FC236}">
                <a16:creationId xmlns:a16="http://schemas.microsoft.com/office/drawing/2014/main" id="{77949BEA-405C-BE4F-B84B-CC646BB744D5}"/>
              </a:ext>
            </a:extLst>
          </p:cNvPr>
          <p:cNvSpPr>
            <a:spLocks noGrp="1"/>
          </p:cNvSpPr>
          <p:nvPr>
            <p:ph type="sldNum" sz="quarter" idx="16"/>
          </p:nvPr>
        </p:nvSpPr>
        <p:spPr/>
        <p:txBody>
          <a:bodyPr/>
          <a:lstStyle/>
          <a:p>
            <a:fld id="{A74CE0EA-F3B5-4684-BA10-C594598FDB9C}" type="slidenum">
              <a:rPr lang="en-GB" noProof="0" smtClean="0"/>
              <a:pPr/>
              <a:t>34</a:t>
            </a:fld>
            <a:endParaRPr lang="en-GB" noProof="0" dirty="0"/>
          </a:p>
        </p:txBody>
      </p:sp>
      <p:sp>
        <p:nvSpPr>
          <p:cNvPr id="4" name="object 2">
            <a:extLst>
              <a:ext uri="{FF2B5EF4-FFF2-40B4-BE49-F238E27FC236}">
                <a16:creationId xmlns:a16="http://schemas.microsoft.com/office/drawing/2014/main" id="{6E38902C-A4A1-D539-73CE-1FF9705EF139}"/>
              </a:ext>
            </a:extLst>
          </p:cNvPr>
          <p:cNvSpPr txBox="1">
            <a:spLocks/>
          </p:cNvSpPr>
          <p:nvPr/>
        </p:nvSpPr>
        <p:spPr>
          <a:xfrm>
            <a:off x="576585" y="551759"/>
            <a:ext cx="8370468" cy="464423"/>
          </a:xfrm>
          <a:prstGeom prst="rect">
            <a:avLst/>
          </a:prstGeom>
          <a:solidFill>
            <a:srgbClr val="FB9B00"/>
          </a:solidFill>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CASE STUDY 2</a:t>
            </a:r>
          </a:p>
        </p:txBody>
      </p:sp>
      <p:sp>
        <p:nvSpPr>
          <p:cNvPr id="5" name="Footer Placeholder 3">
            <a:extLst>
              <a:ext uri="{FF2B5EF4-FFF2-40B4-BE49-F238E27FC236}">
                <a16:creationId xmlns:a16="http://schemas.microsoft.com/office/drawing/2014/main" id="{39B1C8C1-BF07-15CE-A1C6-B35CD6022661}"/>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128F81E7-1D5B-0037-5A7C-59333A4F0150}"/>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7" name="ZoneTexte 6">
            <a:extLst>
              <a:ext uri="{FF2B5EF4-FFF2-40B4-BE49-F238E27FC236}">
                <a16:creationId xmlns:a16="http://schemas.microsoft.com/office/drawing/2014/main" id="{1E0FBC3D-B283-792C-FFB2-D3BF64BB7E78}"/>
              </a:ext>
            </a:extLst>
          </p:cNvPr>
          <p:cNvSpPr txBox="1"/>
          <p:nvPr/>
        </p:nvSpPr>
        <p:spPr>
          <a:xfrm>
            <a:off x="576263" y="3068788"/>
            <a:ext cx="10819362" cy="1631216"/>
          </a:xfrm>
          <a:prstGeom prst="rect">
            <a:avLst/>
          </a:prstGeom>
          <a:noFill/>
        </p:spPr>
        <p:txBody>
          <a:bodyPr wrap="square">
            <a:spAutoFit/>
          </a:bodyPr>
          <a:lstStyle/>
          <a:p>
            <a:pPr marL="672596" lvl="1" indent="-457200">
              <a:buClr>
                <a:srgbClr val="FB9B00"/>
              </a:buClr>
              <a:buFont typeface="+mj-lt"/>
              <a:buAutoNum type="arabicPeriod"/>
            </a:pPr>
            <a:r>
              <a:rPr lang="fr-FR" altLang="en-US" sz="2000" b="1" dirty="0">
                <a:latin typeface="Poppins" pitchFamily="2" charset="77"/>
                <a:cs typeface="Poppins" pitchFamily="2" charset="77"/>
              </a:rPr>
              <a:t>Que doit-elle faire ? </a:t>
            </a:r>
          </a:p>
          <a:p>
            <a:pPr marL="672596" lvl="1" indent="-457200">
              <a:buClr>
                <a:srgbClr val="FB9B00"/>
              </a:buClr>
              <a:buFont typeface="+mj-lt"/>
              <a:buAutoNum type="arabicPeriod"/>
            </a:pPr>
            <a:r>
              <a:rPr lang="fr-FR" altLang="en-US" sz="2000" b="1" dirty="0">
                <a:latin typeface="Poppins" pitchFamily="2" charset="77"/>
                <a:cs typeface="Poppins" pitchFamily="2" charset="77"/>
              </a:rPr>
              <a:t>Y a-t-il un conflit d’intérêts? </a:t>
            </a:r>
          </a:p>
          <a:p>
            <a:pPr marL="672596" lvl="1" indent="-457200">
              <a:buClr>
                <a:srgbClr val="FB9B00"/>
              </a:buClr>
              <a:buFont typeface="+mj-lt"/>
              <a:buAutoNum type="arabicPeriod"/>
            </a:pPr>
            <a:r>
              <a:rPr lang="fr-FR" altLang="en-US" sz="2000" b="1" dirty="0">
                <a:latin typeface="Poppins" pitchFamily="2" charset="77"/>
                <a:cs typeface="Poppins" pitchFamily="2" charset="77"/>
              </a:rPr>
              <a:t>Dans l’affirmative, comment devrait-il être géré?</a:t>
            </a:r>
            <a:r>
              <a:rPr lang="en-US" sz="2000" dirty="0">
                <a:solidFill>
                  <a:schemeClr val="bg1"/>
                </a:solidFill>
                <a:latin typeface="Poppins" pitchFamily="2" charset="77"/>
                <a:cs typeface="Poppins" pitchFamily="2" charset="77"/>
              </a:rPr>
              <a:t>de the member from PCV discussions and vote (or only from vote)</a:t>
            </a:r>
          </a:p>
          <a:p>
            <a:pPr marL="672596" lvl="1" indent="-457200">
              <a:buClr>
                <a:srgbClr val="FB9B00"/>
              </a:buClr>
              <a:buFont typeface="+mj-lt"/>
              <a:buAutoNum type="arabicPeriod"/>
            </a:pPr>
            <a:endParaRPr lang="en-US" sz="2000" b="1" dirty="0">
              <a:latin typeface="Poppins" pitchFamily="2" charset="77"/>
              <a:cs typeface="Poppins" pitchFamily="2" charset="77"/>
            </a:endParaRPr>
          </a:p>
        </p:txBody>
      </p:sp>
      <p:sp>
        <p:nvSpPr>
          <p:cNvPr id="2" name="Footer Placeholder 1">
            <a:extLst>
              <a:ext uri="{FF2B5EF4-FFF2-40B4-BE49-F238E27FC236}">
                <a16:creationId xmlns:a16="http://schemas.microsoft.com/office/drawing/2014/main" id="{147480E8-E796-4C32-B31D-9C8AC235928D}"/>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3014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a:xfrm>
            <a:off x="479125" y="1812641"/>
            <a:ext cx="11211526" cy="1287736"/>
          </a:xfrm>
        </p:spPr>
        <p:txBody>
          <a:bodyPr>
            <a:normAutofit fontScale="92500"/>
          </a:bodyPr>
          <a:lstStyle/>
          <a:p>
            <a:pPr>
              <a:lnSpc>
                <a:spcPct val="100000"/>
              </a:lnSpc>
              <a:buClr>
                <a:srgbClr val="FF0000"/>
              </a:buClr>
            </a:pPr>
            <a:r>
              <a:rPr lang="fr-FR" altLang="en-US" sz="2400" b="1" dirty="0">
                <a:latin typeface="Poppins" pitchFamily="2" charset="77"/>
                <a:cs typeface="Poppins" pitchFamily="2" charset="77"/>
              </a:rPr>
              <a:t>Louise Dupont est membre du GTCV. Son conjoint effectue régulièrement des consultations pour l’une des entreprises fabriquant des PCV. La révision du calendrier du PCV est à l’ordre du jour de la prochaine réunion du GTCV. </a:t>
            </a:r>
          </a:p>
        </p:txBody>
      </p:sp>
      <p:sp>
        <p:nvSpPr>
          <p:cNvPr id="3" name="Slide Number Placeholder 2">
            <a:extLst>
              <a:ext uri="{FF2B5EF4-FFF2-40B4-BE49-F238E27FC236}">
                <a16:creationId xmlns:a16="http://schemas.microsoft.com/office/drawing/2014/main" id="{77949BEA-405C-BE4F-B84B-CC646BB744D5}"/>
              </a:ext>
            </a:extLst>
          </p:cNvPr>
          <p:cNvSpPr>
            <a:spLocks noGrp="1"/>
          </p:cNvSpPr>
          <p:nvPr>
            <p:ph type="sldNum" sz="quarter" idx="16"/>
          </p:nvPr>
        </p:nvSpPr>
        <p:spPr/>
        <p:txBody>
          <a:bodyPr/>
          <a:lstStyle/>
          <a:p>
            <a:fld id="{A74CE0EA-F3B5-4684-BA10-C594598FDB9C}" type="slidenum">
              <a:rPr lang="en-GB" noProof="0" smtClean="0"/>
              <a:pPr/>
              <a:t>35</a:t>
            </a:fld>
            <a:endParaRPr lang="en-GB" noProof="0" dirty="0"/>
          </a:p>
        </p:txBody>
      </p:sp>
      <p:sp>
        <p:nvSpPr>
          <p:cNvPr id="4" name="object 2">
            <a:extLst>
              <a:ext uri="{FF2B5EF4-FFF2-40B4-BE49-F238E27FC236}">
                <a16:creationId xmlns:a16="http://schemas.microsoft.com/office/drawing/2014/main" id="{6E38902C-A4A1-D539-73CE-1FF9705EF139}"/>
              </a:ext>
            </a:extLst>
          </p:cNvPr>
          <p:cNvSpPr txBox="1">
            <a:spLocks/>
          </p:cNvSpPr>
          <p:nvPr/>
        </p:nvSpPr>
        <p:spPr>
          <a:xfrm>
            <a:off x="576585" y="551759"/>
            <a:ext cx="8370468" cy="464423"/>
          </a:xfrm>
          <a:prstGeom prst="rect">
            <a:avLst/>
          </a:prstGeom>
          <a:solidFill>
            <a:srgbClr val="FB9B00"/>
          </a:solidFill>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CASE STUDY 2</a:t>
            </a:r>
          </a:p>
        </p:txBody>
      </p:sp>
      <p:sp>
        <p:nvSpPr>
          <p:cNvPr id="5" name="Footer Placeholder 3">
            <a:extLst>
              <a:ext uri="{FF2B5EF4-FFF2-40B4-BE49-F238E27FC236}">
                <a16:creationId xmlns:a16="http://schemas.microsoft.com/office/drawing/2014/main" id="{39B1C8C1-BF07-15CE-A1C6-B35CD6022661}"/>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128F81E7-1D5B-0037-5A7C-59333A4F0150}"/>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7" name="ZoneTexte 6">
            <a:extLst>
              <a:ext uri="{FF2B5EF4-FFF2-40B4-BE49-F238E27FC236}">
                <a16:creationId xmlns:a16="http://schemas.microsoft.com/office/drawing/2014/main" id="{1E0FBC3D-B283-792C-FFB2-D3BF64BB7E78}"/>
              </a:ext>
            </a:extLst>
          </p:cNvPr>
          <p:cNvSpPr txBox="1"/>
          <p:nvPr/>
        </p:nvSpPr>
        <p:spPr>
          <a:xfrm>
            <a:off x="576263" y="3068788"/>
            <a:ext cx="10819362" cy="1938992"/>
          </a:xfrm>
          <a:prstGeom prst="rect">
            <a:avLst/>
          </a:prstGeom>
          <a:noFill/>
        </p:spPr>
        <p:txBody>
          <a:bodyPr wrap="square">
            <a:spAutoFit/>
          </a:bodyPr>
          <a:lstStyle/>
          <a:p>
            <a:pPr marL="672596" lvl="1" indent="-457200">
              <a:buClr>
                <a:srgbClr val="FB9B00"/>
              </a:buClr>
              <a:buFont typeface="+mj-lt"/>
              <a:buAutoNum type="arabicPeriod"/>
            </a:pPr>
            <a:r>
              <a:rPr lang="fr-FR" altLang="en-US" sz="2000" b="1" dirty="0">
                <a:latin typeface="Poppins" pitchFamily="2" charset="77"/>
                <a:cs typeface="Poppins" pitchFamily="2" charset="77"/>
              </a:rPr>
              <a:t>Que doit-elle faire</a:t>
            </a:r>
            <a:r>
              <a:rPr lang="en-GB" altLang="en-US" sz="2000" b="1" dirty="0">
                <a:latin typeface="Poppins" pitchFamily="2" charset="77"/>
                <a:cs typeface="Poppins" pitchFamily="2" charset="77"/>
              </a:rPr>
              <a:t>? </a:t>
            </a:r>
            <a:r>
              <a:rPr lang="fr-FR" altLang="en-US" sz="2000" dirty="0">
                <a:latin typeface="Poppins" pitchFamily="2" charset="77"/>
                <a:cs typeface="Poppins" pitchFamily="2" charset="77"/>
              </a:rPr>
              <a:t>Elle devrait signaler cet intérêt au secrétariat et à la présidente du GTCV.</a:t>
            </a:r>
          </a:p>
          <a:p>
            <a:pPr marL="672596" lvl="1" indent="-457200">
              <a:buClr>
                <a:srgbClr val="FB9B00"/>
              </a:buClr>
              <a:buFont typeface="+mj-lt"/>
              <a:buAutoNum type="arabicPeriod"/>
            </a:pPr>
            <a:r>
              <a:rPr lang="fr-FR" altLang="en-US" sz="2000" b="1" dirty="0">
                <a:latin typeface="Poppins" pitchFamily="2" charset="77"/>
                <a:cs typeface="Poppins" pitchFamily="2" charset="77"/>
              </a:rPr>
              <a:t>Y a-t-il un conflit d’intérêts? </a:t>
            </a:r>
            <a:r>
              <a:rPr lang="en-US" sz="2000" dirty="0" err="1">
                <a:latin typeface="Poppins" pitchFamily="2" charset="77"/>
                <a:cs typeface="Poppins" pitchFamily="2" charset="77"/>
              </a:rPr>
              <a:t>Oui</a:t>
            </a:r>
            <a:r>
              <a:rPr lang="en-US" sz="2000" dirty="0">
                <a:latin typeface="Poppins" pitchFamily="2" charset="77"/>
                <a:cs typeface="Poppins" pitchFamily="2" charset="77"/>
              </a:rPr>
              <a:t>; Financier, Personnel, Indirect, </a:t>
            </a:r>
            <a:r>
              <a:rPr lang="en-US" sz="2000" dirty="0" err="1">
                <a:latin typeface="Poppins" pitchFamily="2" charset="77"/>
                <a:cs typeface="Poppins" pitchFamily="2" charset="77"/>
              </a:rPr>
              <a:t>Specifique</a:t>
            </a:r>
            <a:r>
              <a:rPr lang="en-US" sz="2000" dirty="0">
                <a:latin typeface="Poppins" pitchFamily="2" charset="77"/>
                <a:cs typeface="Poppins" pitchFamily="2" charset="77"/>
              </a:rPr>
              <a:t>, important, </a:t>
            </a:r>
            <a:r>
              <a:rPr lang="fr-CH" sz="2000" dirty="0">
                <a:latin typeface="Poppins" pitchFamily="2" charset="77"/>
                <a:cs typeface="Poppins" pitchFamily="2" charset="77"/>
              </a:rPr>
              <a:t>actuel</a:t>
            </a:r>
            <a:endParaRPr lang="en-GB" altLang="en-US" sz="2000" b="1" dirty="0">
              <a:latin typeface="Poppins" pitchFamily="2" charset="77"/>
              <a:cs typeface="Poppins" pitchFamily="2" charset="77"/>
            </a:endParaRPr>
          </a:p>
          <a:p>
            <a:pPr marL="672596" lvl="1" indent="-457200">
              <a:buClr>
                <a:srgbClr val="FB9B00"/>
              </a:buClr>
              <a:buFont typeface="+mj-lt"/>
              <a:buAutoNum type="arabicPeriod"/>
            </a:pPr>
            <a:r>
              <a:rPr lang="fr-FR" altLang="en-US" sz="2000" b="1" dirty="0">
                <a:latin typeface="Poppins" pitchFamily="2" charset="77"/>
                <a:cs typeface="Poppins" pitchFamily="2" charset="77"/>
              </a:rPr>
              <a:t>Dans l’affirmative, comment devrait-il être géré</a:t>
            </a:r>
            <a:r>
              <a:rPr lang="en-US" sz="2000" b="1" dirty="0">
                <a:latin typeface="Poppins" pitchFamily="2" charset="77"/>
                <a:cs typeface="Poppins" pitchFamily="2" charset="77"/>
              </a:rPr>
              <a:t>? </a:t>
            </a:r>
            <a:r>
              <a:rPr lang="fr-FR" sz="2000" dirty="0">
                <a:latin typeface="Poppins" pitchFamily="2" charset="77"/>
                <a:cs typeface="Poppins" pitchFamily="2" charset="77"/>
              </a:rPr>
              <a:t>Exclure le membre des discussions et du vote sur le  PCV (ou seulement du vote)</a:t>
            </a:r>
          </a:p>
        </p:txBody>
      </p:sp>
      <p:sp>
        <p:nvSpPr>
          <p:cNvPr id="2" name="Footer Placeholder 1">
            <a:extLst>
              <a:ext uri="{FF2B5EF4-FFF2-40B4-BE49-F238E27FC236}">
                <a16:creationId xmlns:a16="http://schemas.microsoft.com/office/drawing/2014/main" id="{699C74C4-D605-4319-BEC7-049858C7FAD1}"/>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61010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a:xfrm>
            <a:off x="479125" y="1812642"/>
            <a:ext cx="11211526" cy="1625884"/>
          </a:xfrm>
        </p:spPr>
        <p:txBody>
          <a:bodyPr>
            <a:normAutofit fontScale="92500"/>
          </a:bodyPr>
          <a:lstStyle/>
          <a:p>
            <a:pPr>
              <a:lnSpc>
                <a:spcPct val="100000"/>
              </a:lnSpc>
              <a:buClr>
                <a:srgbClr val="FF0000"/>
              </a:buClr>
            </a:pPr>
            <a:r>
              <a:rPr lang="fr-FR" altLang="en-US" sz="2400" b="1" dirty="0" err="1">
                <a:latin typeface="Poppins" pitchFamily="2" charset="77"/>
                <a:cs typeface="Poppins" pitchFamily="2" charset="77"/>
              </a:rPr>
              <a:t>Kalyar</a:t>
            </a:r>
            <a:r>
              <a:rPr lang="fr-FR" altLang="en-US" sz="2400" b="1" dirty="0">
                <a:latin typeface="Poppins" pitchFamily="2" charset="77"/>
                <a:cs typeface="Poppins" pitchFamily="2" charset="77"/>
              </a:rPr>
              <a:t> Win a reçu deux subventions, 1) pour examiner les effets secondaires du PCV chez les personnes âgées, financées par une entreprise et 2) pour examiner les facteurs qui influencent l’acceptation du vaccin contre le VPH par les écolières, financées par le Conseil national de recherches du Canada. </a:t>
            </a:r>
            <a:endParaRPr lang="en-GB" altLang="en-US" sz="2400" b="1" dirty="0">
              <a:solidFill>
                <a:srgbClr val="002060"/>
              </a:solidFill>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B89A60AF-8A70-D84E-A4A2-F94349C78000}"/>
              </a:ext>
            </a:extLst>
          </p:cNvPr>
          <p:cNvSpPr>
            <a:spLocks noGrp="1"/>
          </p:cNvSpPr>
          <p:nvPr>
            <p:ph type="sldNum" sz="quarter" idx="16"/>
          </p:nvPr>
        </p:nvSpPr>
        <p:spPr/>
        <p:txBody>
          <a:bodyPr/>
          <a:lstStyle/>
          <a:p>
            <a:fld id="{A74CE0EA-F3B5-4684-BA10-C594598FDB9C}" type="slidenum">
              <a:rPr lang="en-GB" noProof="0" smtClean="0"/>
              <a:pPr/>
              <a:t>36</a:t>
            </a:fld>
            <a:endParaRPr lang="en-GB" noProof="0" dirty="0"/>
          </a:p>
        </p:txBody>
      </p:sp>
      <p:sp>
        <p:nvSpPr>
          <p:cNvPr id="4" name="object 2">
            <a:extLst>
              <a:ext uri="{FF2B5EF4-FFF2-40B4-BE49-F238E27FC236}">
                <a16:creationId xmlns:a16="http://schemas.microsoft.com/office/drawing/2014/main" id="{A2ECEC98-153F-75A5-C4F6-0C4EBECF4FDF}"/>
              </a:ext>
            </a:extLst>
          </p:cNvPr>
          <p:cNvSpPr txBox="1">
            <a:spLocks/>
          </p:cNvSpPr>
          <p:nvPr/>
        </p:nvSpPr>
        <p:spPr>
          <a:xfrm>
            <a:off x="576585" y="551759"/>
            <a:ext cx="8370468" cy="464423"/>
          </a:xfrm>
          <a:prstGeom prst="rect">
            <a:avLst/>
          </a:prstGeom>
          <a:solidFill>
            <a:srgbClr val="FB9B00"/>
          </a:solidFill>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CASE STUDY 3</a:t>
            </a:r>
          </a:p>
        </p:txBody>
      </p:sp>
      <p:sp>
        <p:nvSpPr>
          <p:cNvPr id="5" name="Footer Placeholder 3">
            <a:extLst>
              <a:ext uri="{FF2B5EF4-FFF2-40B4-BE49-F238E27FC236}">
                <a16:creationId xmlns:a16="http://schemas.microsoft.com/office/drawing/2014/main" id="{F98790BD-C334-B1A5-A597-4CC6503D8505}"/>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00C8621D-0D33-8E50-9A0F-8B372D1627E6}"/>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8" name="ZoneTexte 7">
            <a:extLst>
              <a:ext uri="{FF2B5EF4-FFF2-40B4-BE49-F238E27FC236}">
                <a16:creationId xmlns:a16="http://schemas.microsoft.com/office/drawing/2014/main" id="{AD313498-1680-609A-68F2-3660DAF41477}"/>
              </a:ext>
            </a:extLst>
          </p:cNvPr>
          <p:cNvSpPr txBox="1"/>
          <p:nvPr/>
        </p:nvSpPr>
        <p:spPr>
          <a:xfrm>
            <a:off x="576263" y="3440262"/>
            <a:ext cx="10819362" cy="923330"/>
          </a:xfrm>
          <a:prstGeom prst="rect">
            <a:avLst/>
          </a:prstGeom>
          <a:noFill/>
        </p:spPr>
        <p:txBody>
          <a:bodyPr wrap="square">
            <a:spAutoFit/>
          </a:bodyPr>
          <a:lstStyle/>
          <a:p>
            <a:pPr marL="672596" lvl="1" indent="-457200">
              <a:buClr>
                <a:srgbClr val="FB9B00"/>
              </a:buClr>
              <a:buFont typeface="+mj-lt"/>
              <a:buAutoNum type="arabicPeriod"/>
            </a:pPr>
            <a:r>
              <a:rPr lang="fr-FR" altLang="en-US" sz="1800" b="1" dirty="0">
                <a:latin typeface="Poppins" pitchFamily="2" charset="77"/>
                <a:cs typeface="Poppins" pitchFamily="2" charset="77"/>
              </a:rPr>
              <a:t>Que doit-elle faire ?</a:t>
            </a:r>
          </a:p>
          <a:p>
            <a:pPr marL="672596" lvl="1" indent="-457200">
              <a:buClr>
                <a:srgbClr val="FB9B00"/>
              </a:buClr>
              <a:buFont typeface="+mj-lt"/>
              <a:buAutoNum type="arabicPeriod"/>
            </a:pPr>
            <a:r>
              <a:rPr lang="fr-FR" altLang="en-US" sz="1800" b="1" dirty="0">
                <a:latin typeface="Poppins" pitchFamily="2" charset="77"/>
                <a:cs typeface="Poppins" pitchFamily="2" charset="77"/>
              </a:rPr>
              <a:t>Y a-t-il un conflit d’intérêts? </a:t>
            </a:r>
          </a:p>
          <a:p>
            <a:pPr marL="672596" lvl="1" indent="-457200">
              <a:buClr>
                <a:srgbClr val="FB9B00"/>
              </a:buClr>
              <a:buFont typeface="+mj-lt"/>
              <a:buAutoNum type="arabicPeriod"/>
            </a:pPr>
            <a:r>
              <a:rPr lang="fr-FR" altLang="en-US" sz="1800" b="1" dirty="0">
                <a:latin typeface="Poppins" pitchFamily="2" charset="77"/>
                <a:cs typeface="Poppins" pitchFamily="2" charset="77"/>
              </a:rPr>
              <a:t>Dans l’affirmative, comment le Secrétariat pourrait-il gérer le CI?</a:t>
            </a:r>
            <a:endParaRPr lang="en-US" sz="1800" b="1" dirty="0">
              <a:latin typeface="Poppins" pitchFamily="2" charset="77"/>
              <a:cs typeface="Poppins" pitchFamily="2" charset="77"/>
            </a:endParaRPr>
          </a:p>
        </p:txBody>
      </p:sp>
      <p:sp>
        <p:nvSpPr>
          <p:cNvPr id="2" name="Footer Placeholder 1">
            <a:extLst>
              <a:ext uri="{FF2B5EF4-FFF2-40B4-BE49-F238E27FC236}">
                <a16:creationId xmlns:a16="http://schemas.microsoft.com/office/drawing/2014/main" id="{713D6A13-9BB1-449F-9C9C-227F5522C7DD}"/>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99024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a:xfrm>
            <a:off x="479125" y="1812642"/>
            <a:ext cx="11211526" cy="1625884"/>
          </a:xfrm>
        </p:spPr>
        <p:txBody>
          <a:bodyPr>
            <a:normAutofit fontScale="92500"/>
          </a:bodyPr>
          <a:lstStyle/>
          <a:p>
            <a:pPr>
              <a:lnSpc>
                <a:spcPct val="100000"/>
              </a:lnSpc>
              <a:buClr>
                <a:srgbClr val="FF0000"/>
              </a:buClr>
            </a:pPr>
            <a:r>
              <a:rPr lang="fr-FR" altLang="en-US" sz="2400" b="1" dirty="0" err="1">
                <a:latin typeface="Poppins" pitchFamily="2" charset="77"/>
                <a:cs typeface="Poppins" pitchFamily="2" charset="77"/>
              </a:rPr>
              <a:t>Kalyar</a:t>
            </a:r>
            <a:r>
              <a:rPr lang="fr-FR" altLang="en-US" sz="2400" b="1" dirty="0">
                <a:latin typeface="Poppins" pitchFamily="2" charset="77"/>
                <a:cs typeface="Poppins" pitchFamily="2" charset="77"/>
              </a:rPr>
              <a:t> Win a reçu deux subventions, 1) pour examiner les effets secondaires du PCV chez les personnes âgées, financées par une entreprise et 2) pour examiner les facteurs qui influencent l’acceptation du vaccin contre le VPH par les écolières, financées par le Conseil national de recherches du Canada. </a:t>
            </a:r>
          </a:p>
          <a:p>
            <a:pPr>
              <a:lnSpc>
                <a:spcPct val="100000"/>
              </a:lnSpc>
              <a:buClr>
                <a:srgbClr val="FF0000"/>
              </a:buClr>
            </a:pPr>
            <a:endParaRPr lang="en-GB" altLang="en-US" sz="2400" b="1" dirty="0">
              <a:solidFill>
                <a:srgbClr val="002060"/>
              </a:solidFill>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B89A60AF-8A70-D84E-A4A2-F94349C78000}"/>
              </a:ext>
            </a:extLst>
          </p:cNvPr>
          <p:cNvSpPr>
            <a:spLocks noGrp="1"/>
          </p:cNvSpPr>
          <p:nvPr>
            <p:ph type="sldNum" sz="quarter" idx="16"/>
          </p:nvPr>
        </p:nvSpPr>
        <p:spPr/>
        <p:txBody>
          <a:bodyPr/>
          <a:lstStyle/>
          <a:p>
            <a:fld id="{A74CE0EA-F3B5-4684-BA10-C594598FDB9C}" type="slidenum">
              <a:rPr lang="en-GB" noProof="0" smtClean="0"/>
              <a:pPr/>
              <a:t>37</a:t>
            </a:fld>
            <a:endParaRPr lang="en-GB" noProof="0" dirty="0"/>
          </a:p>
        </p:txBody>
      </p:sp>
      <p:sp>
        <p:nvSpPr>
          <p:cNvPr id="4" name="object 2">
            <a:extLst>
              <a:ext uri="{FF2B5EF4-FFF2-40B4-BE49-F238E27FC236}">
                <a16:creationId xmlns:a16="http://schemas.microsoft.com/office/drawing/2014/main" id="{A2ECEC98-153F-75A5-C4F6-0C4EBECF4FDF}"/>
              </a:ext>
            </a:extLst>
          </p:cNvPr>
          <p:cNvSpPr txBox="1">
            <a:spLocks/>
          </p:cNvSpPr>
          <p:nvPr/>
        </p:nvSpPr>
        <p:spPr>
          <a:xfrm>
            <a:off x="576585" y="551759"/>
            <a:ext cx="8370468" cy="464423"/>
          </a:xfrm>
          <a:prstGeom prst="rect">
            <a:avLst/>
          </a:prstGeom>
          <a:solidFill>
            <a:srgbClr val="FB9B00"/>
          </a:solidFill>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CASE STUDY 3</a:t>
            </a:r>
          </a:p>
        </p:txBody>
      </p:sp>
      <p:sp>
        <p:nvSpPr>
          <p:cNvPr id="5" name="Footer Placeholder 3">
            <a:extLst>
              <a:ext uri="{FF2B5EF4-FFF2-40B4-BE49-F238E27FC236}">
                <a16:creationId xmlns:a16="http://schemas.microsoft.com/office/drawing/2014/main" id="{F98790BD-C334-B1A5-A597-4CC6503D8505}"/>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00C8621D-0D33-8E50-9A0F-8B372D1627E6}"/>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8" name="ZoneTexte 7">
            <a:extLst>
              <a:ext uri="{FF2B5EF4-FFF2-40B4-BE49-F238E27FC236}">
                <a16:creationId xmlns:a16="http://schemas.microsoft.com/office/drawing/2014/main" id="{AD313498-1680-609A-68F2-3660DAF41477}"/>
              </a:ext>
            </a:extLst>
          </p:cNvPr>
          <p:cNvSpPr txBox="1"/>
          <p:nvPr/>
        </p:nvSpPr>
        <p:spPr>
          <a:xfrm>
            <a:off x="576263" y="3297387"/>
            <a:ext cx="10819362" cy="3693319"/>
          </a:xfrm>
          <a:prstGeom prst="rect">
            <a:avLst/>
          </a:prstGeom>
          <a:noFill/>
        </p:spPr>
        <p:txBody>
          <a:bodyPr wrap="square">
            <a:spAutoFit/>
          </a:bodyPr>
          <a:lstStyle/>
          <a:p>
            <a:pPr marL="672596" lvl="1" indent="-457200">
              <a:buClr>
                <a:srgbClr val="FB9B00"/>
              </a:buClr>
              <a:buFont typeface="+mj-lt"/>
              <a:buAutoNum type="arabicPeriod"/>
            </a:pPr>
            <a:r>
              <a:rPr lang="en-GB" altLang="en-US" sz="1800" b="1" dirty="0">
                <a:latin typeface="Poppins" pitchFamily="2" charset="77"/>
                <a:cs typeface="Poppins" pitchFamily="2" charset="77"/>
              </a:rPr>
              <a:t>Que doit-</a:t>
            </a:r>
            <a:r>
              <a:rPr lang="en-GB" altLang="en-US" sz="1800" b="1" dirty="0" err="1">
                <a:latin typeface="Poppins" pitchFamily="2" charset="77"/>
                <a:cs typeface="Poppins" pitchFamily="2" charset="77"/>
              </a:rPr>
              <a:t>elle</a:t>
            </a:r>
            <a:r>
              <a:rPr lang="en-GB" altLang="en-US" sz="1800" b="1" dirty="0">
                <a:latin typeface="Poppins" pitchFamily="2" charset="77"/>
                <a:cs typeface="Poppins" pitchFamily="2" charset="77"/>
              </a:rPr>
              <a:t> faire? </a:t>
            </a:r>
            <a:r>
              <a:rPr lang="fr-FR" sz="1800" dirty="0">
                <a:latin typeface="Poppins" pitchFamily="2" charset="77"/>
                <a:cs typeface="Poppins" pitchFamily="2" charset="77"/>
              </a:rPr>
              <a:t>Elle devrait signaler cet intérêt au secrétariat et à la présidente du GTCV.</a:t>
            </a:r>
            <a:endParaRPr lang="en-GB" altLang="en-US" sz="1800" b="1" dirty="0">
              <a:latin typeface="Poppins" pitchFamily="2" charset="77"/>
              <a:cs typeface="Poppins" pitchFamily="2" charset="77"/>
            </a:endParaRPr>
          </a:p>
          <a:p>
            <a:pPr marL="672596" lvl="1" indent="-457200">
              <a:buClr>
                <a:srgbClr val="FB9B00"/>
              </a:buClr>
              <a:buFont typeface="+mj-lt"/>
              <a:buAutoNum type="arabicPeriod"/>
            </a:pPr>
            <a:r>
              <a:rPr lang="fr-FR" altLang="en-US" sz="1800" b="1" dirty="0">
                <a:latin typeface="Poppins" pitchFamily="2" charset="77"/>
                <a:cs typeface="Poppins" pitchFamily="2" charset="77"/>
              </a:rPr>
              <a:t>Y a-t-il un conflit d’intérêts</a:t>
            </a:r>
            <a:r>
              <a:rPr lang="en-GB" altLang="en-US" sz="1800" b="1" dirty="0">
                <a:latin typeface="Poppins" pitchFamily="2" charset="77"/>
                <a:cs typeface="Poppins" pitchFamily="2" charset="77"/>
              </a:rPr>
              <a:t>?</a:t>
            </a:r>
          </a:p>
          <a:p>
            <a:pPr marL="1216756" lvl="2" indent="-457200">
              <a:buClr>
                <a:srgbClr val="FB9B00"/>
              </a:buClr>
              <a:buFont typeface="+mj-lt"/>
              <a:buAutoNum type="arabicPeriod"/>
            </a:pPr>
            <a:r>
              <a:rPr lang="en-US" sz="1800" dirty="0">
                <a:latin typeface="Poppins" pitchFamily="2" charset="77"/>
                <a:cs typeface="Poppins" pitchFamily="2" charset="77"/>
              </a:rPr>
              <a:t>Re: PCV - </a:t>
            </a:r>
            <a:r>
              <a:rPr lang="fr-FR" sz="1800" dirty="0">
                <a:latin typeface="Poppins" pitchFamily="2" charset="77"/>
                <a:cs typeface="Poppins" pitchFamily="2" charset="77"/>
              </a:rPr>
              <a:t>Plus d’informations sont nécessaires pour déterminer le type d’intérêt et la relation du membre avec l’entreprise au-delà de la subvention</a:t>
            </a:r>
          </a:p>
          <a:p>
            <a:pPr marL="1216756" lvl="2" indent="-457200">
              <a:buClr>
                <a:srgbClr val="FB9B00"/>
              </a:buClr>
              <a:buFont typeface="+mj-lt"/>
              <a:buAutoNum type="arabicPeriod"/>
            </a:pPr>
            <a:r>
              <a:rPr lang="en-US" sz="1800" dirty="0">
                <a:latin typeface="Poppins" pitchFamily="2" charset="77"/>
                <a:cs typeface="Poppins" pitchFamily="2" charset="77"/>
              </a:rPr>
              <a:t>Re: VPH - </a:t>
            </a:r>
            <a:r>
              <a:rPr lang="fr-FR" sz="1800" dirty="0">
                <a:latin typeface="Poppins" pitchFamily="2" charset="77"/>
                <a:cs typeface="Poppins" pitchFamily="2" charset="77"/>
              </a:rPr>
              <a:t>Il faut plus d’informations pour déterminer le type d’intérêt, mais cela pose moins de problèmes puisqu’il est financé par l’État.</a:t>
            </a:r>
          </a:p>
          <a:p>
            <a:pPr marL="672596" lvl="1" indent="-457200">
              <a:buClr>
                <a:srgbClr val="FB9B00"/>
              </a:buClr>
              <a:buFont typeface="+mj-lt"/>
              <a:buAutoNum type="arabicPeriod"/>
            </a:pPr>
            <a:r>
              <a:rPr lang="fr-FR" altLang="en-US" sz="1800" b="1" dirty="0">
                <a:latin typeface="Poppins" pitchFamily="2" charset="77"/>
                <a:cs typeface="Poppins" pitchFamily="2" charset="77"/>
              </a:rPr>
              <a:t>Dans l’affirmative, comment le Secrétariat pourrait-il gérer le CI</a:t>
            </a:r>
            <a:r>
              <a:rPr lang="en-US" sz="1800" b="1" dirty="0">
                <a:latin typeface="Poppins" pitchFamily="2" charset="77"/>
                <a:cs typeface="Poppins" pitchFamily="2" charset="77"/>
              </a:rPr>
              <a:t>?</a:t>
            </a:r>
          </a:p>
          <a:p>
            <a:pPr marL="1216756" lvl="2" indent="-457200">
              <a:buClr>
                <a:srgbClr val="FB9B00"/>
              </a:buClr>
              <a:buFont typeface="+mj-lt"/>
              <a:buAutoNum type="arabicPeriod"/>
            </a:pPr>
            <a:r>
              <a:rPr lang="en-US" sz="1800" dirty="0">
                <a:latin typeface="Poppins" pitchFamily="2" charset="77"/>
                <a:cs typeface="Poppins" pitchFamily="2" charset="77"/>
              </a:rPr>
              <a:t>Re: PCV - </a:t>
            </a:r>
            <a:r>
              <a:rPr lang="fr-FR" sz="1800" dirty="0">
                <a:latin typeface="Poppins" pitchFamily="2" charset="77"/>
                <a:cs typeface="Poppins" pitchFamily="2" charset="77"/>
              </a:rPr>
              <a:t>Exclure le membre des discussions et du vote sur le  PCV (ou seulement du vote)</a:t>
            </a:r>
          </a:p>
          <a:p>
            <a:pPr marL="1216756" lvl="2" indent="-457200">
              <a:buClr>
                <a:srgbClr val="FB9B00"/>
              </a:buClr>
              <a:buFont typeface="+mj-lt"/>
              <a:buAutoNum type="arabicPeriod"/>
            </a:pPr>
            <a:r>
              <a:rPr lang="en-US" sz="1800" dirty="0">
                <a:latin typeface="Poppins" pitchFamily="2" charset="77"/>
                <a:cs typeface="Poppins" pitchFamily="2" charset="77"/>
              </a:rPr>
              <a:t>Re: HPV - </a:t>
            </a:r>
            <a:r>
              <a:rPr lang="fr-FR" sz="1800" dirty="0">
                <a:latin typeface="Poppins" pitchFamily="2" charset="77"/>
                <a:cs typeface="Poppins" pitchFamily="2" charset="77"/>
              </a:rPr>
              <a:t>Exclure le membre du vote sur le vaccin VPH.</a:t>
            </a:r>
            <a:r>
              <a:rPr lang="en-US" sz="1800" dirty="0">
                <a:solidFill>
                  <a:schemeClr val="bg1"/>
                </a:solidFill>
                <a:latin typeface="Poppins" pitchFamily="2" charset="77"/>
                <a:cs typeface="Poppins" pitchFamily="2" charset="77"/>
              </a:rPr>
              <a:t>the member from PCV discussions and vote (or only from vote)</a:t>
            </a:r>
          </a:p>
          <a:p>
            <a:pPr marL="672596" lvl="1" indent="-457200">
              <a:buClr>
                <a:srgbClr val="FB9B00"/>
              </a:buClr>
              <a:buFont typeface="+mj-lt"/>
              <a:buAutoNum type="arabicPeriod"/>
            </a:pPr>
            <a:endParaRPr lang="en-US" sz="1800" b="1" dirty="0">
              <a:latin typeface="Poppins" pitchFamily="2" charset="77"/>
              <a:cs typeface="Poppins" pitchFamily="2" charset="77"/>
            </a:endParaRPr>
          </a:p>
        </p:txBody>
      </p:sp>
      <p:sp>
        <p:nvSpPr>
          <p:cNvPr id="2" name="Footer Placeholder 1">
            <a:extLst>
              <a:ext uri="{FF2B5EF4-FFF2-40B4-BE49-F238E27FC236}">
                <a16:creationId xmlns:a16="http://schemas.microsoft.com/office/drawing/2014/main" id="{E393E8C3-7125-46E8-AA2A-E05CDEFE9BCA}"/>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138209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a:xfrm>
            <a:off x="473501" y="1436267"/>
            <a:ext cx="11211526" cy="1513164"/>
          </a:xfrm>
        </p:spPr>
        <p:txBody>
          <a:bodyPr>
            <a:normAutofit lnSpcReduction="10000"/>
          </a:bodyPr>
          <a:lstStyle/>
          <a:p>
            <a:pPr>
              <a:buClr>
                <a:srgbClr val="FF0000"/>
              </a:buClr>
            </a:pPr>
            <a:r>
              <a:rPr lang="fr-FR" altLang="en-US" sz="2400" b="1" dirty="0">
                <a:latin typeface="Poppins" pitchFamily="2" charset="77"/>
                <a:cs typeface="Poppins" pitchFamily="2" charset="77"/>
              </a:rPr>
              <a:t>Samuel </a:t>
            </a:r>
            <a:r>
              <a:rPr lang="fr-FR" altLang="en-US" sz="2400" b="1" dirty="0" err="1">
                <a:latin typeface="Poppins" pitchFamily="2" charset="77"/>
                <a:cs typeface="Poppins" pitchFamily="2" charset="77"/>
              </a:rPr>
              <a:t>Daye</a:t>
            </a:r>
            <a:r>
              <a:rPr lang="fr-FR" altLang="en-US" sz="2400" b="1" dirty="0">
                <a:latin typeface="Poppins" pitchFamily="2" charset="77"/>
                <a:cs typeface="Poppins" pitchFamily="2" charset="77"/>
              </a:rPr>
              <a:t> est membre du secrétariat et membre ex </a:t>
            </a:r>
            <a:r>
              <a:rPr lang="fr-FR" altLang="en-US" sz="2400" b="1" dirty="0" err="1">
                <a:latin typeface="Poppins" pitchFamily="2" charset="77"/>
                <a:cs typeface="Poppins" pitchFamily="2" charset="77"/>
              </a:rPr>
              <a:t>officio</a:t>
            </a:r>
            <a:r>
              <a:rPr lang="fr-FR" altLang="en-US" sz="2400" b="1" dirty="0">
                <a:latin typeface="Poppins" pitchFamily="2" charset="77"/>
                <a:cs typeface="Poppins" pitchFamily="2" charset="77"/>
              </a:rPr>
              <a:t> du GTCV. Son fils vient tout juste de commencer comme directeur du marketing pour une entreprise locale de fabrication de vaccins qui fabrique un vaccin pentavalent pour les nourrissons.</a:t>
            </a:r>
            <a:endParaRPr lang="en-GB" altLang="en-US" sz="2535" b="1" dirty="0">
              <a:solidFill>
                <a:srgbClr val="002060"/>
              </a:solidFill>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D1D796C0-BE6F-FB4E-B899-2C7D7C229E33}"/>
              </a:ext>
            </a:extLst>
          </p:cNvPr>
          <p:cNvSpPr>
            <a:spLocks noGrp="1"/>
          </p:cNvSpPr>
          <p:nvPr>
            <p:ph type="sldNum" sz="quarter" idx="16"/>
          </p:nvPr>
        </p:nvSpPr>
        <p:spPr/>
        <p:txBody>
          <a:bodyPr/>
          <a:lstStyle/>
          <a:p>
            <a:fld id="{A74CE0EA-F3B5-4684-BA10-C594598FDB9C}" type="slidenum">
              <a:rPr lang="en-GB" noProof="0" smtClean="0"/>
              <a:pPr/>
              <a:t>38</a:t>
            </a:fld>
            <a:endParaRPr lang="en-GB" noProof="0" dirty="0"/>
          </a:p>
        </p:txBody>
      </p:sp>
      <p:sp>
        <p:nvSpPr>
          <p:cNvPr id="4" name="object 2">
            <a:extLst>
              <a:ext uri="{FF2B5EF4-FFF2-40B4-BE49-F238E27FC236}">
                <a16:creationId xmlns:a16="http://schemas.microsoft.com/office/drawing/2014/main" id="{1C871AA9-DD4F-CC5E-681A-E82182B89A9E}"/>
              </a:ext>
            </a:extLst>
          </p:cNvPr>
          <p:cNvSpPr txBox="1">
            <a:spLocks/>
          </p:cNvSpPr>
          <p:nvPr/>
        </p:nvSpPr>
        <p:spPr>
          <a:xfrm>
            <a:off x="576585" y="551759"/>
            <a:ext cx="8370468" cy="464423"/>
          </a:xfrm>
          <a:prstGeom prst="rect">
            <a:avLst/>
          </a:prstGeom>
          <a:solidFill>
            <a:srgbClr val="FB9B00"/>
          </a:solidFill>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CASE STUDY 4</a:t>
            </a:r>
          </a:p>
        </p:txBody>
      </p:sp>
      <p:sp>
        <p:nvSpPr>
          <p:cNvPr id="5" name="Footer Placeholder 3">
            <a:extLst>
              <a:ext uri="{FF2B5EF4-FFF2-40B4-BE49-F238E27FC236}">
                <a16:creationId xmlns:a16="http://schemas.microsoft.com/office/drawing/2014/main" id="{A0FAE01E-D498-EA26-186E-F229617CB992}"/>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D84C4793-9697-A2AB-F598-2D3A09E55961}"/>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8" name="ZoneTexte 7">
            <a:extLst>
              <a:ext uri="{FF2B5EF4-FFF2-40B4-BE49-F238E27FC236}">
                <a16:creationId xmlns:a16="http://schemas.microsoft.com/office/drawing/2014/main" id="{434A07E8-4573-B5DC-96BF-BA5331A98156}"/>
              </a:ext>
            </a:extLst>
          </p:cNvPr>
          <p:cNvSpPr txBox="1"/>
          <p:nvPr/>
        </p:nvSpPr>
        <p:spPr>
          <a:xfrm>
            <a:off x="576263" y="3140228"/>
            <a:ext cx="10819362" cy="1015663"/>
          </a:xfrm>
          <a:prstGeom prst="rect">
            <a:avLst/>
          </a:prstGeom>
          <a:noFill/>
        </p:spPr>
        <p:txBody>
          <a:bodyPr wrap="square">
            <a:spAutoFit/>
          </a:bodyPr>
          <a:lstStyle/>
          <a:p>
            <a:pPr marL="672596" lvl="1" indent="-457200">
              <a:buClr>
                <a:srgbClr val="FB9B00"/>
              </a:buClr>
              <a:buFont typeface="+mj-lt"/>
              <a:buAutoNum type="arabicPeriod"/>
            </a:pPr>
            <a:r>
              <a:rPr lang="en-GB" altLang="en-US" sz="2000" b="1" dirty="0">
                <a:latin typeface="Poppins" pitchFamily="2" charset="77"/>
                <a:cs typeface="Poppins" pitchFamily="2" charset="77"/>
              </a:rPr>
              <a:t>Que doit-il faire?</a:t>
            </a:r>
            <a:r>
              <a:rPr lang="en-US" sz="2000" dirty="0">
                <a:solidFill>
                  <a:schemeClr val="bg1"/>
                </a:solidFill>
                <a:latin typeface="Poppins" pitchFamily="2" charset="77"/>
                <a:cs typeface="Poppins" pitchFamily="2" charset="77"/>
              </a:rPr>
              <a:t>Chair</a:t>
            </a:r>
            <a:r>
              <a:rPr lang="en-GB" altLang="en-US" sz="2000" dirty="0">
                <a:solidFill>
                  <a:schemeClr val="bg1"/>
                </a:solidFill>
                <a:latin typeface="Poppins" pitchFamily="2" charset="77"/>
                <a:cs typeface="Poppins" pitchFamily="2" charset="77"/>
              </a:rPr>
              <a:t>he</a:t>
            </a:r>
            <a:r>
              <a:rPr lang="en-GB" altLang="en-US" sz="2000" b="1" dirty="0">
                <a:solidFill>
                  <a:schemeClr val="bg1"/>
                </a:solidFill>
                <a:latin typeface="Poppins" pitchFamily="2" charset="77"/>
                <a:cs typeface="Poppins" pitchFamily="2" charset="77"/>
              </a:rPr>
              <a:t> </a:t>
            </a:r>
          </a:p>
          <a:p>
            <a:pPr marL="672596" lvl="1" indent="-457200">
              <a:buClr>
                <a:srgbClr val="FB9B00"/>
              </a:buClr>
              <a:buFont typeface="+mj-lt"/>
              <a:buAutoNum type="arabicPeriod"/>
            </a:pPr>
            <a:r>
              <a:rPr lang="fr-FR" altLang="en-US" sz="2000" b="1" dirty="0">
                <a:latin typeface="Poppins" pitchFamily="2" charset="77"/>
                <a:cs typeface="Poppins" pitchFamily="2" charset="77"/>
              </a:rPr>
              <a:t>Y a-t-il un conflit d’intérêts? </a:t>
            </a:r>
          </a:p>
          <a:p>
            <a:pPr marL="672596" lvl="1" indent="-457200">
              <a:buClr>
                <a:srgbClr val="FB9B00"/>
              </a:buClr>
              <a:buFont typeface="+mj-lt"/>
              <a:buAutoNum type="arabicPeriod"/>
            </a:pPr>
            <a:r>
              <a:rPr lang="fr-FR" altLang="en-US" sz="2000" b="1" dirty="0">
                <a:latin typeface="Poppins" pitchFamily="2" charset="77"/>
                <a:cs typeface="Poppins" pitchFamily="2" charset="77"/>
              </a:rPr>
              <a:t>Dans l’affirmative, comment le Secrétariat pourrait-il gérer le CI?</a:t>
            </a:r>
            <a:r>
              <a:rPr lang="en-US" sz="2000" dirty="0">
                <a:solidFill>
                  <a:schemeClr val="bg1"/>
                </a:solidFill>
                <a:latin typeface="Poppins" pitchFamily="2" charset="77"/>
                <a:cs typeface="Poppins" pitchFamily="2" charset="77"/>
              </a:rPr>
              <a:t>Exclude</a:t>
            </a:r>
            <a:endParaRPr lang="en-US" sz="2000" b="1" dirty="0">
              <a:latin typeface="Poppins" pitchFamily="2" charset="77"/>
              <a:cs typeface="Poppins" pitchFamily="2" charset="77"/>
            </a:endParaRPr>
          </a:p>
        </p:txBody>
      </p:sp>
      <p:sp>
        <p:nvSpPr>
          <p:cNvPr id="2" name="Footer Placeholder 1">
            <a:extLst>
              <a:ext uri="{FF2B5EF4-FFF2-40B4-BE49-F238E27FC236}">
                <a16:creationId xmlns:a16="http://schemas.microsoft.com/office/drawing/2014/main" id="{B62643FF-2844-4712-B9BF-E0B2ADE6B4DC}"/>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310774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92A37B-201E-8740-9BFA-65C82B66E4D3}"/>
              </a:ext>
            </a:extLst>
          </p:cNvPr>
          <p:cNvSpPr>
            <a:spLocks noGrp="1"/>
          </p:cNvSpPr>
          <p:nvPr>
            <p:ph idx="1"/>
          </p:nvPr>
        </p:nvSpPr>
        <p:spPr/>
        <p:txBody>
          <a:bodyPr/>
          <a:lstStyle/>
          <a:p>
            <a:pPr algn="ctr"/>
            <a:r>
              <a:rPr lang="fr-FR" sz="2400" b="1" dirty="0">
                <a:latin typeface="Poppins" pitchFamily="2" charset="77"/>
                <a:cs typeface="Poppins" pitchFamily="2" charset="77"/>
              </a:rPr>
              <a:t>Tous les intérêts se transforment-ils automatiquement en conflit d’intérêts?</a:t>
            </a:r>
          </a:p>
          <a:p>
            <a:pPr algn="ctr"/>
            <a:endParaRPr lang="en-US" sz="2000" b="1" dirty="0">
              <a:latin typeface="Poppins" pitchFamily="2" charset="77"/>
              <a:cs typeface="Poppins" pitchFamily="2" charset="77"/>
            </a:endParaRPr>
          </a:p>
          <a:p>
            <a:pPr marL="342900" indent="-342900">
              <a:lnSpc>
                <a:spcPct val="120000"/>
              </a:lnSpc>
              <a:spcBef>
                <a:spcPts val="600"/>
              </a:spcBef>
              <a:buClr>
                <a:srgbClr val="009CDE"/>
              </a:buClr>
              <a:buFont typeface="Wingdings" pitchFamily="2" charset="2"/>
              <a:buChar char="§"/>
            </a:pPr>
            <a:r>
              <a:rPr lang="en-US" sz="2400" dirty="0">
                <a:latin typeface="Poppins" pitchFamily="2" charset="77"/>
                <a:cs typeface="Poppins" pitchFamily="2" charset="77"/>
              </a:rPr>
              <a:t>Non. </a:t>
            </a:r>
          </a:p>
          <a:p>
            <a:pPr>
              <a:lnSpc>
                <a:spcPct val="120000"/>
              </a:lnSpc>
              <a:spcBef>
                <a:spcPts val="600"/>
              </a:spcBef>
              <a:buClr>
                <a:srgbClr val="009CDE"/>
              </a:buClr>
            </a:pPr>
            <a:r>
              <a:rPr lang="en-US" sz="2400" dirty="0">
                <a:latin typeface="Poppins" pitchFamily="2" charset="77"/>
                <a:cs typeface="Poppins" pitchFamily="2" charset="77"/>
              </a:rPr>
              <a:t>→ </a:t>
            </a:r>
            <a:r>
              <a:rPr lang="fr-FR" sz="2400" dirty="0">
                <a:latin typeface="Poppins" pitchFamily="2" charset="77"/>
                <a:cs typeface="Poppins" pitchFamily="2" charset="77"/>
              </a:rPr>
              <a:t>Parfois, nos intérêts sont en conflit; mais </a:t>
            </a:r>
            <a:r>
              <a:rPr lang="fr-FR" sz="2400" b="1" dirty="0">
                <a:latin typeface="Poppins" pitchFamily="2" charset="77"/>
                <a:cs typeface="Poppins" pitchFamily="2" charset="77"/>
              </a:rPr>
              <a:t>la plupart du temps </a:t>
            </a:r>
            <a:r>
              <a:rPr lang="fr-FR" sz="2400" dirty="0">
                <a:latin typeface="Poppins" pitchFamily="2" charset="77"/>
                <a:cs typeface="Poppins" pitchFamily="2" charset="77"/>
              </a:rPr>
              <a:t>non</a:t>
            </a:r>
            <a:r>
              <a:rPr lang="en-US" sz="2400" dirty="0">
                <a:latin typeface="Poppins" pitchFamily="2" charset="77"/>
                <a:cs typeface="Poppins" pitchFamily="2" charset="77"/>
              </a:rPr>
              <a:t>.</a:t>
            </a:r>
          </a:p>
          <a:p>
            <a:pPr marL="342900" indent="-342900">
              <a:lnSpc>
                <a:spcPct val="120000"/>
              </a:lnSpc>
              <a:spcBef>
                <a:spcPts val="600"/>
              </a:spcBef>
              <a:buClr>
                <a:srgbClr val="009CDE"/>
              </a:buClr>
              <a:buFont typeface="Wingdings" pitchFamily="2" charset="2"/>
              <a:buChar char="§"/>
            </a:pPr>
            <a:r>
              <a:rPr lang="fr-FR" sz="2400" dirty="0">
                <a:latin typeface="Poppins" pitchFamily="2" charset="77"/>
                <a:cs typeface="Poppins" pitchFamily="2" charset="77"/>
              </a:rPr>
              <a:t>Les conflits d’intérêts sont des situations qui sont très spécifiques au contexte.</a:t>
            </a:r>
          </a:p>
          <a:p>
            <a:pPr marL="342900" indent="-342900">
              <a:lnSpc>
                <a:spcPct val="120000"/>
              </a:lnSpc>
              <a:spcBef>
                <a:spcPts val="600"/>
              </a:spcBef>
              <a:buClr>
                <a:srgbClr val="009CDE"/>
              </a:buClr>
              <a:buFont typeface="Wingdings" pitchFamily="2" charset="2"/>
              <a:buChar char="§"/>
            </a:pPr>
            <a:r>
              <a:rPr lang="fr-FR" sz="2400" b="1" u="sng" dirty="0">
                <a:latin typeface="Poppins" pitchFamily="2" charset="77"/>
                <a:cs typeface="Poppins" pitchFamily="2" charset="77"/>
              </a:rPr>
              <a:t>Évaluer si un intérêt est en conflit ne peut pas être fait par soi-même.</a:t>
            </a:r>
            <a:endParaRPr lang="en-US" dirty="0">
              <a:latin typeface="Poppins" pitchFamily="2" charset="77"/>
              <a:cs typeface="Poppins" pitchFamily="2" charset="77"/>
            </a:endParaRPr>
          </a:p>
        </p:txBody>
      </p:sp>
      <p:sp>
        <p:nvSpPr>
          <p:cNvPr id="4" name="Slide Number Placeholder 3">
            <a:extLst>
              <a:ext uri="{FF2B5EF4-FFF2-40B4-BE49-F238E27FC236}">
                <a16:creationId xmlns:a16="http://schemas.microsoft.com/office/drawing/2014/main" id="{1F3A35B9-3D66-5D4F-ABCA-7E0577033340}"/>
              </a:ext>
            </a:extLst>
          </p:cNvPr>
          <p:cNvSpPr>
            <a:spLocks noGrp="1"/>
          </p:cNvSpPr>
          <p:nvPr>
            <p:ph type="sldNum" sz="quarter" idx="16"/>
          </p:nvPr>
        </p:nvSpPr>
        <p:spPr/>
        <p:txBody>
          <a:bodyPr/>
          <a:lstStyle/>
          <a:p>
            <a:fld id="{A74CE0EA-F3B5-4684-BA10-C594598FDB9C}" type="slidenum">
              <a:rPr lang="en-GB" noProof="0" smtClean="0"/>
              <a:pPr/>
              <a:t>3</a:t>
            </a:fld>
            <a:endParaRPr lang="en-GB" noProof="0" dirty="0"/>
          </a:p>
        </p:txBody>
      </p:sp>
      <p:sp>
        <p:nvSpPr>
          <p:cNvPr id="8" name="object 2">
            <a:extLst>
              <a:ext uri="{FF2B5EF4-FFF2-40B4-BE49-F238E27FC236}">
                <a16:creationId xmlns:a16="http://schemas.microsoft.com/office/drawing/2014/main" id="{B9D04222-A5F8-F095-4021-FCA223ECD24C}"/>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err="1"/>
              <a:t>Intérêts</a:t>
            </a:r>
            <a:r>
              <a:rPr lang="en-GB" dirty="0"/>
              <a:t> </a:t>
            </a:r>
            <a:r>
              <a:rPr lang="en-GB" dirty="0" err="1"/>
              <a:t>compétitifs</a:t>
            </a:r>
            <a:r>
              <a:rPr lang="en-GB" dirty="0"/>
              <a:t> </a:t>
            </a:r>
          </a:p>
        </p:txBody>
      </p:sp>
      <p:sp>
        <p:nvSpPr>
          <p:cNvPr id="11" name="object 14">
            <a:extLst>
              <a:ext uri="{FF2B5EF4-FFF2-40B4-BE49-F238E27FC236}">
                <a16:creationId xmlns:a16="http://schemas.microsoft.com/office/drawing/2014/main" id="{5875455D-44FC-71B2-4746-08D2F76D6545}"/>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5" name="Footer Placeholder 3">
            <a:extLst>
              <a:ext uri="{FF2B5EF4-FFF2-40B4-BE49-F238E27FC236}">
                <a16:creationId xmlns:a16="http://schemas.microsoft.com/office/drawing/2014/main" id="{4F9DE897-5041-DFFD-9E7D-33E59A4D0EEB}"/>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2" name="Flèche vers le bas 1">
            <a:extLst>
              <a:ext uri="{FF2B5EF4-FFF2-40B4-BE49-F238E27FC236}">
                <a16:creationId xmlns:a16="http://schemas.microsoft.com/office/drawing/2014/main" id="{8AEFC795-1A76-3AE4-6258-9208B4546435}"/>
              </a:ext>
            </a:extLst>
          </p:cNvPr>
          <p:cNvSpPr/>
          <p:nvPr/>
        </p:nvSpPr>
        <p:spPr>
          <a:xfrm>
            <a:off x="5792001" y="2710817"/>
            <a:ext cx="562707" cy="422031"/>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Footer Placeholder 4">
            <a:extLst>
              <a:ext uri="{FF2B5EF4-FFF2-40B4-BE49-F238E27FC236}">
                <a16:creationId xmlns:a16="http://schemas.microsoft.com/office/drawing/2014/main" id="{D5B2DCE4-BED9-4304-AFC8-23EEC99EB046}"/>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2748665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a:xfrm>
            <a:off x="479125" y="1812641"/>
            <a:ext cx="11211526" cy="1513164"/>
          </a:xfrm>
        </p:spPr>
        <p:txBody>
          <a:bodyPr>
            <a:normAutofit fontScale="92500" lnSpcReduction="10000"/>
          </a:bodyPr>
          <a:lstStyle/>
          <a:p>
            <a:pPr>
              <a:buClr>
                <a:srgbClr val="FF0000"/>
              </a:buClr>
            </a:pPr>
            <a:r>
              <a:rPr lang="fr-FR" altLang="en-US" sz="2400" b="1" dirty="0">
                <a:latin typeface="Poppins" pitchFamily="2" charset="77"/>
                <a:cs typeface="Poppins" pitchFamily="2" charset="77"/>
              </a:rPr>
              <a:t>Samuel </a:t>
            </a:r>
            <a:r>
              <a:rPr lang="fr-FR" altLang="en-US" sz="2400" b="1" dirty="0" err="1">
                <a:latin typeface="Poppins" pitchFamily="2" charset="77"/>
                <a:cs typeface="Poppins" pitchFamily="2" charset="77"/>
              </a:rPr>
              <a:t>Daye</a:t>
            </a:r>
            <a:r>
              <a:rPr lang="fr-FR" altLang="en-US" sz="2400" b="1" dirty="0">
                <a:latin typeface="Poppins" pitchFamily="2" charset="77"/>
                <a:cs typeface="Poppins" pitchFamily="2" charset="77"/>
              </a:rPr>
              <a:t> est membre du secrétariat et membre ex </a:t>
            </a:r>
            <a:r>
              <a:rPr lang="fr-FR" altLang="en-US" sz="2400" b="1" dirty="0" err="1">
                <a:latin typeface="Poppins" pitchFamily="2" charset="77"/>
                <a:cs typeface="Poppins" pitchFamily="2" charset="77"/>
              </a:rPr>
              <a:t>officio</a:t>
            </a:r>
            <a:r>
              <a:rPr lang="fr-FR" altLang="en-US" sz="2400" b="1" dirty="0">
                <a:latin typeface="Poppins" pitchFamily="2" charset="77"/>
                <a:cs typeface="Poppins" pitchFamily="2" charset="77"/>
              </a:rPr>
              <a:t> du GTCV. Son fils vient tout juste de commencer comme directeur du marketing pour une entreprise locale de fabrication de vaccins qui fabrique un vaccin pentavalent pour les nourrissons.</a:t>
            </a:r>
          </a:p>
          <a:p>
            <a:pPr>
              <a:buClr>
                <a:srgbClr val="FF0000"/>
              </a:buClr>
            </a:pPr>
            <a:endParaRPr lang="en-GB" altLang="en-US" sz="2535" b="1" dirty="0">
              <a:solidFill>
                <a:srgbClr val="002060"/>
              </a:solidFill>
              <a:latin typeface="Poppins" pitchFamily="2" charset="77"/>
              <a:cs typeface="Poppins" pitchFamily="2" charset="77"/>
            </a:endParaRPr>
          </a:p>
          <a:p>
            <a:pPr>
              <a:buClr>
                <a:srgbClr val="FF0000"/>
              </a:buClr>
            </a:pPr>
            <a:endParaRPr lang="en-GB" altLang="en-US" sz="2535" b="1" dirty="0">
              <a:solidFill>
                <a:srgbClr val="002060"/>
              </a:solidFill>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D1D796C0-BE6F-FB4E-B899-2C7D7C229E33}"/>
              </a:ext>
            </a:extLst>
          </p:cNvPr>
          <p:cNvSpPr>
            <a:spLocks noGrp="1"/>
          </p:cNvSpPr>
          <p:nvPr>
            <p:ph type="sldNum" sz="quarter" idx="16"/>
          </p:nvPr>
        </p:nvSpPr>
        <p:spPr/>
        <p:txBody>
          <a:bodyPr/>
          <a:lstStyle/>
          <a:p>
            <a:fld id="{A74CE0EA-F3B5-4684-BA10-C594598FDB9C}" type="slidenum">
              <a:rPr lang="en-GB" noProof="0" smtClean="0"/>
              <a:pPr/>
              <a:t>39</a:t>
            </a:fld>
            <a:endParaRPr lang="en-GB" noProof="0" dirty="0"/>
          </a:p>
        </p:txBody>
      </p:sp>
      <p:sp>
        <p:nvSpPr>
          <p:cNvPr id="4" name="object 2">
            <a:extLst>
              <a:ext uri="{FF2B5EF4-FFF2-40B4-BE49-F238E27FC236}">
                <a16:creationId xmlns:a16="http://schemas.microsoft.com/office/drawing/2014/main" id="{1C871AA9-DD4F-CC5E-681A-E82182B89A9E}"/>
              </a:ext>
            </a:extLst>
          </p:cNvPr>
          <p:cNvSpPr txBox="1">
            <a:spLocks/>
          </p:cNvSpPr>
          <p:nvPr/>
        </p:nvSpPr>
        <p:spPr>
          <a:xfrm>
            <a:off x="576585" y="551759"/>
            <a:ext cx="8370468" cy="464423"/>
          </a:xfrm>
          <a:prstGeom prst="rect">
            <a:avLst/>
          </a:prstGeom>
          <a:solidFill>
            <a:srgbClr val="FB9B00"/>
          </a:solidFill>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CASE STUDY 4</a:t>
            </a:r>
          </a:p>
        </p:txBody>
      </p:sp>
      <p:sp>
        <p:nvSpPr>
          <p:cNvPr id="5" name="Footer Placeholder 3">
            <a:extLst>
              <a:ext uri="{FF2B5EF4-FFF2-40B4-BE49-F238E27FC236}">
                <a16:creationId xmlns:a16="http://schemas.microsoft.com/office/drawing/2014/main" id="{A0FAE01E-D498-EA26-186E-F229617CB992}"/>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D84C4793-9697-A2AB-F598-2D3A09E55961}"/>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8" name="ZoneTexte 7">
            <a:extLst>
              <a:ext uri="{FF2B5EF4-FFF2-40B4-BE49-F238E27FC236}">
                <a16:creationId xmlns:a16="http://schemas.microsoft.com/office/drawing/2014/main" id="{434A07E8-4573-B5DC-96BF-BA5331A98156}"/>
              </a:ext>
            </a:extLst>
          </p:cNvPr>
          <p:cNvSpPr txBox="1"/>
          <p:nvPr/>
        </p:nvSpPr>
        <p:spPr>
          <a:xfrm>
            <a:off x="576263" y="3438525"/>
            <a:ext cx="10819362" cy="2554545"/>
          </a:xfrm>
          <a:prstGeom prst="rect">
            <a:avLst/>
          </a:prstGeom>
          <a:noFill/>
        </p:spPr>
        <p:txBody>
          <a:bodyPr wrap="square">
            <a:spAutoFit/>
          </a:bodyPr>
          <a:lstStyle/>
          <a:p>
            <a:pPr marL="672596" lvl="1" indent="-457200">
              <a:buClr>
                <a:srgbClr val="FB9B00"/>
              </a:buClr>
              <a:buFont typeface="+mj-lt"/>
              <a:buAutoNum type="arabicPeriod"/>
            </a:pPr>
            <a:r>
              <a:rPr lang="en-GB" altLang="en-US" sz="2000" b="1" dirty="0">
                <a:latin typeface="Poppins" pitchFamily="2" charset="77"/>
                <a:cs typeface="Poppins" pitchFamily="2" charset="77"/>
              </a:rPr>
              <a:t>Que doit-il faire? </a:t>
            </a:r>
            <a:r>
              <a:rPr lang="fr-FR" sz="2000" dirty="0">
                <a:latin typeface="Poppins" pitchFamily="2" charset="77"/>
                <a:cs typeface="Poppins" pitchFamily="2" charset="77"/>
              </a:rPr>
              <a:t>Il devrait signaler cet intérêt au secrétariat et au président du GTCV.</a:t>
            </a:r>
            <a:r>
              <a:rPr lang="en-US" sz="2000" dirty="0">
                <a:solidFill>
                  <a:schemeClr val="bg1"/>
                </a:solidFill>
                <a:latin typeface="Poppins" pitchFamily="2" charset="77"/>
                <a:cs typeface="Poppins" pitchFamily="2" charset="77"/>
              </a:rPr>
              <a:t>should flag this interest to the NITAG Secretariat and Chair</a:t>
            </a:r>
            <a:endParaRPr lang="en-GB" altLang="en-US" sz="2000" b="1" dirty="0">
              <a:solidFill>
                <a:schemeClr val="bg1"/>
              </a:solidFill>
              <a:latin typeface="Poppins" pitchFamily="2" charset="77"/>
              <a:cs typeface="Poppins" pitchFamily="2" charset="77"/>
            </a:endParaRPr>
          </a:p>
          <a:p>
            <a:pPr marL="672596" lvl="1" indent="-457200">
              <a:buClr>
                <a:srgbClr val="FB9B00"/>
              </a:buClr>
              <a:buFont typeface="+mj-lt"/>
              <a:buAutoNum type="arabicPeriod"/>
            </a:pPr>
            <a:r>
              <a:rPr lang="en-GB" altLang="en-US" sz="2000" b="1" dirty="0">
                <a:latin typeface="Poppins" pitchFamily="2" charset="77"/>
                <a:cs typeface="Poppins" pitchFamily="2" charset="77"/>
              </a:rPr>
              <a:t>Y a-t-il un </a:t>
            </a:r>
            <a:r>
              <a:rPr lang="en-GB" altLang="en-US" sz="2000" b="1" dirty="0" err="1">
                <a:latin typeface="Poppins" pitchFamily="2" charset="77"/>
                <a:cs typeface="Poppins" pitchFamily="2" charset="77"/>
              </a:rPr>
              <a:t>conflit</a:t>
            </a:r>
            <a:r>
              <a:rPr lang="en-GB" altLang="en-US" sz="2000" b="1" dirty="0">
                <a:latin typeface="Poppins" pitchFamily="2" charset="77"/>
                <a:cs typeface="Poppins" pitchFamily="2" charset="77"/>
              </a:rPr>
              <a:t> </a:t>
            </a:r>
            <a:r>
              <a:rPr lang="en-GB" altLang="en-US" sz="2000" b="1" dirty="0" err="1">
                <a:latin typeface="Poppins" pitchFamily="2" charset="77"/>
                <a:cs typeface="Poppins" pitchFamily="2" charset="77"/>
              </a:rPr>
              <a:t>d’intérêts</a:t>
            </a:r>
            <a:r>
              <a:rPr lang="en-GB" altLang="en-US" sz="2000" b="1" dirty="0">
                <a:latin typeface="Poppins" pitchFamily="2" charset="77"/>
                <a:cs typeface="Poppins" pitchFamily="2" charset="77"/>
              </a:rPr>
              <a:t>? </a:t>
            </a:r>
            <a:r>
              <a:rPr lang="en-GB" altLang="en-US" sz="2000" dirty="0">
                <a:latin typeface="Poppins" pitchFamily="2" charset="77"/>
                <a:cs typeface="Poppins" pitchFamily="2" charset="77"/>
              </a:rPr>
              <a:t>F</a:t>
            </a:r>
            <a:r>
              <a:rPr lang="en-US" sz="2000" dirty="0" err="1">
                <a:latin typeface="Poppins" pitchFamily="2" charset="77"/>
                <a:cs typeface="Poppins" pitchFamily="2" charset="77"/>
              </a:rPr>
              <a:t>inancier</a:t>
            </a:r>
            <a:r>
              <a:rPr lang="en-US" sz="2000" dirty="0">
                <a:latin typeface="Poppins" pitchFamily="2" charset="77"/>
                <a:cs typeface="Poppins" pitchFamily="2" charset="77"/>
              </a:rPr>
              <a:t>, personnel, indirect, </a:t>
            </a:r>
            <a:r>
              <a:rPr lang="en-US" sz="2000" dirty="0" err="1">
                <a:latin typeface="Poppins" pitchFamily="2" charset="77"/>
                <a:cs typeface="Poppins" pitchFamily="2" charset="77"/>
              </a:rPr>
              <a:t>specifique</a:t>
            </a:r>
            <a:r>
              <a:rPr lang="en-US" sz="2000" dirty="0">
                <a:latin typeface="Poppins" pitchFamily="2" charset="77"/>
                <a:cs typeface="Poppins" pitchFamily="2" charset="77"/>
              </a:rPr>
              <a:t> aux </a:t>
            </a:r>
            <a:r>
              <a:rPr lang="en-US" sz="2000" dirty="0" err="1">
                <a:latin typeface="Poppins" pitchFamily="2" charset="77"/>
                <a:cs typeface="Poppins" pitchFamily="2" charset="77"/>
              </a:rPr>
              <a:t>vaccins</a:t>
            </a:r>
            <a:r>
              <a:rPr lang="en-US" sz="2000" dirty="0">
                <a:latin typeface="Poppins" pitchFamily="2" charset="77"/>
                <a:cs typeface="Poppins" pitchFamily="2" charset="77"/>
              </a:rPr>
              <a:t>, important, </a:t>
            </a:r>
            <a:r>
              <a:rPr lang="en-US" sz="2000" dirty="0" err="1">
                <a:latin typeface="Poppins" pitchFamily="2" charset="77"/>
                <a:cs typeface="Poppins" pitchFamily="2" charset="77"/>
              </a:rPr>
              <a:t>actuel</a:t>
            </a:r>
            <a:endParaRPr lang="en-GB" altLang="en-US" sz="2000" b="1" dirty="0">
              <a:solidFill>
                <a:schemeClr val="bg1"/>
              </a:solidFill>
              <a:latin typeface="Poppins" pitchFamily="2" charset="77"/>
              <a:cs typeface="Poppins" pitchFamily="2" charset="77"/>
            </a:endParaRPr>
          </a:p>
          <a:p>
            <a:pPr marL="672596" lvl="1" indent="-457200">
              <a:buClr>
                <a:srgbClr val="FB9B00"/>
              </a:buClr>
              <a:buFont typeface="+mj-lt"/>
              <a:buAutoNum type="arabicPeriod"/>
            </a:pPr>
            <a:r>
              <a:rPr lang="fr-FR" altLang="en-US" sz="2000" b="1" dirty="0">
                <a:latin typeface="Poppins" pitchFamily="2" charset="77"/>
                <a:cs typeface="Poppins" pitchFamily="2" charset="77"/>
              </a:rPr>
              <a:t>Dans l’affirmative, comment le Secrétariat pourrait-il gérer le CI</a:t>
            </a:r>
            <a:r>
              <a:rPr lang="en-GB" altLang="en-US" sz="2000" b="1" dirty="0">
                <a:latin typeface="Poppins" pitchFamily="2" charset="77"/>
                <a:cs typeface="Poppins" pitchFamily="2" charset="77"/>
              </a:rPr>
              <a:t>? </a:t>
            </a:r>
            <a:r>
              <a:rPr lang="fr-FR" sz="2000" dirty="0">
                <a:latin typeface="Poppins" pitchFamily="2" charset="77"/>
                <a:cs typeface="Poppins" pitchFamily="2" charset="77"/>
              </a:rPr>
              <a:t>Exclure de la discussion liée au changement dans l’utilisation vaccin pentavalent du calendrier.</a:t>
            </a:r>
            <a:r>
              <a:rPr lang="en-US" sz="2000" dirty="0" err="1">
                <a:solidFill>
                  <a:schemeClr val="bg1"/>
                </a:solidFill>
                <a:latin typeface="Poppins" pitchFamily="2" charset="77"/>
                <a:cs typeface="Poppins" pitchFamily="2" charset="77"/>
              </a:rPr>
              <a:t>mber</a:t>
            </a:r>
            <a:r>
              <a:rPr lang="en-US" sz="2000" dirty="0">
                <a:solidFill>
                  <a:schemeClr val="bg1"/>
                </a:solidFill>
                <a:latin typeface="Poppins" pitchFamily="2" charset="77"/>
                <a:cs typeface="Poppins" pitchFamily="2" charset="77"/>
              </a:rPr>
              <a:t> from PCV discussions and vote (or only from vote)</a:t>
            </a:r>
          </a:p>
          <a:p>
            <a:pPr marL="672596" lvl="1" indent="-457200">
              <a:buClr>
                <a:srgbClr val="FB9B00"/>
              </a:buClr>
              <a:buFont typeface="+mj-lt"/>
              <a:buAutoNum type="arabicPeriod"/>
            </a:pPr>
            <a:endParaRPr lang="en-US" sz="2000" b="1" dirty="0">
              <a:latin typeface="Poppins" pitchFamily="2" charset="77"/>
              <a:cs typeface="Poppins" pitchFamily="2" charset="77"/>
            </a:endParaRPr>
          </a:p>
        </p:txBody>
      </p:sp>
      <p:sp>
        <p:nvSpPr>
          <p:cNvPr id="2" name="Footer Placeholder 1">
            <a:extLst>
              <a:ext uri="{FF2B5EF4-FFF2-40B4-BE49-F238E27FC236}">
                <a16:creationId xmlns:a16="http://schemas.microsoft.com/office/drawing/2014/main" id="{88F9CAA0-7461-4C62-960D-22D0462E31EF}"/>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135543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523551-C36A-C656-B09F-0080559BE8B3}"/>
              </a:ext>
            </a:extLst>
          </p:cNvPr>
          <p:cNvSpPr/>
          <p:nvPr/>
        </p:nvSpPr>
        <p:spPr>
          <a:xfrm>
            <a:off x="676279" y="5272086"/>
            <a:ext cx="10819362" cy="58579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12998EAC-C610-43F7-8BF9-906407D19BB6}"/>
              </a:ext>
            </a:extLst>
          </p:cNvPr>
          <p:cNvSpPr>
            <a:spLocks noGrp="1"/>
          </p:cNvSpPr>
          <p:nvPr>
            <p:ph idx="1"/>
          </p:nvPr>
        </p:nvSpPr>
        <p:spPr/>
        <p:txBody>
          <a:bodyPr/>
          <a:lstStyle/>
          <a:p>
            <a:pPr marL="285750" indent="-285750">
              <a:lnSpc>
                <a:spcPct val="100000"/>
              </a:lnSpc>
              <a:buClr>
                <a:srgbClr val="009CDE"/>
              </a:buClr>
              <a:buFont typeface="Wingdings" pitchFamily="2" charset="2"/>
              <a:buChar char="§"/>
            </a:pPr>
            <a:r>
              <a:rPr lang="fr-FR" sz="1800" b="1" dirty="0">
                <a:latin typeface="Poppins" pitchFamily="2" charset="77"/>
                <a:cs typeface="Poppins" pitchFamily="2" charset="77"/>
              </a:rPr>
              <a:t>La perception d’un CI possible peut nuire à la réputation et à la crédibilité de GTCV.</a:t>
            </a:r>
          </a:p>
          <a:p>
            <a:pPr marL="285750" indent="-285750">
              <a:lnSpc>
                <a:spcPct val="100000"/>
              </a:lnSpc>
              <a:buClr>
                <a:srgbClr val="009CDE"/>
              </a:buClr>
              <a:buFont typeface="Wingdings" pitchFamily="2" charset="2"/>
              <a:buChar char="§"/>
            </a:pPr>
            <a:r>
              <a:rPr lang="fr-FR" sz="1800" dirty="0">
                <a:latin typeface="Poppins" pitchFamily="2" charset="77"/>
                <a:cs typeface="Poppins" pitchFamily="2" charset="77"/>
              </a:rPr>
              <a:t>Une politique de prévention et de gestion des conflits d’intérêts est essentielle, mais ce n’est pas le seul outil pour éviter les conflits d’intérêts.</a:t>
            </a:r>
          </a:p>
          <a:p>
            <a:pPr marL="285750" indent="-285750">
              <a:lnSpc>
                <a:spcPct val="100000"/>
              </a:lnSpc>
              <a:buClr>
                <a:srgbClr val="009CDE"/>
              </a:buClr>
              <a:buFont typeface="Wingdings" pitchFamily="2" charset="2"/>
              <a:buChar char="§"/>
            </a:pPr>
            <a:r>
              <a:rPr lang="fr-FR" sz="1800" b="1" dirty="0">
                <a:latin typeface="Poppins" pitchFamily="2" charset="77"/>
                <a:cs typeface="Poppins" pitchFamily="2" charset="77"/>
              </a:rPr>
              <a:t>Plus c’est rigoureux, mieux c’est -</a:t>
            </a:r>
            <a:r>
              <a:rPr lang="fr-FR" sz="1800" dirty="0">
                <a:latin typeface="Poppins" pitchFamily="2" charset="77"/>
                <a:cs typeface="Poppins" pitchFamily="2" charset="77"/>
              </a:rPr>
              <a:t> le contexte local doit être pris en compte et l’équilibre approprié doit être trouvé</a:t>
            </a:r>
          </a:p>
          <a:p>
            <a:pPr marL="285750" indent="-285750">
              <a:lnSpc>
                <a:spcPct val="100000"/>
              </a:lnSpc>
              <a:buClr>
                <a:srgbClr val="009CDE"/>
              </a:buClr>
              <a:buFont typeface="Wingdings" pitchFamily="2" charset="2"/>
              <a:buChar char="§"/>
            </a:pPr>
            <a:r>
              <a:rPr lang="fr-FR" sz="1800" dirty="0">
                <a:latin typeface="Poppins" pitchFamily="2" charset="77"/>
                <a:cs typeface="Poppins" pitchFamily="2" charset="77"/>
              </a:rPr>
              <a:t>Une politique de gestion des CI est également une question de transparence pour maintenir / accroître la confiance.</a:t>
            </a:r>
          </a:p>
          <a:p>
            <a:pPr marL="285750" indent="-285750">
              <a:lnSpc>
                <a:spcPct val="100000"/>
              </a:lnSpc>
              <a:buClr>
                <a:srgbClr val="009CDE"/>
              </a:buClr>
              <a:buFont typeface="Wingdings" pitchFamily="2" charset="2"/>
              <a:buChar char="§"/>
            </a:pPr>
            <a:r>
              <a:rPr lang="fr-FR" sz="1800" dirty="0">
                <a:latin typeface="Poppins" pitchFamily="2" charset="77"/>
                <a:cs typeface="Poppins" pitchFamily="2" charset="77"/>
              </a:rPr>
              <a:t>La question des CI peut être sensible, et parfois mal comprise. </a:t>
            </a:r>
            <a:r>
              <a:rPr lang="fr-FR" sz="1800" b="1" dirty="0">
                <a:latin typeface="Poppins" pitchFamily="2" charset="77"/>
                <a:cs typeface="Poppins" pitchFamily="2" charset="77"/>
              </a:rPr>
              <a:t>L’élaboration d’une stratégie nécessite la participation des membres GTCV</a:t>
            </a:r>
            <a:r>
              <a:rPr lang="fr-FR" sz="1800" dirty="0">
                <a:latin typeface="Poppins" pitchFamily="2" charset="77"/>
                <a:cs typeface="Poppins" pitchFamily="2" charset="77"/>
              </a:rPr>
              <a:t>.</a:t>
            </a:r>
          </a:p>
          <a:p>
            <a:pPr marL="285750" indent="-285750">
              <a:lnSpc>
                <a:spcPct val="100000"/>
              </a:lnSpc>
              <a:buClr>
                <a:srgbClr val="009CDE"/>
              </a:buClr>
              <a:buFont typeface="Wingdings" pitchFamily="2" charset="2"/>
              <a:buChar char="§"/>
            </a:pPr>
            <a:r>
              <a:rPr lang="fr-FR" sz="1800" b="1" dirty="0">
                <a:latin typeface="Poppins" pitchFamily="2" charset="77"/>
                <a:cs typeface="Poppins" pitchFamily="2" charset="77"/>
              </a:rPr>
              <a:t>Les conflits d’intérêts ne se font pas seulement avec l’industrie.</a:t>
            </a:r>
          </a:p>
          <a:p>
            <a:pPr marL="285750" indent="-285750">
              <a:lnSpc>
                <a:spcPct val="100000"/>
              </a:lnSpc>
              <a:buClr>
                <a:srgbClr val="009CDE"/>
              </a:buClr>
              <a:buFont typeface="Wingdings" pitchFamily="2" charset="2"/>
              <a:buChar char="§"/>
            </a:pPr>
            <a:r>
              <a:rPr lang="fr-FR" sz="1800" b="1" dirty="0">
                <a:latin typeface="Poppins" pitchFamily="2" charset="77"/>
                <a:cs typeface="Poppins" pitchFamily="2" charset="77"/>
              </a:rPr>
              <a:t>Utilisez les directives et partagez votre expérience avec vos pairs au sein du réseau.</a:t>
            </a:r>
            <a:endParaRPr lang="en-US" sz="1800" b="1" dirty="0">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B6AC03D0-E562-8448-8120-7FF6BE2DCC89}"/>
              </a:ext>
            </a:extLst>
          </p:cNvPr>
          <p:cNvSpPr>
            <a:spLocks noGrp="1"/>
          </p:cNvSpPr>
          <p:nvPr>
            <p:ph type="sldNum" sz="quarter" idx="16"/>
          </p:nvPr>
        </p:nvSpPr>
        <p:spPr/>
        <p:txBody>
          <a:bodyPr/>
          <a:lstStyle/>
          <a:p>
            <a:fld id="{A74CE0EA-F3B5-4684-BA10-C594598FDB9C}" type="slidenum">
              <a:rPr lang="en-GB" noProof="0" smtClean="0"/>
              <a:pPr/>
              <a:t>40</a:t>
            </a:fld>
            <a:endParaRPr lang="en-GB" noProof="0" dirty="0"/>
          </a:p>
        </p:txBody>
      </p:sp>
      <p:sp>
        <p:nvSpPr>
          <p:cNvPr id="6" name="object 2">
            <a:extLst>
              <a:ext uri="{FF2B5EF4-FFF2-40B4-BE49-F238E27FC236}">
                <a16:creationId xmlns:a16="http://schemas.microsoft.com/office/drawing/2014/main" id="{4F989AE8-6882-F273-7491-CFC55AD11045}"/>
              </a:ext>
            </a:extLst>
          </p:cNvPr>
          <p:cNvSpPr txBox="1">
            <a:spLocks/>
          </p:cNvSpPr>
          <p:nvPr/>
        </p:nvSpPr>
        <p:spPr>
          <a:xfrm>
            <a:off x="576585" y="551759"/>
            <a:ext cx="8370468"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Messages à </a:t>
            </a:r>
            <a:r>
              <a:rPr lang="en-GB" dirty="0" err="1"/>
              <a:t>retenir</a:t>
            </a:r>
            <a:endParaRPr lang="en-GB" dirty="0"/>
          </a:p>
        </p:txBody>
      </p:sp>
      <p:sp>
        <p:nvSpPr>
          <p:cNvPr id="7" name="Footer Placeholder 3">
            <a:extLst>
              <a:ext uri="{FF2B5EF4-FFF2-40B4-BE49-F238E27FC236}">
                <a16:creationId xmlns:a16="http://schemas.microsoft.com/office/drawing/2014/main" id="{4E9394CD-4CE2-F2B1-5F4B-88AC3860D0D9}"/>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8" name="object 14">
            <a:extLst>
              <a:ext uri="{FF2B5EF4-FFF2-40B4-BE49-F238E27FC236}">
                <a16:creationId xmlns:a16="http://schemas.microsoft.com/office/drawing/2014/main" id="{087409DB-252F-D8AF-FB48-31336B56CCE3}"/>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pic>
        <p:nvPicPr>
          <p:cNvPr id="2" name="Image 1">
            <a:extLst>
              <a:ext uri="{FF2B5EF4-FFF2-40B4-BE49-F238E27FC236}">
                <a16:creationId xmlns:a16="http://schemas.microsoft.com/office/drawing/2014/main" id="{52961267-2C5B-C2C8-7AFB-D8B22A1FF6AA}"/>
              </a:ext>
            </a:extLst>
          </p:cNvPr>
          <p:cNvPicPr>
            <a:picLocks noChangeAspect="1"/>
          </p:cNvPicPr>
          <p:nvPr/>
        </p:nvPicPr>
        <p:blipFill rotWithShape="1">
          <a:blip r:embed="rId3">
            <a:extLst>
              <a:ext uri="{28A0092B-C50C-407E-A947-70E740481C1C}">
                <a14:useLocalDpi xmlns:a14="http://schemas.microsoft.com/office/drawing/2010/main" val="0"/>
              </a:ext>
            </a:extLst>
          </a:blip>
          <a:srcRect b="23929"/>
          <a:stretch/>
        </p:blipFill>
        <p:spPr>
          <a:xfrm rot="1581904">
            <a:off x="9808325" y="4961110"/>
            <a:ext cx="1249027" cy="950153"/>
          </a:xfrm>
          <a:prstGeom prst="rect">
            <a:avLst/>
          </a:prstGeom>
        </p:spPr>
      </p:pic>
      <p:cxnSp>
        <p:nvCxnSpPr>
          <p:cNvPr id="11" name="Connecteur droit 10">
            <a:extLst>
              <a:ext uri="{FF2B5EF4-FFF2-40B4-BE49-F238E27FC236}">
                <a16:creationId xmlns:a16="http://schemas.microsoft.com/office/drawing/2014/main" id="{B77BAA15-538D-2414-A6DF-5E42F9FDDF95}"/>
              </a:ext>
            </a:extLst>
          </p:cNvPr>
          <p:cNvCxnSpPr/>
          <p:nvPr/>
        </p:nvCxnSpPr>
        <p:spPr>
          <a:xfrm>
            <a:off x="533399" y="1671640"/>
            <a:ext cx="0" cy="4243389"/>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47654694-C768-412F-9763-950273BF617B}"/>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3082916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7523251-679D-426E-9421-0F4A6DD3210A}"/>
              </a:ext>
            </a:extLst>
          </p:cNvPr>
          <p:cNvSpPr>
            <a:spLocks noGrp="1"/>
          </p:cNvSpPr>
          <p:nvPr>
            <p:ph type="ftr" sz="quarter" idx="11"/>
          </p:nvPr>
        </p:nvSpPr>
        <p:spPr>
          <a:xfrm>
            <a:off x="576584" y="6487059"/>
            <a:ext cx="7561905" cy="111785"/>
          </a:xfrm>
        </p:spPr>
        <p:txBody>
          <a:bodyPr/>
          <a:lstStyle/>
          <a:p>
            <a:r>
              <a:rPr lang="fr-FR"/>
              <a:t>Conflits d'intérêt dans les GTCV, les prévenir et les gérer</a:t>
            </a:r>
            <a:endParaRPr lang="en-GB" dirty="0"/>
          </a:p>
        </p:txBody>
      </p:sp>
      <p:sp>
        <p:nvSpPr>
          <p:cNvPr id="9" name="Slide Number Placeholder 8">
            <a:extLst>
              <a:ext uri="{FF2B5EF4-FFF2-40B4-BE49-F238E27FC236}">
                <a16:creationId xmlns:a16="http://schemas.microsoft.com/office/drawing/2014/main" id="{4A03B10D-2464-4EE3-86FC-884CC0038998}"/>
              </a:ext>
            </a:extLst>
          </p:cNvPr>
          <p:cNvSpPr>
            <a:spLocks noGrp="1"/>
          </p:cNvSpPr>
          <p:nvPr>
            <p:ph type="sldNum" sz="quarter" idx="12"/>
          </p:nvPr>
        </p:nvSpPr>
        <p:spPr>
          <a:xfrm>
            <a:off x="10674499" y="6487059"/>
            <a:ext cx="895560" cy="111785"/>
          </a:xfrm>
        </p:spPr>
        <p:txBody>
          <a:bodyPr/>
          <a:lstStyle/>
          <a:p>
            <a:fld id="{E2E31AFC-DF42-41A5-B57C-06A83BBA6616}" type="slidenum">
              <a:rPr lang="en-GB" smtClean="0"/>
              <a:pPr/>
              <a:t>41</a:t>
            </a:fld>
            <a:endParaRPr lang="en-GB"/>
          </a:p>
        </p:txBody>
      </p:sp>
      <p:sp>
        <p:nvSpPr>
          <p:cNvPr id="7" name="Text Placeholder 6">
            <a:extLst>
              <a:ext uri="{FF2B5EF4-FFF2-40B4-BE49-F238E27FC236}">
                <a16:creationId xmlns:a16="http://schemas.microsoft.com/office/drawing/2014/main" id="{D3C52CF2-C461-46C6-96CD-AF00CB9F52B9}"/>
              </a:ext>
            </a:extLst>
          </p:cNvPr>
          <p:cNvSpPr>
            <a:spLocks noGrp="1"/>
          </p:cNvSpPr>
          <p:nvPr>
            <p:ph type="body" sz="quarter" idx="13"/>
          </p:nvPr>
        </p:nvSpPr>
        <p:spPr>
          <a:xfrm>
            <a:off x="1494314" y="3888097"/>
            <a:ext cx="9179224" cy="443337"/>
          </a:xfrm>
        </p:spPr>
        <p:txBody>
          <a:bodyPr/>
          <a:lstStyle/>
          <a:p>
            <a:r>
              <a:rPr lang="en-GB" dirty="0"/>
              <a:t>Merci pour </a:t>
            </a:r>
            <a:r>
              <a:rPr lang="en-GB" dirty="0" err="1"/>
              <a:t>votre</a:t>
            </a:r>
            <a:r>
              <a:rPr lang="en-GB" dirty="0"/>
              <a:t> </a:t>
            </a:r>
            <a:r>
              <a:rPr lang="en-GB" dirty="0" err="1"/>
              <a:t>écoute</a:t>
            </a:r>
            <a:r>
              <a:rPr lang="en-GB" dirty="0"/>
              <a:t>!</a:t>
            </a:r>
          </a:p>
        </p:txBody>
      </p:sp>
    </p:spTree>
    <p:extLst>
      <p:ext uri="{BB962C8B-B14F-4D97-AF65-F5344CB8AC3E}">
        <p14:creationId xmlns:p14="http://schemas.microsoft.com/office/powerpoint/2010/main" val="210986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125" y="1617278"/>
            <a:ext cx="7659988" cy="4248970"/>
          </a:xfrm>
        </p:spPr>
        <p:txBody>
          <a:bodyPr/>
          <a:lstStyle/>
          <a:p>
            <a:pPr>
              <a:lnSpc>
                <a:spcPct val="150000"/>
              </a:lnSpc>
              <a:spcBef>
                <a:spcPts val="600"/>
              </a:spcBef>
              <a:spcAft>
                <a:spcPts val="600"/>
              </a:spcAft>
              <a:buClr>
                <a:srgbClr val="009CDE"/>
              </a:buClr>
            </a:pPr>
            <a:r>
              <a:rPr lang="fr-FR" sz="2200" dirty="0">
                <a:latin typeface="Poppins" pitchFamily="2" charset="77"/>
                <a:cs typeface="Poppins" pitchFamily="2" charset="77"/>
              </a:rPr>
              <a:t>Un CI est une situation où les intérêts multiples et concurrents d’une personne jouent en même temps,  pouvant </a:t>
            </a:r>
            <a:r>
              <a:rPr lang="fr-FR" sz="2200" b="1" dirty="0">
                <a:latin typeface="Poppins" pitchFamily="2" charset="77"/>
                <a:cs typeface="Poppins" pitchFamily="2" charset="77"/>
              </a:rPr>
              <a:t>compromettre  potentiellement  l’objectivité </a:t>
            </a:r>
            <a:r>
              <a:rPr lang="fr-FR" sz="2200" dirty="0">
                <a:latin typeface="Poppins" pitchFamily="2" charset="77"/>
                <a:cs typeface="Poppins" pitchFamily="2" charset="77"/>
              </a:rPr>
              <a:t>dans sa prise de décision.</a:t>
            </a:r>
            <a:endParaRPr lang="en-US" sz="2200" b="1" dirty="0">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DD339417-1024-AF44-92B0-9151B86C18C3}"/>
              </a:ext>
            </a:extLst>
          </p:cNvPr>
          <p:cNvSpPr>
            <a:spLocks noGrp="1"/>
          </p:cNvSpPr>
          <p:nvPr>
            <p:ph type="sldNum" sz="quarter" idx="16"/>
          </p:nvPr>
        </p:nvSpPr>
        <p:spPr/>
        <p:txBody>
          <a:bodyPr/>
          <a:lstStyle/>
          <a:p>
            <a:fld id="{A74CE0EA-F3B5-4684-BA10-C594598FDB9C}" type="slidenum">
              <a:rPr lang="en-GB" noProof="0" smtClean="0"/>
              <a:pPr/>
              <a:t>4</a:t>
            </a:fld>
            <a:endParaRPr lang="en-GB" noProof="0" dirty="0"/>
          </a:p>
        </p:txBody>
      </p:sp>
      <p:sp>
        <p:nvSpPr>
          <p:cNvPr id="6" name="object 2">
            <a:extLst>
              <a:ext uri="{FF2B5EF4-FFF2-40B4-BE49-F238E27FC236}">
                <a16:creationId xmlns:a16="http://schemas.microsoft.com/office/drawing/2014/main" id="{1068DC7F-BF7E-8F16-340A-547DAA284E32}"/>
              </a:ext>
            </a:extLst>
          </p:cNvPr>
          <p:cNvSpPr txBox="1">
            <a:spLocks/>
          </p:cNvSpPr>
          <p:nvPr/>
        </p:nvSpPr>
        <p:spPr>
          <a:xfrm>
            <a:off x="576584" y="551759"/>
            <a:ext cx="8708093" cy="921471"/>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fr-FR" dirty="0"/>
              <a:t>Qu’est-ce qu’un conflit d’intérêts pour les GTCV?</a:t>
            </a:r>
            <a:endParaRPr lang="en-GB" dirty="0"/>
          </a:p>
        </p:txBody>
      </p:sp>
      <p:sp>
        <p:nvSpPr>
          <p:cNvPr id="10" name="object 14">
            <a:extLst>
              <a:ext uri="{FF2B5EF4-FFF2-40B4-BE49-F238E27FC236}">
                <a16:creationId xmlns:a16="http://schemas.microsoft.com/office/drawing/2014/main" id="{0821F89D-F10F-2B4E-B022-96FAF7553F77}"/>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2" name="Footer Placeholder 3">
            <a:extLst>
              <a:ext uri="{FF2B5EF4-FFF2-40B4-BE49-F238E27FC236}">
                <a16:creationId xmlns:a16="http://schemas.microsoft.com/office/drawing/2014/main" id="{195EB3D1-43E0-C207-4F39-9C1CA1EA6A01}"/>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7" name="ZoneTexte 6">
            <a:extLst>
              <a:ext uri="{FF2B5EF4-FFF2-40B4-BE49-F238E27FC236}">
                <a16:creationId xmlns:a16="http://schemas.microsoft.com/office/drawing/2014/main" id="{0B1F6C37-A366-B0B8-AA5B-75BDA3FAAE9C}"/>
              </a:ext>
            </a:extLst>
          </p:cNvPr>
          <p:cNvSpPr txBox="1"/>
          <p:nvPr/>
        </p:nvSpPr>
        <p:spPr>
          <a:xfrm>
            <a:off x="3043609" y="4095111"/>
            <a:ext cx="8708093" cy="2075696"/>
          </a:xfrm>
          <a:prstGeom prst="rect">
            <a:avLst/>
          </a:prstGeom>
          <a:noFill/>
        </p:spPr>
        <p:txBody>
          <a:bodyPr wrap="square">
            <a:spAutoFit/>
          </a:bodyPr>
          <a:lstStyle/>
          <a:p>
            <a:pPr algn="r">
              <a:lnSpc>
                <a:spcPct val="150000"/>
              </a:lnSpc>
              <a:spcBef>
                <a:spcPts val="600"/>
              </a:spcBef>
              <a:spcAft>
                <a:spcPts val="600"/>
              </a:spcAft>
              <a:buClr>
                <a:srgbClr val="009CDE"/>
              </a:buClr>
            </a:pPr>
            <a:r>
              <a:rPr lang="fr-FR" sz="2200" dirty="0">
                <a:latin typeface="Poppins" pitchFamily="2" charset="77"/>
                <a:cs typeface="Poppins" pitchFamily="2" charset="77"/>
              </a:rPr>
              <a:t>Dans le contexte du GTCV, tout membre dont les intérêts </a:t>
            </a:r>
            <a:r>
              <a:rPr lang="fr-FR" sz="2200" b="1" dirty="0">
                <a:solidFill>
                  <a:srgbClr val="B0026D"/>
                </a:solidFill>
                <a:latin typeface="Poppins" pitchFamily="2" charset="77"/>
                <a:cs typeface="Poppins" pitchFamily="2" charset="77"/>
              </a:rPr>
              <a:t>peuvent affecter</a:t>
            </a:r>
            <a:r>
              <a:rPr lang="fr-FR" sz="2200" dirty="0">
                <a:latin typeface="Poppins" pitchFamily="2" charset="77"/>
                <a:cs typeface="Poppins" pitchFamily="2" charset="77"/>
              </a:rPr>
              <a:t>, ou </a:t>
            </a:r>
            <a:r>
              <a:rPr lang="fr-FR" sz="2200" b="1" dirty="0">
                <a:solidFill>
                  <a:srgbClr val="B0026D"/>
                </a:solidFill>
                <a:latin typeface="Poppins" pitchFamily="2" charset="77"/>
                <a:cs typeface="Poppins" pitchFamily="2" charset="77"/>
              </a:rPr>
              <a:t>peuvent raisonnablement être perçus </a:t>
            </a:r>
            <a:r>
              <a:rPr lang="fr-FR" sz="2200" dirty="0">
                <a:latin typeface="Poppins" pitchFamily="2" charset="77"/>
                <a:cs typeface="Poppins" pitchFamily="2" charset="77"/>
              </a:rPr>
              <a:t>comme ayant une incidence sur l’objectivité et l’indépendance du membre représentent un CI potentiel</a:t>
            </a:r>
            <a:r>
              <a:rPr lang="en-US" sz="2200" dirty="0">
                <a:latin typeface="Poppins" pitchFamily="2" charset="77"/>
                <a:cs typeface="Poppins" pitchFamily="2" charset="77"/>
              </a:rPr>
              <a:t>.</a:t>
            </a:r>
          </a:p>
        </p:txBody>
      </p:sp>
      <p:grpSp>
        <p:nvGrpSpPr>
          <p:cNvPr id="15" name="Groupe 14">
            <a:extLst>
              <a:ext uri="{FF2B5EF4-FFF2-40B4-BE49-F238E27FC236}">
                <a16:creationId xmlns:a16="http://schemas.microsoft.com/office/drawing/2014/main" id="{D3B29AE1-3DA6-56FB-0AE2-062F736BA7A5}"/>
              </a:ext>
            </a:extLst>
          </p:cNvPr>
          <p:cNvGrpSpPr/>
          <p:nvPr/>
        </p:nvGrpSpPr>
        <p:grpSpPr>
          <a:xfrm>
            <a:off x="9310294" y="2494206"/>
            <a:ext cx="1326174" cy="1326174"/>
            <a:chOff x="9100911" y="1473230"/>
            <a:chExt cx="2256614" cy="2256614"/>
          </a:xfrm>
        </p:grpSpPr>
        <p:grpSp>
          <p:nvGrpSpPr>
            <p:cNvPr id="9" name="Groupe 8">
              <a:extLst>
                <a:ext uri="{FF2B5EF4-FFF2-40B4-BE49-F238E27FC236}">
                  <a16:creationId xmlns:a16="http://schemas.microsoft.com/office/drawing/2014/main" id="{A3828FC0-09DA-0BDD-E365-CA62E8BF8614}"/>
                </a:ext>
              </a:extLst>
            </p:cNvPr>
            <p:cNvGrpSpPr/>
            <p:nvPr/>
          </p:nvGrpSpPr>
          <p:grpSpPr>
            <a:xfrm>
              <a:off x="9306285" y="2113905"/>
              <a:ext cx="1876144" cy="988268"/>
              <a:chOff x="9045200" y="2037617"/>
              <a:chExt cx="2414005" cy="1271588"/>
            </a:xfrm>
          </p:grpSpPr>
          <p:sp>
            <p:nvSpPr>
              <p:cNvPr id="2" name="Flèche vers la droite 1">
                <a:extLst>
                  <a:ext uri="{FF2B5EF4-FFF2-40B4-BE49-F238E27FC236}">
                    <a16:creationId xmlns:a16="http://schemas.microsoft.com/office/drawing/2014/main" id="{B5056863-9C66-EF3D-EC7A-737523151ECE}"/>
                  </a:ext>
                </a:extLst>
              </p:cNvPr>
              <p:cNvSpPr/>
              <p:nvPr/>
            </p:nvSpPr>
            <p:spPr>
              <a:xfrm>
                <a:off x="9819578" y="2037617"/>
                <a:ext cx="1639627" cy="745588"/>
              </a:xfrm>
              <a:prstGeom prst="rightArrow">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lèche vers la droite 7">
                <a:extLst>
                  <a:ext uri="{FF2B5EF4-FFF2-40B4-BE49-F238E27FC236}">
                    <a16:creationId xmlns:a16="http://schemas.microsoft.com/office/drawing/2014/main" id="{2C4351DD-885D-043E-724B-7672E0E1A6E2}"/>
                  </a:ext>
                </a:extLst>
              </p:cNvPr>
              <p:cNvSpPr/>
              <p:nvPr/>
            </p:nvSpPr>
            <p:spPr>
              <a:xfrm flipH="1">
                <a:off x="9045200" y="2563619"/>
                <a:ext cx="1638000" cy="745586"/>
              </a:xfrm>
              <a:prstGeom prst="rightArrow">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Ellipse 13">
              <a:extLst>
                <a:ext uri="{FF2B5EF4-FFF2-40B4-BE49-F238E27FC236}">
                  <a16:creationId xmlns:a16="http://schemas.microsoft.com/office/drawing/2014/main" id="{C20E4DF9-F78A-F2EE-4BF3-CFB6E2A77B70}"/>
                </a:ext>
              </a:extLst>
            </p:cNvPr>
            <p:cNvSpPr/>
            <p:nvPr/>
          </p:nvSpPr>
          <p:spPr>
            <a:xfrm>
              <a:off x="9100911" y="1473230"/>
              <a:ext cx="2256614" cy="225661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 name="Footer Placeholder 3">
            <a:extLst>
              <a:ext uri="{FF2B5EF4-FFF2-40B4-BE49-F238E27FC236}">
                <a16:creationId xmlns:a16="http://schemas.microsoft.com/office/drawing/2014/main" id="{4C1B2B7E-9B79-4FF2-8F0F-C9AA3F9E46D1}"/>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304369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3C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5918" y="2512539"/>
            <a:ext cx="10969109" cy="1709116"/>
          </a:xfrm>
        </p:spPr>
        <p:txBody>
          <a:bodyPr anchor="ctr"/>
          <a:lstStyle/>
          <a:p>
            <a:pPr algn="ctr"/>
            <a:r>
              <a:rPr lang="fr-FR" sz="3642" cap="none" dirty="0">
                <a:solidFill>
                  <a:schemeClr val="bg1"/>
                </a:solidFill>
                <a:latin typeface="Poppins" pitchFamily="2" charset="77"/>
                <a:cs typeface="Poppins" pitchFamily="2" charset="77"/>
              </a:rPr>
              <a:t>Intérêts pouvant exercer une influence</a:t>
            </a:r>
            <a:endParaRPr lang="en-US" sz="3642" cap="none" dirty="0">
              <a:solidFill>
                <a:schemeClr val="bg1"/>
              </a:solidFill>
              <a:latin typeface="Poppins" pitchFamily="2" charset="77"/>
              <a:cs typeface="Poppins" pitchFamily="2" charset="77"/>
            </a:endParaRPr>
          </a:p>
        </p:txBody>
      </p:sp>
      <p:sp>
        <p:nvSpPr>
          <p:cNvPr id="4" name="Slide Number Placeholder 3">
            <a:extLst>
              <a:ext uri="{FF2B5EF4-FFF2-40B4-BE49-F238E27FC236}">
                <a16:creationId xmlns:a16="http://schemas.microsoft.com/office/drawing/2014/main" id="{00475067-8A0C-8149-ADC6-2B4288E31CDF}"/>
              </a:ext>
            </a:extLst>
          </p:cNvPr>
          <p:cNvSpPr>
            <a:spLocks noGrp="1"/>
          </p:cNvSpPr>
          <p:nvPr>
            <p:ph type="sldNum" sz="quarter" idx="11"/>
          </p:nvPr>
        </p:nvSpPr>
        <p:spPr/>
        <p:txBody>
          <a:bodyPr/>
          <a:lstStyle/>
          <a:p>
            <a:fld id="{A74CE0EA-F3B5-4684-BA10-C594598FDB9C}" type="slidenum">
              <a:rPr lang="en-GB" noProof="0" smtClean="0"/>
              <a:pPr/>
              <a:t>5</a:t>
            </a:fld>
            <a:endParaRPr lang="en-GB" noProof="0" dirty="0"/>
          </a:p>
        </p:txBody>
      </p:sp>
      <p:sp>
        <p:nvSpPr>
          <p:cNvPr id="10" name="object 14">
            <a:extLst>
              <a:ext uri="{FF2B5EF4-FFF2-40B4-BE49-F238E27FC236}">
                <a16:creationId xmlns:a16="http://schemas.microsoft.com/office/drawing/2014/main" id="{A52A256E-3521-833A-7B5C-C2EF2F502537}"/>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p>
        </p:txBody>
      </p:sp>
      <p:sp>
        <p:nvSpPr>
          <p:cNvPr id="11" name="Footer Placeholder 3">
            <a:extLst>
              <a:ext uri="{FF2B5EF4-FFF2-40B4-BE49-F238E27FC236}">
                <a16:creationId xmlns:a16="http://schemas.microsoft.com/office/drawing/2014/main" id="{39F083AD-CAAB-032B-DEFB-96769D05C0AB}"/>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14" name="Rectangle 13">
            <a:extLst>
              <a:ext uri="{FF2B5EF4-FFF2-40B4-BE49-F238E27FC236}">
                <a16:creationId xmlns:a16="http://schemas.microsoft.com/office/drawing/2014/main" id="{09290174-77B1-C139-1AF4-A39F2ADDF7EC}"/>
              </a:ext>
            </a:extLst>
          </p:cNvPr>
          <p:cNvSpPr/>
          <p:nvPr/>
        </p:nvSpPr>
        <p:spPr>
          <a:xfrm>
            <a:off x="0" y="1076638"/>
            <a:ext cx="12169775" cy="840652"/>
          </a:xfrm>
          <a:prstGeom prst="rect">
            <a:avLst/>
          </a:prstGeom>
          <a:solidFill>
            <a:srgbClr val="173C5B"/>
          </a:solidFill>
          <a:ln>
            <a:solidFill>
              <a:srgbClr val="173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oter Placeholder 2">
            <a:extLst>
              <a:ext uri="{FF2B5EF4-FFF2-40B4-BE49-F238E27FC236}">
                <a16:creationId xmlns:a16="http://schemas.microsoft.com/office/drawing/2014/main" id="{19754276-369C-42E4-9940-512582390E75}"/>
              </a:ext>
            </a:extLst>
          </p:cNvPr>
          <p:cNvSpPr>
            <a:spLocks noGrp="1"/>
          </p:cNvSpPr>
          <p:nvPr>
            <p:ph type="ftr" sz="quarter" idx="10"/>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192935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A715BB-50C9-7E46-B6F0-F703430757F6}"/>
              </a:ext>
            </a:extLst>
          </p:cNvPr>
          <p:cNvSpPr>
            <a:spLocks noGrp="1"/>
          </p:cNvSpPr>
          <p:nvPr>
            <p:ph type="sldNum" sz="quarter" idx="16"/>
          </p:nvPr>
        </p:nvSpPr>
        <p:spPr/>
        <p:txBody>
          <a:bodyPr/>
          <a:lstStyle/>
          <a:p>
            <a:fld id="{A74CE0EA-F3B5-4684-BA10-C594598FDB9C}" type="slidenum">
              <a:rPr lang="en-GB" noProof="0" smtClean="0"/>
              <a:pPr/>
              <a:t>6</a:t>
            </a:fld>
            <a:endParaRPr lang="en-GB" noProof="0" dirty="0"/>
          </a:p>
        </p:txBody>
      </p:sp>
      <p:sp>
        <p:nvSpPr>
          <p:cNvPr id="6" name="object 2">
            <a:extLst>
              <a:ext uri="{FF2B5EF4-FFF2-40B4-BE49-F238E27FC236}">
                <a16:creationId xmlns:a16="http://schemas.microsoft.com/office/drawing/2014/main" id="{FD63F9B7-627F-BE16-C7B6-A273BCD4E548}"/>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Types </a:t>
            </a:r>
            <a:r>
              <a:rPr lang="en-GB" dirty="0" err="1"/>
              <a:t>d’intérêts</a:t>
            </a:r>
            <a:r>
              <a:rPr lang="en-GB" dirty="0"/>
              <a:t> </a:t>
            </a:r>
          </a:p>
        </p:txBody>
      </p:sp>
      <p:sp>
        <p:nvSpPr>
          <p:cNvPr id="8" name="object 14">
            <a:extLst>
              <a:ext uri="{FF2B5EF4-FFF2-40B4-BE49-F238E27FC236}">
                <a16:creationId xmlns:a16="http://schemas.microsoft.com/office/drawing/2014/main" id="{175DCF25-2D48-273A-DDCF-DDA977FD8FA8}"/>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0" name="Footer Placeholder 3">
            <a:extLst>
              <a:ext uri="{FF2B5EF4-FFF2-40B4-BE49-F238E27FC236}">
                <a16:creationId xmlns:a16="http://schemas.microsoft.com/office/drawing/2014/main" id="{DC236EB2-221E-C395-FCC8-40DEF0B41F15}"/>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17" name="Rectangle 16">
            <a:extLst>
              <a:ext uri="{FF2B5EF4-FFF2-40B4-BE49-F238E27FC236}">
                <a16:creationId xmlns:a16="http://schemas.microsoft.com/office/drawing/2014/main" id="{12DFF6AE-DA95-6706-254D-5B8EC02B5C0E}"/>
              </a:ext>
            </a:extLst>
          </p:cNvPr>
          <p:cNvSpPr/>
          <p:nvPr/>
        </p:nvSpPr>
        <p:spPr>
          <a:xfrm>
            <a:off x="94742" y="3023434"/>
            <a:ext cx="2916000" cy="3233769"/>
          </a:xfrm>
          <a:prstGeom prst="rect">
            <a:avLst/>
          </a:prstGeom>
          <a:solidFill>
            <a:schemeClr val="bg2"/>
          </a:solidFill>
          <a:ln w="28575">
            <a:solidFill>
              <a:srgbClr val="C1007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rgbClr val="C10077"/>
              </a:buClr>
              <a:buFont typeface="Wingdings" pitchFamily="2" charset="2"/>
              <a:buChar char="§"/>
            </a:pPr>
            <a:r>
              <a:rPr lang="fr-FR" sz="1600" dirty="0">
                <a:solidFill>
                  <a:schemeClr val="tx1"/>
                </a:solidFill>
                <a:latin typeface="Poppins" pitchFamily="2" charset="77"/>
                <a:cs typeface="Poppins" pitchFamily="2" charset="77"/>
              </a:rPr>
              <a:t>Conseil, emploi, cadeaux, soutien pour assister à une conférence</a:t>
            </a:r>
          </a:p>
          <a:p>
            <a:pPr marL="285750" indent="-285750">
              <a:buClr>
                <a:srgbClr val="C10077"/>
              </a:buClr>
              <a:buFont typeface="Wingdings" pitchFamily="2" charset="2"/>
              <a:buChar char="§"/>
            </a:pPr>
            <a:r>
              <a:rPr lang="fr-FR" sz="1600" dirty="0">
                <a:solidFill>
                  <a:schemeClr val="tx1"/>
                </a:solidFill>
                <a:latin typeface="Poppins" pitchFamily="2" charset="77"/>
                <a:cs typeface="Poppins" pitchFamily="2" charset="77"/>
              </a:rPr>
              <a:t>Subvention, bourse pour un poste</a:t>
            </a:r>
          </a:p>
          <a:p>
            <a:pPr marL="285750" indent="-285750">
              <a:buClr>
                <a:srgbClr val="C10077"/>
              </a:buClr>
              <a:buFont typeface="Wingdings" pitchFamily="2" charset="2"/>
              <a:buChar char="§"/>
            </a:pPr>
            <a:r>
              <a:rPr lang="fr-FR" sz="1600" dirty="0">
                <a:solidFill>
                  <a:schemeClr val="tx1"/>
                </a:solidFill>
                <a:latin typeface="Poppins" pitchFamily="2" charset="77"/>
                <a:cs typeface="Poppins" pitchFamily="2" charset="77"/>
              </a:rPr>
              <a:t>Participations, droits de propriété intellectuelle (p. ex. brevet)</a:t>
            </a:r>
          </a:p>
        </p:txBody>
      </p:sp>
      <p:sp>
        <p:nvSpPr>
          <p:cNvPr id="18" name="Rectangle 17">
            <a:extLst>
              <a:ext uri="{FF2B5EF4-FFF2-40B4-BE49-F238E27FC236}">
                <a16:creationId xmlns:a16="http://schemas.microsoft.com/office/drawing/2014/main" id="{DE13AF4C-514B-2E62-76D9-493388D4CAA7}"/>
              </a:ext>
            </a:extLst>
          </p:cNvPr>
          <p:cNvSpPr/>
          <p:nvPr/>
        </p:nvSpPr>
        <p:spPr>
          <a:xfrm>
            <a:off x="3142042" y="3046922"/>
            <a:ext cx="2916000" cy="3177989"/>
          </a:xfrm>
          <a:prstGeom prst="rect">
            <a:avLst/>
          </a:prstGeom>
          <a:solidFill>
            <a:schemeClr val="bg2"/>
          </a:solidFill>
          <a:ln w="28575">
            <a:solidFill>
              <a:srgbClr val="C1007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2" indent="-285750">
              <a:buClr>
                <a:srgbClr val="C10077"/>
              </a:buClr>
              <a:buFont typeface="Wingdings" pitchFamily="2" charset="2"/>
              <a:buChar char="§"/>
            </a:pPr>
            <a:r>
              <a:rPr lang="fr-FR" sz="1600" dirty="0">
                <a:solidFill>
                  <a:schemeClr val="tx1"/>
                </a:solidFill>
                <a:latin typeface="Poppins" pitchFamily="2" charset="77"/>
                <a:cs typeface="Poppins" pitchFamily="2" charset="77"/>
              </a:rPr>
              <a:t>Croyances personnelles (ex. politiques) ou affiliation à une organisation ayant une position officielle</a:t>
            </a:r>
          </a:p>
          <a:p>
            <a:pPr marL="285750" lvl="2" indent="-285750">
              <a:buClr>
                <a:srgbClr val="C10077"/>
              </a:buClr>
              <a:buFont typeface="Wingdings" pitchFamily="2" charset="2"/>
              <a:buChar char="§"/>
            </a:pPr>
            <a:r>
              <a:rPr lang="en-GB" sz="1600" dirty="0" err="1">
                <a:solidFill>
                  <a:schemeClr val="tx1"/>
                </a:solidFill>
                <a:latin typeface="Poppins" pitchFamily="2" charset="77"/>
                <a:cs typeface="Poppins" pitchFamily="2" charset="77"/>
              </a:rPr>
              <a:t>Réseau</a:t>
            </a:r>
            <a:r>
              <a:rPr lang="en-GB" sz="1600" dirty="0">
                <a:solidFill>
                  <a:schemeClr val="tx1"/>
                </a:solidFill>
                <a:latin typeface="Poppins" pitchFamily="2" charset="77"/>
                <a:cs typeface="Poppins" pitchFamily="2" charset="77"/>
              </a:rPr>
              <a:t> personnel</a:t>
            </a:r>
          </a:p>
          <a:p>
            <a:pPr marL="285750" lvl="2" indent="-285750">
              <a:buClr>
                <a:srgbClr val="C10077"/>
              </a:buClr>
              <a:buFont typeface="Wingdings" pitchFamily="2" charset="2"/>
              <a:buChar char="§"/>
            </a:pPr>
            <a:r>
              <a:rPr lang="en-GB" sz="1600" dirty="0" err="1">
                <a:solidFill>
                  <a:schemeClr val="tx1"/>
                </a:solidFill>
                <a:latin typeface="Poppins" pitchFamily="2" charset="77"/>
                <a:cs typeface="Poppins" pitchFamily="2" charset="77"/>
              </a:rPr>
              <a:t>Avancement</a:t>
            </a:r>
            <a:r>
              <a:rPr lang="en-GB" sz="1600" dirty="0">
                <a:solidFill>
                  <a:schemeClr val="tx1"/>
                </a:solidFill>
                <a:latin typeface="Poppins" pitchFamily="2" charset="77"/>
                <a:cs typeface="Poppins" pitchFamily="2" charset="77"/>
              </a:rPr>
              <a:t> </a:t>
            </a:r>
            <a:r>
              <a:rPr lang="en-GB" sz="1600" dirty="0" err="1">
                <a:solidFill>
                  <a:schemeClr val="tx1"/>
                </a:solidFill>
                <a:latin typeface="Poppins" pitchFamily="2" charset="77"/>
                <a:cs typeface="Poppins" pitchFamily="2" charset="77"/>
              </a:rPr>
              <a:t>professionnel</a:t>
            </a:r>
            <a:r>
              <a:rPr lang="en-GB" sz="1600" dirty="0">
                <a:solidFill>
                  <a:schemeClr val="tx1"/>
                </a:solidFill>
                <a:latin typeface="Poppins" pitchFamily="2" charset="77"/>
                <a:cs typeface="Poppins" pitchFamily="2" charset="77"/>
              </a:rPr>
              <a:t> et </a:t>
            </a:r>
            <a:r>
              <a:rPr lang="en-GB" sz="1600" dirty="0" err="1">
                <a:solidFill>
                  <a:schemeClr val="tx1"/>
                </a:solidFill>
                <a:latin typeface="Poppins" pitchFamily="2" charset="77"/>
                <a:cs typeface="Poppins" pitchFamily="2" charset="77"/>
              </a:rPr>
              <a:t>honneurs</a:t>
            </a:r>
            <a:r>
              <a:rPr lang="en-GB" sz="1600" dirty="0">
                <a:solidFill>
                  <a:schemeClr val="tx1"/>
                </a:solidFill>
                <a:latin typeface="Poppins" pitchFamily="2" charset="77"/>
                <a:cs typeface="Poppins" pitchFamily="2" charset="77"/>
              </a:rPr>
              <a:t> </a:t>
            </a:r>
          </a:p>
        </p:txBody>
      </p:sp>
      <p:grpSp>
        <p:nvGrpSpPr>
          <p:cNvPr id="33" name="Groupe 32">
            <a:extLst>
              <a:ext uri="{FF2B5EF4-FFF2-40B4-BE49-F238E27FC236}">
                <a16:creationId xmlns:a16="http://schemas.microsoft.com/office/drawing/2014/main" id="{112DA3FC-B8F4-0D73-B2F9-CBCE3CD59975}"/>
              </a:ext>
            </a:extLst>
          </p:cNvPr>
          <p:cNvGrpSpPr/>
          <p:nvPr/>
        </p:nvGrpSpPr>
        <p:grpSpPr>
          <a:xfrm>
            <a:off x="94742" y="1897645"/>
            <a:ext cx="2916000" cy="921543"/>
            <a:chOff x="77489" y="1925781"/>
            <a:chExt cx="2916000" cy="921543"/>
          </a:xfrm>
        </p:grpSpPr>
        <p:sp>
          <p:nvSpPr>
            <p:cNvPr id="14" name="Rectangle 13">
              <a:extLst>
                <a:ext uri="{FF2B5EF4-FFF2-40B4-BE49-F238E27FC236}">
                  <a16:creationId xmlns:a16="http://schemas.microsoft.com/office/drawing/2014/main" id="{63249E3F-BCD6-EB1E-E9A3-B5F651ECC2EB}"/>
                </a:ext>
              </a:extLst>
            </p:cNvPr>
            <p:cNvSpPr/>
            <p:nvPr/>
          </p:nvSpPr>
          <p:spPr>
            <a:xfrm>
              <a:off x="77489" y="1925781"/>
              <a:ext cx="2916000" cy="921543"/>
            </a:xfrm>
            <a:prstGeom prst="rect">
              <a:avLst/>
            </a:prstGeom>
            <a:solidFill>
              <a:srgbClr val="C1007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buClr>
                  <a:srgbClr val="FF0000"/>
                </a:buClr>
              </a:pPr>
              <a:endParaRPr lang="en-US" sz="1400" dirty="0">
                <a:solidFill>
                  <a:schemeClr val="bg1"/>
                </a:solidFill>
                <a:latin typeface="Poppins" pitchFamily="2" charset="77"/>
                <a:cs typeface="Poppins" pitchFamily="2" charset="77"/>
              </a:endParaRPr>
            </a:p>
          </p:txBody>
        </p:sp>
        <p:sp>
          <p:nvSpPr>
            <p:cNvPr id="28" name="ZoneTexte 27">
              <a:extLst>
                <a:ext uri="{FF2B5EF4-FFF2-40B4-BE49-F238E27FC236}">
                  <a16:creationId xmlns:a16="http://schemas.microsoft.com/office/drawing/2014/main" id="{6EA8ADCD-F1C2-5CD6-21FD-C55228FA5501}"/>
                </a:ext>
              </a:extLst>
            </p:cNvPr>
            <p:cNvSpPr txBox="1"/>
            <p:nvPr/>
          </p:nvSpPr>
          <p:spPr>
            <a:xfrm>
              <a:off x="77490" y="1981306"/>
              <a:ext cx="2869021" cy="830997"/>
            </a:xfrm>
            <a:prstGeom prst="rect">
              <a:avLst/>
            </a:prstGeom>
            <a:noFill/>
          </p:spPr>
          <p:txBody>
            <a:bodyPr wrap="square" rtlCol="0">
              <a:spAutoFit/>
            </a:bodyPr>
            <a:lstStyle/>
            <a:p>
              <a:pPr algn="ctr"/>
              <a:r>
                <a:rPr lang="en-US" sz="1200" dirty="0">
                  <a:solidFill>
                    <a:schemeClr val="bg1"/>
                  </a:solidFill>
                  <a:latin typeface="Poppins" pitchFamily="2" charset="77"/>
                  <a:cs typeface="Poppins" pitchFamily="2" charset="77"/>
                </a:rPr>
                <a:t>Un </a:t>
              </a:r>
              <a:r>
                <a:rPr lang="en-US" sz="1200" b="1" dirty="0" err="1">
                  <a:solidFill>
                    <a:schemeClr val="bg1"/>
                  </a:solidFill>
                  <a:latin typeface="Poppins" pitchFamily="2" charset="77"/>
                  <a:cs typeface="Poppins" pitchFamily="2" charset="77"/>
                </a:rPr>
                <a:t>intérêt</a:t>
              </a:r>
              <a:r>
                <a:rPr lang="en-US" sz="1200" b="1" dirty="0">
                  <a:solidFill>
                    <a:schemeClr val="bg1"/>
                  </a:solidFill>
                  <a:latin typeface="Poppins" pitchFamily="2" charset="77"/>
                  <a:cs typeface="Poppins" pitchFamily="2" charset="77"/>
                </a:rPr>
                <a:t> financier </a:t>
              </a:r>
              <a:r>
                <a:rPr lang="fr-FR" sz="1200" dirty="0">
                  <a:solidFill>
                    <a:schemeClr val="bg1"/>
                  </a:solidFill>
                  <a:latin typeface="Poppins" pitchFamily="2" charset="77"/>
                  <a:cs typeface="Poppins" pitchFamily="2" charset="77"/>
                </a:rPr>
                <a:t>comporte un avantage matériel tel qu’un avantage financier, avec ou sans transfert direct d’argent</a:t>
              </a:r>
              <a:endParaRPr lang="en-US" sz="1200" dirty="0">
                <a:solidFill>
                  <a:schemeClr val="bg1"/>
                </a:solidFill>
                <a:latin typeface="Poppins" pitchFamily="2" charset="77"/>
                <a:cs typeface="Poppins" pitchFamily="2" charset="77"/>
              </a:endParaRPr>
            </a:p>
          </p:txBody>
        </p:sp>
      </p:grpSp>
      <p:grpSp>
        <p:nvGrpSpPr>
          <p:cNvPr id="34" name="Groupe 33">
            <a:extLst>
              <a:ext uri="{FF2B5EF4-FFF2-40B4-BE49-F238E27FC236}">
                <a16:creationId xmlns:a16="http://schemas.microsoft.com/office/drawing/2014/main" id="{16E62C1D-61B5-519E-5995-1F219FCA7072}"/>
              </a:ext>
            </a:extLst>
          </p:cNvPr>
          <p:cNvGrpSpPr/>
          <p:nvPr/>
        </p:nvGrpSpPr>
        <p:grpSpPr>
          <a:xfrm>
            <a:off x="3121625" y="1882959"/>
            <a:ext cx="2916000" cy="921543"/>
            <a:chOff x="3087119" y="1911095"/>
            <a:chExt cx="2916000" cy="921543"/>
          </a:xfrm>
        </p:grpSpPr>
        <p:sp>
          <p:nvSpPr>
            <p:cNvPr id="15" name="Rectangle 14">
              <a:extLst>
                <a:ext uri="{FF2B5EF4-FFF2-40B4-BE49-F238E27FC236}">
                  <a16:creationId xmlns:a16="http://schemas.microsoft.com/office/drawing/2014/main" id="{DA5A9E04-D031-C9A3-2280-F9C0CADA1511}"/>
                </a:ext>
              </a:extLst>
            </p:cNvPr>
            <p:cNvSpPr/>
            <p:nvPr/>
          </p:nvSpPr>
          <p:spPr>
            <a:xfrm>
              <a:off x="3087119" y="1911095"/>
              <a:ext cx="2916000" cy="921543"/>
            </a:xfrm>
            <a:prstGeom prst="rect">
              <a:avLst/>
            </a:prstGeom>
            <a:solidFill>
              <a:srgbClr val="C1007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1600" dirty="0">
                <a:latin typeface="Poppins" pitchFamily="2" charset="77"/>
                <a:cs typeface="Poppins" pitchFamily="2" charset="77"/>
              </a:endParaRPr>
            </a:p>
          </p:txBody>
        </p:sp>
        <p:sp>
          <p:nvSpPr>
            <p:cNvPr id="29" name="ZoneTexte 28">
              <a:extLst>
                <a:ext uri="{FF2B5EF4-FFF2-40B4-BE49-F238E27FC236}">
                  <a16:creationId xmlns:a16="http://schemas.microsoft.com/office/drawing/2014/main" id="{CD537CC9-0B6A-E767-DDB5-D94DB86057C4}"/>
                </a:ext>
              </a:extLst>
            </p:cNvPr>
            <p:cNvSpPr txBox="1"/>
            <p:nvPr/>
          </p:nvSpPr>
          <p:spPr>
            <a:xfrm>
              <a:off x="3107537" y="2155398"/>
              <a:ext cx="2895582" cy="461665"/>
            </a:xfrm>
            <a:prstGeom prst="rect">
              <a:avLst/>
            </a:prstGeom>
            <a:noFill/>
          </p:spPr>
          <p:txBody>
            <a:bodyPr wrap="square" rtlCol="0">
              <a:spAutoFit/>
            </a:bodyPr>
            <a:lstStyle/>
            <a:p>
              <a:pPr algn="ctr"/>
              <a:r>
                <a:rPr lang="en-US" sz="1200" dirty="0">
                  <a:solidFill>
                    <a:schemeClr val="bg1"/>
                  </a:solidFill>
                  <a:latin typeface="Poppins" pitchFamily="2" charset="77"/>
                  <a:cs typeface="Poppins" pitchFamily="2" charset="77"/>
                </a:rPr>
                <a:t>Un </a:t>
              </a:r>
              <a:r>
                <a:rPr lang="en-US" sz="1200" dirty="0" err="1">
                  <a:solidFill>
                    <a:schemeClr val="bg1"/>
                  </a:solidFill>
                  <a:latin typeface="Poppins" pitchFamily="2" charset="77"/>
                  <a:cs typeface="Poppins" pitchFamily="2" charset="77"/>
                </a:rPr>
                <a:t>intérêt</a:t>
              </a:r>
              <a:r>
                <a:rPr lang="en-US" sz="1200" dirty="0">
                  <a:solidFill>
                    <a:schemeClr val="bg1"/>
                  </a:solidFill>
                  <a:latin typeface="Poppins" pitchFamily="2" charset="77"/>
                  <a:cs typeface="Poppins" pitchFamily="2" charset="77"/>
                </a:rPr>
                <a:t> </a:t>
              </a:r>
              <a:r>
                <a:rPr lang="en-GB" sz="1200" b="1" dirty="0">
                  <a:solidFill>
                    <a:schemeClr val="bg1"/>
                  </a:solidFill>
                  <a:latin typeface="Poppins" pitchFamily="2" charset="77"/>
                  <a:cs typeface="Poppins" pitchFamily="2" charset="77"/>
                </a:rPr>
                <a:t>non-financier</a:t>
              </a:r>
              <a:r>
                <a:rPr lang="en-GB" sz="1200" dirty="0">
                  <a:solidFill>
                    <a:schemeClr val="bg1"/>
                  </a:solidFill>
                  <a:latin typeface="Poppins" pitchFamily="2" charset="77"/>
                  <a:cs typeface="Poppins" pitchFamily="2" charset="77"/>
                </a:rPr>
                <a:t> </a:t>
              </a:r>
              <a:r>
                <a:rPr lang="fr-FR" sz="1200" dirty="0">
                  <a:solidFill>
                    <a:schemeClr val="bg1"/>
                  </a:solidFill>
                  <a:latin typeface="Poppins" pitchFamily="2" charset="77"/>
                  <a:cs typeface="Poppins" pitchFamily="2" charset="77"/>
                </a:rPr>
                <a:t>comporte un avantage non matériel</a:t>
              </a:r>
              <a:endParaRPr lang="en-GB" sz="1200" dirty="0">
                <a:solidFill>
                  <a:schemeClr val="bg1"/>
                </a:solidFill>
                <a:latin typeface="Poppins" pitchFamily="2" charset="77"/>
                <a:cs typeface="Poppins" pitchFamily="2" charset="77"/>
              </a:endParaRPr>
            </a:p>
          </p:txBody>
        </p:sp>
      </p:grpSp>
      <p:grpSp>
        <p:nvGrpSpPr>
          <p:cNvPr id="35" name="Groupe 34">
            <a:extLst>
              <a:ext uri="{FF2B5EF4-FFF2-40B4-BE49-F238E27FC236}">
                <a16:creationId xmlns:a16="http://schemas.microsoft.com/office/drawing/2014/main" id="{014C3BFF-616C-E1AA-A7CC-D190D4C0D93D}"/>
              </a:ext>
            </a:extLst>
          </p:cNvPr>
          <p:cNvGrpSpPr/>
          <p:nvPr/>
        </p:nvGrpSpPr>
        <p:grpSpPr>
          <a:xfrm>
            <a:off x="6142366" y="1894794"/>
            <a:ext cx="2916000" cy="921543"/>
            <a:chOff x="6073354" y="1894794"/>
            <a:chExt cx="2916000" cy="921543"/>
          </a:xfrm>
        </p:grpSpPr>
        <p:sp>
          <p:nvSpPr>
            <p:cNvPr id="16" name="Rectangle 15">
              <a:extLst>
                <a:ext uri="{FF2B5EF4-FFF2-40B4-BE49-F238E27FC236}">
                  <a16:creationId xmlns:a16="http://schemas.microsoft.com/office/drawing/2014/main" id="{F97349D7-567A-AF44-336D-CC571296A0F4}"/>
                </a:ext>
              </a:extLst>
            </p:cNvPr>
            <p:cNvSpPr/>
            <p:nvPr/>
          </p:nvSpPr>
          <p:spPr>
            <a:xfrm>
              <a:off x="6073354" y="1894794"/>
              <a:ext cx="2916000" cy="921543"/>
            </a:xfrm>
            <a:prstGeom prst="rect">
              <a:avLst/>
            </a:prstGeom>
            <a:solidFill>
              <a:srgbClr val="173C5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1600" dirty="0">
                <a:latin typeface="Poppins" pitchFamily="2" charset="77"/>
                <a:cs typeface="Poppins" pitchFamily="2" charset="77"/>
              </a:endParaRPr>
            </a:p>
          </p:txBody>
        </p:sp>
        <p:sp>
          <p:nvSpPr>
            <p:cNvPr id="30" name="ZoneTexte 29">
              <a:extLst>
                <a:ext uri="{FF2B5EF4-FFF2-40B4-BE49-F238E27FC236}">
                  <a16:creationId xmlns:a16="http://schemas.microsoft.com/office/drawing/2014/main" id="{70E67BD6-6B05-6AB6-DF38-2205CBEF390C}"/>
                </a:ext>
              </a:extLst>
            </p:cNvPr>
            <p:cNvSpPr txBox="1"/>
            <p:nvPr/>
          </p:nvSpPr>
          <p:spPr>
            <a:xfrm>
              <a:off x="6136009" y="2009719"/>
              <a:ext cx="2825209" cy="646331"/>
            </a:xfrm>
            <a:prstGeom prst="rect">
              <a:avLst/>
            </a:prstGeom>
            <a:noFill/>
          </p:spPr>
          <p:txBody>
            <a:bodyPr wrap="square" rtlCol="0">
              <a:spAutoFit/>
            </a:bodyPr>
            <a:lstStyle/>
            <a:p>
              <a:pPr algn="ctr"/>
              <a:r>
                <a:rPr lang="en-US" sz="1200" dirty="0">
                  <a:solidFill>
                    <a:schemeClr val="bg1"/>
                  </a:solidFill>
                  <a:latin typeface="Poppins" pitchFamily="2" charset="77"/>
                  <a:cs typeface="Poppins" pitchFamily="2" charset="77"/>
                </a:rPr>
                <a:t>Un </a:t>
              </a:r>
              <a:r>
                <a:rPr lang="en-US" sz="1200" b="1" dirty="0" err="1">
                  <a:solidFill>
                    <a:schemeClr val="bg1"/>
                  </a:solidFill>
                  <a:latin typeface="Poppins" pitchFamily="2" charset="77"/>
                  <a:cs typeface="Poppins" pitchFamily="2" charset="77"/>
                </a:rPr>
                <a:t>intérêt</a:t>
              </a:r>
              <a:r>
                <a:rPr lang="en-US" sz="1200" b="1" dirty="0">
                  <a:solidFill>
                    <a:schemeClr val="bg1"/>
                  </a:solidFill>
                  <a:latin typeface="Poppins" pitchFamily="2" charset="77"/>
                  <a:cs typeface="Poppins" pitchFamily="2" charset="77"/>
                </a:rPr>
                <a:t> personnel </a:t>
              </a:r>
              <a:r>
                <a:rPr lang="fr-FR" sz="1200" dirty="0">
                  <a:solidFill>
                    <a:schemeClr val="bg1"/>
                  </a:solidFill>
                  <a:latin typeface="Poppins" pitchFamily="2" charset="77"/>
                  <a:cs typeface="Poppins" pitchFamily="2" charset="77"/>
                </a:rPr>
                <a:t>implique un avantage qui profite personnellement au membre</a:t>
              </a:r>
              <a:endParaRPr lang="en-GB" sz="1200" dirty="0">
                <a:solidFill>
                  <a:schemeClr val="bg1"/>
                </a:solidFill>
                <a:latin typeface="Poppins" pitchFamily="2" charset="77"/>
                <a:cs typeface="Poppins" pitchFamily="2" charset="77"/>
              </a:endParaRPr>
            </a:p>
          </p:txBody>
        </p:sp>
      </p:grpSp>
      <p:sp>
        <p:nvSpPr>
          <p:cNvPr id="37" name="Rectangle 36">
            <a:extLst>
              <a:ext uri="{FF2B5EF4-FFF2-40B4-BE49-F238E27FC236}">
                <a16:creationId xmlns:a16="http://schemas.microsoft.com/office/drawing/2014/main" id="{4C14A0D9-CCA6-C976-AC74-96FF361E484F}"/>
              </a:ext>
            </a:extLst>
          </p:cNvPr>
          <p:cNvSpPr/>
          <p:nvPr/>
        </p:nvSpPr>
        <p:spPr>
          <a:xfrm>
            <a:off x="6164142" y="3046922"/>
            <a:ext cx="2916000" cy="3177987"/>
          </a:xfrm>
          <a:prstGeom prst="rect">
            <a:avLst/>
          </a:prstGeom>
          <a:solidFill>
            <a:schemeClr val="bg2"/>
          </a:solidFill>
          <a:ln w="28575">
            <a:solidFill>
              <a:srgbClr val="173C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2" indent="-285750">
              <a:buClr>
                <a:srgbClr val="173C5B"/>
              </a:buClr>
              <a:buFont typeface="Wingdings" pitchFamily="2" charset="2"/>
              <a:buChar char="§"/>
            </a:pPr>
            <a:r>
              <a:rPr lang="en-GB" sz="1600" dirty="0" err="1">
                <a:solidFill>
                  <a:schemeClr val="tx1"/>
                </a:solidFill>
                <a:latin typeface="Poppins" pitchFamily="2" charset="77"/>
                <a:cs typeface="Poppins" pitchFamily="2" charset="77"/>
              </a:rPr>
              <a:t>Directement</a:t>
            </a:r>
            <a:r>
              <a:rPr lang="en-GB" sz="1600" dirty="0">
                <a:solidFill>
                  <a:schemeClr val="tx1"/>
                </a:solidFill>
                <a:latin typeface="Poppins" pitchFamily="2" charset="77"/>
                <a:cs typeface="Poppins" pitchFamily="2" charset="77"/>
              </a:rPr>
              <a:t> </a:t>
            </a:r>
          </a:p>
          <a:p>
            <a:pPr marL="285750" lvl="2" indent="-285750">
              <a:buClr>
                <a:srgbClr val="173C5B"/>
              </a:buClr>
              <a:buFont typeface="Wingdings" pitchFamily="2" charset="2"/>
              <a:buChar char="§"/>
            </a:pPr>
            <a:r>
              <a:rPr lang="en-GB" sz="1600" dirty="0" err="1">
                <a:solidFill>
                  <a:schemeClr val="tx1"/>
                </a:solidFill>
                <a:latin typeface="Poppins" pitchFamily="2" charset="77"/>
                <a:cs typeface="Poppins" pitchFamily="2" charset="77"/>
              </a:rPr>
              <a:t>Indirectement</a:t>
            </a:r>
            <a:r>
              <a:rPr lang="en-GB" sz="1600" dirty="0">
                <a:solidFill>
                  <a:schemeClr val="tx1"/>
                </a:solidFill>
                <a:latin typeface="Poppins" pitchFamily="2" charset="77"/>
                <a:cs typeface="Poppins" pitchFamily="2" charset="77"/>
              </a:rPr>
              <a:t>: </a:t>
            </a:r>
            <a:r>
              <a:rPr lang="fr-FR" sz="1600" dirty="0">
                <a:solidFill>
                  <a:schemeClr val="tx1"/>
                </a:solidFill>
                <a:latin typeface="Poppins" pitchFamily="2" charset="77"/>
                <a:cs typeface="Poppins" pitchFamily="2" charset="77"/>
              </a:rPr>
              <a:t>Par l’intermédiaire d’un ou de plusieurs membres de la famille proche </a:t>
            </a:r>
            <a:endParaRPr lang="en-GB" sz="1600" dirty="0">
              <a:solidFill>
                <a:schemeClr val="tx1"/>
              </a:solidFill>
              <a:latin typeface="Poppins" pitchFamily="2" charset="77"/>
              <a:cs typeface="Poppins" pitchFamily="2" charset="77"/>
            </a:endParaRPr>
          </a:p>
        </p:txBody>
      </p:sp>
      <p:sp>
        <p:nvSpPr>
          <p:cNvPr id="38" name="Rectangle 37">
            <a:extLst>
              <a:ext uri="{FF2B5EF4-FFF2-40B4-BE49-F238E27FC236}">
                <a16:creationId xmlns:a16="http://schemas.microsoft.com/office/drawing/2014/main" id="{0EB1B848-C205-752A-C4FE-1E72EAA0607F}"/>
              </a:ext>
            </a:extLst>
          </p:cNvPr>
          <p:cNvSpPr/>
          <p:nvPr/>
        </p:nvSpPr>
        <p:spPr>
          <a:xfrm>
            <a:off x="9167630" y="3046922"/>
            <a:ext cx="2916000" cy="3154315"/>
          </a:xfrm>
          <a:prstGeom prst="rect">
            <a:avLst/>
          </a:prstGeom>
          <a:solidFill>
            <a:schemeClr val="bg2"/>
          </a:solidFill>
          <a:ln w="19050">
            <a:solidFill>
              <a:srgbClr val="173C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2">
              <a:buClr>
                <a:srgbClr val="00785A"/>
              </a:buClr>
            </a:pPr>
            <a:endParaRPr lang="en-GB" sz="1600" dirty="0">
              <a:solidFill>
                <a:schemeClr val="tx1"/>
              </a:solidFill>
              <a:latin typeface="Poppins" pitchFamily="2" charset="77"/>
              <a:cs typeface="Poppins" pitchFamily="2" charset="77"/>
            </a:endParaRPr>
          </a:p>
        </p:txBody>
      </p:sp>
      <p:pic>
        <p:nvPicPr>
          <p:cNvPr id="3" name="Image 2">
            <a:extLst>
              <a:ext uri="{FF2B5EF4-FFF2-40B4-BE49-F238E27FC236}">
                <a16:creationId xmlns:a16="http://schemas.microsoft.com/office/drawing/2014/main" id="{4598B763-D81C-2474-0846-6A59A6CAE325}"/>
              </a:ext>
            </a:extLst>
          </p:cNvPr>
          <p:cNvPicPr>
            <a:picLocks noChangeAspect="1"/>
          </p:cNvPicPr>
          <p:nvPr/>
        </p:nvPicPr>
        <p:blipFill rotWithShape="1">
          <a:blip r:embed="rId3">
            <a:extLst>
              <a:ext uri="{28A0092B-C50C-407E-A947-70E740481C1C}">
                <a14:useLocalDpi xmlns:a14="http://schemas.microsoft.com/office/drawing/2010/main" val="0"/>
              </a:ext>
            </a:extLst>
          </a:blip>
          <a:srcRect b="18780"/>
          <a:stretch/>
        </p:blipFill>
        <p:spPr>
          <a:xfrm>
            <a:off x="367018" y="5424596"/>
            <a:ext cx="758837" cy="616327"/>
          </a:xfrm>
          <a:prstGeom prst="rect">
            <a:avLst/>
          </a:prstGeom>
        </p:spPr>
      </p:pic>
      <p:pic>
        <p:nvPicPr>
          <p:cNvPr id="9" name="Image 8">
            <a:extLst>
              <a:ext uri="{FF2B5EF4-FFF2-40B4-BE49-F238E27FC236}">
                <a16:creationId xmlns:a16="http://schemas.microsoft.com/office/drawing/2014/main" id="{65DF1B0E-FD97-FA1B-419E-58069BA38CF8}"/>
              </a:ext>
            </a:extLst>
          </p:cNvPr>
          <p:cNvPicPr>
            <a:picLocks noChangeAspect="1"/>
          </p:cNvPicPr>
          <p:nvPr/>
        </p:nvPicPr>
        <p:blipFill rotWithShape="1">
          <a:blip r:embed="rId4">
            <a:extLst>
              <a:ext uri="{28A0092B-C50C-407E-A947-70E740481C1C}">
                <a14:useLocalDpi xmlns:a14="http://schemas.microsoft.com/office/drawing/2010/main" val="0"/>
              </a:ext>
            </a:extLst>
          </a:blip>
          <a:srcRect b="19617"/>
          <a:stretch/>
        </p:blipFill>
        <p:spPr>
          <a:xfrm>
            <a:off x="1122826" y="5441099"/>
            <a:ext cx="871845" cy="700818"/>
          </a:xfrm>
          <a:prstGeom prst="rect">
            <a:avLst/>
          </a:prstGeom>
        </p:spPr>
      </p:pic>
      <p:grpSp>
        <p:nvGrpSpPr>
          <p:cNvPr id="21" name="Groupe 20">
            <a:extLst>
              <a:ext uri="{FF2B5EF4-FFF2-40B4-BE49-F238E27FC236}">
                <a16:creationId xmlns:a16="http://schemas.microsoft.com/office/drawing/2014/main" id="{76BB8C3D-DF09-C35D-A375-B2F43C382544}"/>
              </a:ext>
            </a:extLst>
          </p:cNvPr>
          <p:cNvGrpSpPr/>
          <p:nvPr/>
        </p:nvGrpSpPr>
        <p:grpSpPr>
          <a:xfrm>
            <a:off x="1898839" y="5387617"/>
            <a:ext cx="972899" cy="822549"/>
            <a:chOff x="3592863" y="1148644"/>
            <a:chExt cx="4445000" cy="3758078"/>
          </a:xfrm>
        </p:grpSpPr>
        <p:pic>
          <p:nvPicPr>
            <p:cNvPr id="19" name="Image 18">
              <a:extLst>
                <a:ext uri="{FF2B5EF4-FFF2-40B4-BE49-F238E27FC236}">
                  <a16:creationId xmlns:a16="http://schemas.microsoft.com/office/drawing/2014/main" id="{BC489672-088E-4862-3D29-FE7719CBA840}"/>
                </a:ext>
              </a:extLst>
            </p:cNvPr>
            <p:cNvPicPr>
              <a:picLocks noChangeAspect="1"/>
            </p:cNvPicPr>
            <p:nvPr/>
          </p:nvPicPr>
          <p:blipFill rotWithShape="1">
            <a:blip r:embed="rId5">
              <a:extLst>
                <a:ext uri="{28A0092B-C50C-407E-A947-70E740481C1C}">
                  <a14:useLocalDpi xmlns:a14="http://schemas.microsoft.com/office/drawing/2010/main" val="0"/>
                </a:ext>
              </a:extLst>
            </a:blip>
            <a:srcRect b="15454"/>
            <a:stretch/>
          </p:blipFill>
          <p:spPr>
            <a:xfrm>
              <a:off x="3592863" y="1148644"/>
              <a:ext cx="4445000" cy="3758078"/>
            </a:xfrm>
            <a:prstGeom prst="rect">
              <a:avLst/>
            </a:prstGeom>
          </p:spPr>
        </p:pic>
        <p:sp>
          <p:nvSpPr>
            <p:cNvPr id="20" name="Ellipse 19">
              <a:extLst>
                <a:ext uri="{FF2B5EF4-FFF2-40B4-BE49-F238E27FC236}">
                  <a16:creationId xmlns:a16="http://schemas.microsoft.com/office/drawing/2014/main" id="{37F70963-AEDD-0B53-FABD-023BFB291318}"/>
                </a:ext>
              </a:extLst>
            </p:cNvPr>
            <p:cNvSpPr/>
            <p:nvPr/>
          </p:nvSpPr>
          <p:spPr>
            <a:xfrm>
              <a:off x="5179367" y="2199870"/>
              <a:ext cx="1303251" cy="1303251"/>
            </a:xfrm>
            <a:prstGeom prst="ellipse">
              <a:avLst/>
            </a:prstGeom>
            <a:solidFill>
              <a:srgbClr val="F3F3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3" name="Image 22">
            <a:extLst>
              <a:ext uri="{FF2B5EF4-FFF2-40B4-BE49-F238E27FC236}">
                <a16:creationId xmlns:a16="http://schemas.microsoft.com/office/drawing/2014/main" id="{40E7FED8-0E4A-C808-8E9D-6FC8E3EE8861}"/>
              </a:ext>
            </a:extLst>
          </p:cNvPr>
          <p:cNvPicPr>
            <a:picLocks noChangeAspect="1"/>
          </p:cNvPicPr>
          <p:nvPr/>
        </p:nvPicPr>
        <p:blipFill rotWithShape="1">
          <a:blip r:embed="rId6">
            <a:extLst>
              <a:ext uri="{28A0092B-C50C-407E-A947-70E740481C1C}">
                <a14:useLocalDpi xmlns:a14="http://schemas.microsoft.com/office/drawing/2010/main" val="0"/>
              </a:ext>
            </a:extLst>
          </a:blip>
          <a:srcRect b="15454"/>
          <a:stretch/>
        </p:blipFill>
        <p:spPr>
          <a:xfrm>
            <a:off x="3137261" y="5277706"/>
            <a:ext cx="1173464" cy="992119"/>
          </a:xfrm>
          <a:prstGeom prst="rect">
            <a:avLst/>
          </a:prstGeom>
        </p:spPr>
      </p:pic>
      <p:pic>
        <p:nvPicPr>
          <p:cNvPr id="27" name="Image 26">
            <a:extLst>
              <a:ext uri="{FF2B5EF4-FFF2-40B4-BE49-F238E27FC236}">
                <a16:creationId xmlns:a16="http://schemas.microsoft.com/office/drawing/2014/main" id="{DB3E52BB-FEDC-AF6E-7B77-740BEAC19639}"/>
              </a:ext>
            </a:extLst>
          </p:cNvPr>
          <p:cNvPicPr>
            <a:picLocks noChangeAspect="1"/>
          </p:cNvPicPr>
          <p:nvPr/>
        </p:nvPicPr>
        <p:blipFill rotWithShape="1">
          <a:blip r:embed="rId7">
            <a:extLst>
              <a:ext uri="{28A0092B-C50C-407E-A947-70E740481C1C}">
                <a14:useLocalDpi xmlns:a14="http://schemas.microsoft.com/office/drawing/2010/main" val="0"/>
              </a:ext>
            </a:extLst>
          </a:blip>
          <a:srcRect b="16859"/>
          <a:stretch/>
        </p:blipFill>
        <p:spPr>
          <a:xfrm>
            <a:off x="4094678" y="5491638"/>
            <a:ext cx="820755" cy="682386"/>
          </a:xfrm>
          <a:prstGeom prst="rect">
            <a:avLst/>
          </a:prstGeom>
        </p:spPr>
      </p:pic>
      <p:pic>
        <p:nvPicPr>
          <p:cNvPr id="39" name="Image 38">
            <a:extLst>
              <a:ext uri="{FF2B5EF4-FFF2-40B4-BE49-F238E27FC236}">
                <a16:creationId xmlns:a16="http://schemas.microsoft.com/office/drawing/2014/main" id="{7853BE67-29FE-9F81-EBCB-61C5B61BB513}"/>
              </a:ext>
            </a:extLst>
          </p:cNvPr>
          <p:cNvPicPr>
            <a:picLocks noChangeAspect="1"/>
          </p:cNvPicPr>
          <p:nvPr/>
        </p:nvPicPr>
        <p:blipFill rotWithShape="1">
          <a:blip r:embed="rId8">
            <a:extLst>
              <a:ext uri="{28A0092B-C50C-407E-A947-70E740481C1C}">
                <a14:useLocalDpi xmlns:a14="http://schemas.microsoft.com/office/drawing/2010/main" val="0"/>
              </a:ext>
            </a:extLst>
          </a:blip>
          <a:srcRect b="14526"/>
          <a:stretch/>
        </p:blipFill>
        <p:spPr>
          <a:xfrm>
            <a:off x="4864004" y="5466303"/>
            <a:ext cx="859834" cy="734935"/>
          </a:xfrm>
          <a:prstGeom prst="rect">
            <a:avLst/>
          </a:prstGeom>
        </p:spPr>
      </p:pic>
      <p:pic>
        <p:nvPicPr>
          <p:cNvPr id="42" name="Image 41">
            <a:extLst>
              <a:ext uri="{FF2B5EF4-FFF2-40B4-BE49-F238E27FC236}">
                <a16:creationId xmlns:a16="http://schemas.microsoft.com/office/drawing/2014/main" id="{B728B5FD-3047-6DA6-7DC5-45D142603616}"/>
              </a:ext>
            </a:extLst>
          </p:cNvPr>
          <p:cNvPicPr>
            <a:picLocks noChangeAspect="1"/>
          </p:cNvPicPr>
          <p:nvPr/>
        </p:nvPicPr>
        <p:blipFill rotWithShape="1">
          <a:blip r:embed="rId9">
            <a:extLst>
              <a:ext uri="{28A0092B-C50C-407E-A947-70E740481C1C}">
                <a14:useLocalDpi xmlns:a14="http://schemas.microsoft.com/office/drawing/2010/main" val="0"/>
              </a:ext>
            </a:extLst>
          </a:blip>
          <a:srcRect b="17323"/>
          <a:stretch/>
        </p:blipFill>
        <p:spPr>
          <a:xfrm>
            <a:off x="8303312" y="5401503"/>
            <a:ext cx="755054" cy="624257"/>
          </a:xfrm>
          <a:prstGeom prst="rect">
            <a:avLst/>
          </a:prstGeom>
        </p:spPr>
      </p:pic>
      <p:grpSp>
        <p:nvGrpSpPr>
          <p:cNvPr id="55" name="Groupe 54">
            <a:extLst>
              <a:ext uri="{FF2B5EF4-FFF2-40B4-BE49-F238E27FC236}">
                <a16:creationId xmlns:a16="http://schemas.microsoft.com/office/drawing/2014/main" id="{59AC4FBA-5095-1E69-079D-A5BE8B720CC8}"/>
              </a:ext>
            </a:extLst>
          </p:cNvPr>
          <p:cNvGrpSpPr/>
          <p:nvPr/>
        </p:nvGrpSpPr>
        <p:grpSpPr>
          <a:xfrm>
            <a:off x="6436674" y="5181376"/>
            <a:ext cx="892727" cy="891556"/>
            <a:chOff x="6425907" y="5342575"/>
            <a:chExt cx="684472" cy="683574"/>
          </a:xfrm>
        </p:grpSpPr>
        <p:pic>
          <p:nvPicPr>
            <p:cNvPr id="43" name="Image 42">
              <a:extLst>
                <a:ext uri="{FF2B5EF4-FFF2-40B4-BE49-F238E27FC236}">
                  <a16:creationId xmlns:a16="http://schemas.microsoft.com/office/drawing/2014/main" id="{9507240C-EC8D-AF8E-0F30-EFAFDBD244CF}"/>
                </a:ext>
              </a:extLst>
            </p:cNvPr>
            <p:cNvPicPr>
              <a:picLocks noChangeAspect="1"/>
            </p:cNvPicPr>
            <p:nvPr/>
          </p:nvPicPr>
          <p:blipFill rotWithShape="1">
            <a:blip r:embed="rId9">
              <a:extLst>
                <a:ext uri="{28A0092B-C50C-407E-A947-70E740481C1C}">
                  <a14:useLocalDpi xmlns:a14="http://schemas.microsoft.com/office/drawing/2010/main" val="0"/>
                </a:ext>
              </a:extLst>
            </a:blip>
            <a:srcRect l="49092" t="30047" r="27423" b="26961"/>
            <a:stretch/>
          </p:blipFill>
          <p:spPr>
            <a:xfrm>
              <a:off x="6620077" y="5421076"/>
              <a:ext cx="319626" cy="585113"/>
            </a:xfrm>
            <a:prstGeom prst="rect">
              <a:avLst/>
            </a:prstGeom>
          </p:spPr>
        </p:pic>
        <p:sp>
          <p:nvSpPr>
            <p:cNvPr id="44" name="Ellipse 43">
              <a:extLst>
                <a:ext uri="{FF2B5EF4-FFF2-40B4-BE49-F238E27FC236}">
                  <a16:creationId xmlns:a16="http://schemas.microsoft.com/office/drawing/2014/main" id="{AF1CA331-B050-71A5-85C0-BC6A5E8DFE83}"/>
                </a:ext>
              </a:extLst>
            </p:cNvPr>
            <p:cNvSpPr/>
            <p:nvPr/>
          </p:nvSpPr>
          <p:spPr>
            <a:xfrm>
              <a:off x="6425907" y="5342575"/>
              <a:ext cx="683574" cy="68357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Triangle 45">
              <a:extLst>
                <a:ext uri="{FF2B5EF4-FFF2-40B4-BE49-F238E27FC236}">
                  <a16:creationId xmlns:a16="http://schemas.microsoft.com/office/drawing/2014/main" id="{C05C198D-86AD-19CF-3C79-C58DF35940C7}"/>
                </a:ext>
              </a:extLst>
            </p:cNvPr>
            <p:cNvSpPr/>
            <p:nvPr/>
          </p:nvSpPr>
          <p:spPr>
            <a:xfrm rot="19135400">
              <a:off x="6935199" y="5401116"/>
              <a:ext cx="175180" cy="15101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1" name="Groupe 50">
            <a:extLst>
              <a:ext uri="{FF2B5EF4-FFF2-40B4-BE49-F238E27FC236}">
                <a16:creationId xmlns:a16="http://schemas.microsoft.com/office/drawing/2014/main" id="{685D0DD6-56D3-1EF0-6DF4-27A5A157C275}"/>
              </a:ext>
            </a:extLst>
          </p:cNvPr>
          <p:cNvGrpSpPr/>
          <p:nvPr/>
        </p:nvGrpSpPr>
        <p:grpSpPr>
          <a:xfrm>
            <a:off x="7557273" y="4589003"/>
            <a:ext cx="527370" cy="527370"/>
            <a:chOff x="7541023" y="4592437"/>
            <a:chExt cx="683574" cy="683574"/>
          </a:xfrm>
        </p:grpSpPr>
        <p:pic>
          <p:nvPicPr>
            <p:cNvPr id="49" name="Image 48">
              <a:extLst>
                <a:ext uri="{FF2B5EF4-FFF2-40B4-BE49-F238E27FC236}">
                  <a16:creationId xmlns:a16="http://schemas.microsoft.com/office/drawing/2014/main" id="{690F081F-A24C-5E68-275C-7E80DCCC0DF8}"/>
                </a:ext>
              </a:extLst>
            </p:cNvPr>
            <p:cNvPicPr>
              <a:picLocks noChangeAspect="1"/>
            </p:cNvPicPr>
            <p:nvPr/>
          </p:nvPicPr>
          <p:blipFill rotWithShape="1">
            <a:blip r:embed="rId9">
              <a:extLst>
                <a:ext uri="{28A0092B-C50C-407E-A947-70E740481C1C}">
                  <a14:useLocalDpi xmlns:a14="http://schemas.microsoft.com/office/drawing/2010/main" val="0"/>
                </a:ext>
              </a:extLst>
            </a:blip>
            <a:srcRect l="49092" t="30047" r="27423" b="26961"/>
            <a:stretch/>
          </p:blipFill>
          <p:spPr>
            <a:xfrm>
              <a:off x="7735193" y="4670938"/>
              <a:ext cx="319626" cy="585113"/>
            </a:xfrm>
            <a:prstGeom prst="rect">
              <a:avLst/>
            </a:prstGeom>
          </p:spPr>
        </p:pic>
        <p:sp>
          <p:nvSpPr>
            <p:cNvPr id="50" name="Ellipse 49">
              <a:extLst>
                <a:ext uri="{FF2B5EF4-FFF2-40B4-BE49-F238E27FC236}">
                  <a16:creationId xmlns:a16="http://schemas.microsoft.com/office/drawing/2014/main" id="{7DCFBBF3-2045-3FD9-8DAD-172EA5EBAD9E}"/>
                </a:ext>
              </a:extLst>
            </p:cNvPr>
            <p:cNvSpPr/>
            <p:nvPr/>
          </p:nvSpPr>
          <p:spPr>
            <a:xfrm>
              <a:off x="7541023" y="4592437"/>
              <a:ext cx="683574" cy="68357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53" name="Connecteur droit avec flèche 52">
            <a:extLst>
              <a:ext uri="{FF2B5EF4-FFF2-40B4-BE49-F238E27FC236}">
                <a16:creationId xmlns:a16="http://schemas.microsoft.com/office/drawing/2014/main" id="{33F329C4-BB7E-ACD0-46B7-ABB4F576A6AD}"/>
              </a:ext>
            </a:extLst>
          </p:cNvPr>
          <p:cNvCxnSpPr>
            <a:cxnSpLocks/>
          </p:cNvCxnSpPr>
          <p:nvPr/>
        </p:nvCxnSpPr>
        <p:spPr>
          <a:xfrm>
            <a:off x="8030843" y="5066265"/>
            <a:ext cx="396243" cy="482472"/>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7" name="Image 56">
            <a:extLst>
              <a:ext uri="{FF2B5EF4-FFF2-40B4-BE49-F238E27FC236}">
                <a16:creationId xmlns:a16="http://schemas.microsoft.com/office/drawing/2014/main" id="{F80DCEC4-4B1D-352C-64DC-E592E02C31B9}"/>
              </a:ext>
            </a:extLst>
          </p:cNvPr>
          <p:cNvPicPr>
            <a:picLocks noChangeAspect="1"/>
          </p:cNvPicPr>
          <p:nvPr/>
        </p:nvPicPr>
        <p:blipFill rotWithShape="1">
          <a:blip r:embed="rId10">
            <a:extLst>
              <a:ext uri="{28A0092B-C50C-407E-A947-70E740481C1C}">
                <a14:useLocalDpi xmlns:a14="http://schemas.microsoft.com/office/drawing/2010/main" val="0"/>
              </a:ext>
            </a:extLst>
          </a:blip>
          <a:srcRect b="18780"/>
          <a:stretch/>
        </p:blipFill>
        <p:spPr>
          <a:xfrm>
            <a:off x="9339339" y="3403749"/>
            <a:ext cx="1406584" cy="1142427"/>
          </a:xfrm>
          <a:prstGeom prst="rect">
            <a:avLst/>
          </a:prstGeom>
          <a:ln w="28575">
            <a:noFill/>
          </a:ln>
        </p:spPr>
      </p:pic>
      <p:pic>
        <p:nvPicPr>
          <p:cNvPr id="59" name="Image 58">
            <a:extLst>
              <a:ext uri="{FF2B5EF4-FFF2-40B4-BE49-F238E27FC236}">
                <a16:creationId xmlns:a16="http://schemas.microsoft.com/office/drawing/2014/main" id="{6EE637DB-4E0B-6207-B446-5A89E9FA7671}"/>
              </a:ext>
            </a:extLst>
          </p:cNvPr>
          <p:cNvPicPr>
            <a:picLocks noChangeAspect="1"/>
          </p:cNvPicPr>
          <p:nvPr/>
        </p:nvPicPr>
        <p:blipFill rotWithShape="1">
          <a:blip r:embed="rId11">
            <a:extLst>
              <a:ext uri="{28A0092B-C50C-407E-A947-70E740481C1C}">
                <a14:useLocalDpi xmlns:a14="http://schemas.microsoft.com/office/drawing/2010/main" val="0"/>
              </a:ext>
            </a:extLst>
          </a:blip>
          <a:srcRect b="14010"/>
          <a:stretch/>
        </p:blipFill>
        <p:spPr>
          <a:xfrm>
            <a:off x="10249690" y="4414331"/>
            <a:ext cx="1653510" cy="1421852"/>
          </a:xfrm>
          <a:prstGeom prst="rect">
            <a:avLst/>
          </a:prstGeom>
        </p:spPr>
      </p:pic>
      <p:grpSp>
        <p:nvGrpSpPr>
          <p:cNvPr id="11" name="Groupe 10">
            <a:extLst>
              <a:ext uri="{FF2B5EF4-FFF2-40B4-BE49-F238E27FC236}">
                <a16:creationId xmlns:a16="http://schemas.microsoft.com/office/drawing/2014/main" id="{5FCD7035-02C9-4EFE-2BC9-BE1035CBFC2A}"/>
              </a:ext>
            </a:extLst>
          </p:cNvPr>
          <p:cNvGrpSpPr/>
          <p:nvPr/>
        </p:nvGrpSpPr>
        <p:grpSpPr>
          <a:xfrm>
            <a:off x="9167630" y="1894794"/>
            <a:ext cx="2916000" cy="921543"/>
            <a:chOff x="6073354" y="1894794"/>
            <a:chExt cx="2916000" cy="921543"/>
          </a:xfrm>
        </p:grpSpPr>
        <p:sp>
          <p:nvSpPr>
            <p:cNvPr id="12" name="Rectangle 11">
              <a:extLst>
                <a:ext uri="{FF2B5EF4-FFF2-40B4-BE49-F238E27FC236}">
                  <a16:creationId xmlns:a16="http://schemas.microsoft.com/office/drawing/2014/main" id="{4DD9E964-6372-7ED1-EB23-2D49B9622203}"/>
                </a:ext>
              </a:extLst>
            </p:cNvPr>
            <p:cNvSpPr/>
            <p:nvPr/>
          </p:nvSpPr>
          <p:spPr>
            <a:xfrm>
              <a:off x="6073354" y="1894794"/>
              <a:ext cx="2916000" cy="921543"/>
            </a:xfrm>
            <a:prstGeom prst="rect">
              <a:avLst/>
            </a:prstGeom>
            <a:solidFill>
              <a:srgbClr val="173C5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1600" dirty="0">
                <a:latin typeface="Poppins" pitchFamily="2" charset="77"/>
                <a:cs typeface="Poppins" pitchFamily="2" charset="77"/>
              </a:endParaRPr>
            </a:p>
          </p:txBody>
        </p:sp>
        <p:sp>
          <p:nvSpPr>
            <p:cNvPr id="13" name="ZoneTexte 12">
              <a:extLst>
                <a:ext uri="{FF2B5EF4-FFF2-40B4-BE49-F238E27FC236}">
                  <a16:creationId xmlns:a16="http://schemas.microsoft.com/office/drawing/2014/main" id="{D1786A9B-34EC-FD2B-9A1B-79F272C5CC70}"/>
                </a:ext>
              </a:extLst>
            </p:cNvPr>
            <p:cNvSpPr txBox="1"/>
            <p:nvPr/>
          </p:nvSpPr>
          <p:spPr>
            <a:xfrm>
              <a:off x="6107873" y="1981583"/>
              <a:ext cx="2825209" cy="830997"/>
            </a:xfrm>
            <a:prstGeom prst="rect">
              <a:avLst/>
            </a:prstGeom>
            <a:noFill/>
          </p:spPr>
          <p:txBody>
            <a:bodyPr wrap="square" rtlCol="0">
              <a:spAutoFit/>
            </a:bodyPr>
            <a:lstStyle/>
            <a:p>
              <a:pPr algn="ctr"/>
              <a:r>
                <a:rPr lang="en-US" sz="1200" b="1" dirty="0">
                  <a:solidFill>
                    <a:schemeClr val="bg1"/>
                  </a:solidFill>
                  <a:latin typeface="Poppins" pitchFamily="2" charset="77"/>
                  <a:cs typeface="Poppins" pitchFamily="2" charset="77"/>
                </a:rPr>
                <a:t>Un </a:t>
              </a:r>
              <a:r>
                <a:rPr lang="en-US" sz="1200" b="1" dirty="0" err="1">
                  <a:solidFill>
                    <a:schemeClr val="bg1"/>
                  </a:solidFill>
                  <a:latin typeface="Poppins" pitchFamily="2" charset="77"/>
                  <a:cs typeface="Poppins" pitchFamily="2" charset="77"/>
                </a:rPr>
                <a:t>intérêt</a:t>
              </a:r>
              <a:r>
                <a:rPr lang="en-US" sz="1200" b="1" dirty="0">
                  <a:solidFill>
                    <a:schemeClr val="bg1"/>
                  </a:solidFill>
                  <a:latin typeface="Poppins" pitchFamily="2" charset="77"/>
                  <a:cs typeface="Poppins" pitchFamily="2" charset="77"/>
                </a:rPr>
                <a:t> non personnel </a:t>
              </a:r>
              <a:r>
                <a:rPr lang="fr-FR" sz="1200" dirty="0">
                  <a:solidFill>
                    <a:schemeClr val="bg1"/>
                  </a:solidFill>
                  <a:latin typeface="Poppins" pitchFamily="2" charset="77"/>
                  <a:cs typeface="Poppins" pitchFamily="2" charset="77"/>
                </a:rPr>
                <a:t>comporte un avantage qui profite au ministère ou à l’organisation dans lequel le membre travaille </a:t>
              </a:r>
              <a:endParaRPr lang="en-US" sz="1200" dirty="0">
                <a:solidFill>
                  <a:schemeClr val="bg1"/>
                </a:solidFill>
                <a:latin typeface="Poppins" pitchFamily="2" charset="77"/>
                <a:cs typeface="Poppins" pitchFamily="2" charset="77"/>
              </a:endParaRPr>
            </a:p>
          </p:txBody>
        </p:sp>
      </p:grpSp>
      <p:sp>
        <p:nvSpPr>
          <p:cNvPr id="2" name="Footer Placeholder 1">
            <a:extLst>
              <a:ext uri="{FF2B5EF4-FFF2-40B4-BE49-F238E27FC236}">
                <a16:creationId xmlns:a16="http://schemas.microsoft.com/office/drawing/2014/main" id="{73B1D8B0-DBBF-46DB-BE4F-501BCED11F05}"/>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1692807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6608CCE1-0899-B460-8D05-92A7B15F1DAE}"/>
              </a:ext>
            </a:extLst>
          </p:cNvPr>
          <p:cNvSpPr/>
          <p:nvPr/>
        </p:nvSpPr>
        <p:spPr>
          <a:xfrm>
            <a:off x="4989359" y="3613697"/>
            <a:ext cx="6695667" cy="105332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9BE41F88-BCA8-7339-4E04-3022C3791F61}"/>
              </a:ext>
            </a:extLst>
          </p:cNvPr>
          <p:cNvSpPr/>
          <p:nvPr/>
        </p:nvSpPr>
        <p:spPr>
          <a:xfrm>
            <a:off x="4989359" y="2752183"/>
            <a:ext cx="6695667" cy="58477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1DC68816-8F4E-93BE-EE27-392310C5EB4B}"/>
              </a:ext>
            </a:extLst>
          </p:cNvPr>
          <p:cNvSpPr/>
          <p:nvPr/>
        </p:nvSpPr>
        <p:spPr>
          <a:xfrm>
            <a:off x="4989359" y="1728936"/>
            <a:ext cx="6695667" cy="58477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4FBB40F6-BF0B-8F42-90AF-CF325B8B8B70}"/>
              </a:ext>
            </a:extLst>
          </p:cNvPr>
          <p:cNvSpPr>
            <a:spLocks noGrp="1"/>
          </p:cNvSpPr>
          <p:nvPr>
            <p:ph type="sldNum" sz="quarter" idx="16"/>
          </p:nvPr>
        </p:nvSpPr>
        <p:spPr/>
        <p:txBody>
          <a:bodyPr/>
          <a:lstStyle/>
          <a:p>
            <a:fld id="{A74CE0EA-F3B5-4684-BA10-C594598FDB9C}" type="slidenum">
              <a:rPr lang="en-GB" noProof="0" smtClean="0"/>
              <a:pPr/>
              <a:t>7</a:t>
            </a:fld>
            <a:endParaRPr lang="en-GB" noProof="0" dirty="0"/>
          </a:p>
        </p:txBody>
      </p:sp>
      <p:sp>
        <p:nvSpPr>
          <p:cNvPr id="6" name="object 2">
            <a:extLst>
              <a:ext uri="{FF2B5EF4-FFF2-40B4-BE49-F238E27FC236}">
                <a16:creationId xmlns:a16="http://schemas.microsoft.com/office/drawing/2014/main" id="{796EF2A1-47E9-77F5-AE5F-CD489A2D12F0}"/>
              </a:ext>
            </a:extLst>
          </p:cNvPr>
          <p:cNvSpPr txBox="1">
            <a:spLocks/>
          </p:cNvSpPr>
          <p:nvPr/>
        </p:nvSpPr>
        <p:spPr>
          <a:xfrm>
            <a:off x="576584" y="551759"/>
            <a:ext cx="10993543" cy="921471"/>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fr-FR" dirty="0"/>
              <a:t>Autres caractéristiques d’intérêt à prendre en considération </a:t>
            </a:r>
            <a:endParaRPr lang="en-GB" dirty="0"/>
          </a:p>
        </p:txBody>
      </p:sp>
      <p:sp>
        <p:nvSpPr>
          <p:cNvPr id="8" name="Footer Placeholder 3">
            <a:extLst>
              <a:ext uri="{FF2B5EF4-FFF2-40B4-BE49-F238E27FC236}">
                <a16:creationId xmlns:a16="http://schemas.microsoft.com/office/drawing/2014/main" id="{436DC70A-3B25-ADC4-8EA4-E822AC0A1359}"/>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9" name="object 14">
            <a:extLst>
              <a:ext uri="{FF2B5EF4-FFF2-40B4-BE49-F238E27FC236}">
                <a16:creationId xmlns:a16="http://schemas.microsoft.com/office/drawing/2014/main" id="{9FB76AEA-F00C-A799-3153-251BA9AAC8CF}"/>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7" name="Rectangle 6">
            <a:extLst>
              <a:ext uri="{FF2B5EF4-FFF2-40B4-BE49-F238E27FC236}">
                <a16:creationId xmlns:a16="http://schemas.microsoft.com/office/drawing/2014/main" id="{4DB65C2D-6820-2C2D-B181-EF56FE6B05CA}"/>
              </a:ext>
            </a:extLst>
          </p:cNvPr>
          <p:cNvSpPr>
            <a:spLocks noChangeArrowheads="1"/>
          </p:cNvSpPr>
          <p:nvPr/>
        </p:nvSpPr>
        <p:spPr bwMode="auto">
          <a:xfrm>
            <a:off x="5732171" y="1533525"/>
            <a:ext cx="5390108" cy="380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1" name="Groupe 10">
            <a:extLst>
              <a:ext uri="{FF2B5EF4-FFF2-40B4-BE49-F238E27FC236}">
                <a16:creationId xmlns:a16="http://schemas.microsoft.com/office/drawing/2014/main" id="{376A48CA-E00D-E680-A041-E9E41ACCBBAD}"/>
              </a:ext>
            </a:extLst>
          </p:cNvPr>
          <p:cNvGrpSpPr/>
          <p:nvPr/>
        </p:nvGrpSpPr>
        <p:grpSpPr>
          <a:xfrm>
            <a:off x="517269" y="1393981"/>
            <a:ext cx="4385556" cy="4284622"/>
            <a:chOff x="517269" y="1609042"/>
            <a:chExt cx="4385556" cy="4284622"/>
          </a:xfrm>
        </p:grpSpPr>
        <p:graphicFrame>
          <p:nvGraphicFramePr>
            <p:cNvPr id="12" name="Diagramme 11">
              <a:extLst>
                <a:ext uri="{FF2B5EF4-FFF2-40B4-BE49-F238E27FC236}">
                  <a16:creationId xmlns:a16="http://schemas.microsoft.com/office/drawing/2014/main" id="{C3888682-ED5F-2673-389D-4398634E19D4}"/>
                </a:ext>
              </a:extLst>
            </p:cNvPr>
            <p:cNvGraphicFramePr/>
            <p:nvPr>
              <p:extLst>
                <p:ext uri="{D42A27DB-BD31-4B8C-83A1-F6EECF244321}">
                  <p14:modId xmlns:p14="http://schemas.microsoft.com/office/powerpoint/2010/main" val="3582552977"/>
                </p:ext>
              </p:extLst>
            </p:nvPr>
          </p:nvGraphicFramePr>
          <p:xfrm>
            <a:off x="517269" y="1609042"/>
            <a:ext cx="3944800" cy="4284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riangle 12">
              <a:extLst>
                <a:ext uri="{FF2B5EF4-FFF2-40B4-BE49-F238E27FC236}">
                  <a16:creationId xmlns:a16="http://schemas.microsoft.com/office/drawing/2014/main" id="{CE9C7CC6-442B-A21B-5CF5-17B2A909FD95}"/>
                </a:ext>
              </a:extLst>
            </p:cNvPr>
            <p:cNvSpPr/>
            <p:nvPr/>
          </p:nvSpPr>
          <p:spPr>
            <a:xfrm rot="5400000">
              <a:off x="4322452" y="2014476"/>
              <a:ext cx="652588" cy="5081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4" name="ZoneTexte 13">
            <a:extLst>
              <a:ext uri="{FF2B5EF4-FFF2-40B4-BE49-F238E27FC236}">
                <a16:creationId xmlns:a16="http://schemas.microsoft.com/office/drawing/2014/main" id="{6F8D05D2-B4D7-4365-C612-7A1B9E7AE850}"/>
              </a:ext>
            </a:extLst>
          </p:cNvPr>
          <p:cNvSpPr txBox="1"/>
          <p:nvPr/>
        </p:nvSpPr>
        <p:spPr>
          <a:xfrm>
            <a:off x="5062853" y="1744755"/>
            <a:ext cx="6059426" cy="584775"/>
          </a:xfrm>
          <a:prstGeom prst="rect">
            <a:avLst/>
          </a:prstGeom>
          <a:noFill/>
        </p:spPr>
        <p:txBody>
          <a:bodyPr wrap="square">
            <a:spAutoFit/>
          </a:bodyPr>
          <a:lstStyle/>
          <a:p>
            <a:pPr>
              <a:buClr>
                <a:srgbClr val="009CDE"/>
              </a:buClr>
            </a:pPr>
            <a:r>
              <a:rPr lang="en-GB" sz="1600" dirty="0">
                <a:latin typeface="Poppins" pitchFamily="2" charset="77"/>
                <a:cs typeface="Poppins" pitchFamily="2" charset="77"/>
              </a:rPr>
              <a:t>Importance financière par </a:t>
            </a:r>
            <a:r>
              <a:rPr lang="en-GB" sz="1600" dirty="0" err="1">
                <a:latin typeface="Poppins" pitchFamily="2" charset="77"/>
                <a:cs typeface="Poppins" pitchFamily="2" charset="77"/>
              </a:rPr>
              <a:t>exemple</a:t>
            </a:r>
            <a:r>
              <a:rPr lang="en-GB" sz="1600" dirty="0">
                <a:latin typeface="Poppins" pitchFamily="2" charset="77"/>
                <a:cs typeface="Poppins" pitchFamily="2" charset="77"/>
              </a:rPr>
              <a:t> (</a:t>
            </a:r>
            <a:r>
              <a:rPr lang="en-GB" sz="1600" dirty="0" err="1">
                <a:latin typeface="Poppins" pitchFamily="2" charset="77"/>
                <a:cs typeface="Poppins" pitchFamily="2" charset="77"/>
              </a:rPr>
              <a:t>varie</a:t>
            </a:r>
            <a:r>
              <a:rPr lang="en-GB" sz="1600" dirty="0">
                <a:latin typeface="Poppins" pitchFamily="2" charset="77"/>
                <a:cs typeface="Poppins" pitchFamily="2" charset="77"/>
              </a:rPr>
              <a:t> </a:t>
            </a:r>
            <a:r>
              <a:rPr lang="en-GB" sz="1600" dirty="0" err="1">
                <a:latin typeface="Poppins" pitchFamily="2" charset="77"/>
                <a:cs typeface="Poppins" pitchFamily="2" charset="77"/>
              </a:rPr>
              <a:t>selon</a:t>
            </a:r>
            <a:r>
              <a:rPr lang="en-GB" sz="1600" dirty="0">
                <a:latin typeface="Poppins" pitchFamily="2" charset="77"/>
                <a:cs typeface="Poppins" pitchFamily="2" charset="77"/>
              </a:rPr>
              <a:t> le </a:t>
            </a:r>
            <a:r>
              <a:rPr lang="en-GB" sz="1600" dirty="0" err="1">
                <a:latin typeface="Poppins" pitchFamily="2" charset="77"/>
                <a:cs typeface="Poppins" pitchFamily="2" charset="77"/>
              </a:rPr>
              <a:t>contexte</a:t>
            </a:r>
            <a:r>
              <a:rPr lang="en-GB" sz="1600" dirty="0">
                <a:latin typeface="Poppins" pitchFamily="2" charset="77"/>
                <a:cs typeface="Poppins" pitchFamily="2" charset="77"/>
              </a:rPr>
              <a:t>)</a:t>
            </a:r>
            <a:endParaRPr lang="en-US" sz="1600" dirty="0">
              <a:latin typeface="Poppins" pitchFamily="2" charset="77"/>
              <a:cs typeface="Poppins" pitchFamily="2" charset="77"/>
            </a:endParaRPr>
          </a:p>
        </p:txBody>
      </p:sp>
      <p:sp>
        <p:nvSpPr>
          <p:cNvPr id="15" name="ZoneTexte 14">
            <a:extLst>
              <a:ext uri="{FF2B5EF4-FFF2-40B4-BE49-F238E27FC236}">
                <a16:creationId xmlns:a16="http://schemas.microsoft.com/office/drawing/2014/main" id="{85704FB2-EB47-ABE8-9E04-559DCAED0FE3}"/>
              </a:ext>
            </a:extLst>
          </p:cNvPr>
          <p:cNvSpPr txBox="1"/>
          <p:nvPr/>
        </p:nvSpPr>
        <p:spPr>
          <a:xfrm>
            <a:off x="4521061" y="3643193"/>
            <a:ext cx="6928459" cy="954107"/>
          </a:xfrm>
          <a:prstGeom prst="rect">
            <a:avLst/>
          </a:prstGeom>
          <a:noFill/>
        </p:spPr>
        <p:txBody>
          <a:bodyPr wrap="square">
            <a:spAutoFit/>
          </a:bodyPr>
          <a:lstStyle/>
          <a:p>
            <a:pPr marL="714654" lvl="1" indent="-285750">
              <a:lnSpc>
                <a:spcPct val="100000"/>
              </a:lnSpc>
              <a:buClr>
                <a:srgbClr val="0092CC"/>
              </a:buClr>
              <a:buFont typeface="Wingdings" pitchFamily="2" charset="2"/>
              <a:buChar char="§"/>
            </a:pPr>
            <a:r>
              <a:rPr lang="fr-FR" sz="1400" dirty="0">
                <a:latin typeface="Poppins" pitchFamily="2" charset="77"/>
                <a:cs typeface="Poppins" pitchFamily="2" charset="77"/>
              </a:rPr>
              <a:t>Un avantage pour le membre (ou un tiers – une personne ou une organisation à qui le membre est lié)</a:t>
            </a:r>
          </a:p>
          <a:p>
            <a:pPr marL="714654" lvl="1" indent="-285750">
              <a:lnSpc>
                <a:spcPct val="100000"/>
              </a:lnSpc>
              <a:buClr>
                <a:srgbClr val="0092CC"/>
              </a:buClr>
              <a:buFont typeface="Wingdings" pitchFamily="2" charset="2"/>
              <a:buChar char="§"/>
            </a:pPr>
            <a:r>
              <a:rPr lang="fr-FR" sz="1400" dirty="0">
                <a:latin typeface="Poppins" pitchFamily="2" charset="77"/>
                <a:cs typeface="Poppins" pitchFamily="2" charset="77"/>
              </a:rPr>
              <a:t>Une prévention d’un désavantage (pour le membre ou un tiers)</a:t>
            </a:r>
          </a:p>
          <a:p>
            <a:pPr marL="714654" lvl="1" indent="-285750">
              <a:lnSpc>
                <a:spcPct val="100000"/>
              </a:lnSpc>
              <a:buClr>
                <a:srgbClr val="0092CC"/>
              </a:buClr>
              <a:buFont typeface="Wingdings" pitchFamily="2" charset="2"/>
              <a:buChar char="§"/>
            </a:pPr>
            <a:r>
              <a:rPr lang="fr-FR" sz="1400" dirty="0">
                <a:latin typeface="Poppins" pitchFamily="2" charset="77"/>
                <a:cs typeface="Poppins" pitchFamily="2" charset="77"/>
              </a:rPr>
              <a:t>Un désavantage pour un tiers, dans un contexte de concurrence </a:t>
            </a:r>
          </a:p>
        </p:txBody>
      </p:sp>
      <p:sp>
        <p:nvSpPr>
          <p:cNvPr id="16" name="Triangle 15">
            <a:extLst>
              <a:ext uri="{FF2B5EF4-FFF2-40B4-BE49-F238E27FC236}">
                <a16:creationId xmlns:a16="http://schemas.microsoft.com/office/drawing/2014/main" id="{7AAB92E3-E25C-4CB3-11EC-1A7D6D4B7B7A}"/>
              </a:ext>
            </a:extLst>
          </p:cNvPr>
          <p:cNvSpPr/>
          <p:nvPr/>
        </p:nvSpPr>
        <p:spPr>
          <a:xfrm rot="5400000">
            <a:off x="4323670" y="2790492"/>
            <a:ext cx="652588" cy="5081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16">
            <a:extLst>
              <a:ext uri="{FF2B5EF4-FFF2-40B4-BE49-F238E27FC236}">
                <a16:creationId xmlns:a16="http://schemas.microsoft.com/office/drawing/2014/main" id="{7C883327-19CB-FBC0-D07A-DD6430A92FF7}"/>
              </a:ext>
            </a:extLst>
          </p:cNvPr>
          <p:cNvSpPr/>
          <p:nvPr/>
        </p:nvSpPr>
        <p:spPr>
          <a:xfrm rot="5400000">
            <a:off x="4322827" y="3774576"/>
            <a:ext cx="652588" cy="5081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1EC574AD-5132-DAE6-6DEB-85E1B05F8D32}"/>
              </a:ext>
            </a:extLst>
          </p:cNvPr>
          <p:cNvSpPr txBox="1"/>
          <p:nvPr/>
        </p:nvSpPr>
        <p:spPr>
          <a:xfrm>
            <a:off x="5062852" y="2791752"/>
            <a:ext cx="6221655" cy="584775"/>
          </a:xfrm>
          <a:prstGeom prst="rect">
            <a:avLst/>
          </a:prstGeom>
          <a:noFill/>
        </p:spPr>
        <p:txBody>
          <a:bodyPr wrap="square">
            <a:spAutoFit/>
          </a:bodyPr>
          <a:lstStyle/>
          <a:p>
            <a:pPr>
              <a:buClr>
                <a:srgbClr val="009CDE"/>
              </a:buClr>
            </a:pPr>
            <a:r>
              <a:rPr lang="fr-FR" sz="1600" dirty="0">
                <a:latin typeface="Poppins" pitchFamily="2" charset="77"/>
                <a:cs typeface="Poppins" pitchFamily="2" charset="77"/>
              </a:rPr>
              <a:t>Selon qu’il soit directement lié à un sujet en discussion ou non</a:t>
            </a:r>
          </a:p>
        </p:txBody>
      </p:sp>
      <p:pic>
        <p:nvPicPr>
          <p:cNvPr id="25" name="Image 24">
            <a:extLst>
              <a:ext uri="{FF2B5EF4-FFF2-40B4-BE49-F238E27FC236}">
                <a16:creationId xmlns:a16="http://schemas.microsoft.com/office/drawing/2014/main" id="{087CDB37-40FD-326C-6BB8-115A07BBF9A3}"/>
              </a:ext>
            </a:extLst>
          </p:cNvPr>
          <p:cNvPicPr>
            <a:picLocks noChangeAspect="1"/>
          </p:cNvPicPr>
          <p:nvPr/>
        </p:nvPicPr>
        <p:blipFill rotWithShape="1">
          <a:blip r:embed="rId7">
            <a:extLst>
              <a:ext uri="{28A0092B-C50C-407E-A947-70E740481C1C}">
                <a14:useLocalDpi xmlns:a14="http://schemas.microsoft.com/office/drawing/2010/main" val="0"/>
              </a:ext>
            </a:extLst>
          </a:blip>
          <a:srcRect b="19617"/>
          <a:stretch/>
        </p:blipFill>
        <p:spPr>
          <a:xfrm>
            <a:off x="592930" y="1727200"/>
            <a:ext cx="811847" cy="652589"/>
          </a:xfrm>
          <a:prstGeom prst="rect">
            <a:avLst/>
          </a:prstGeom>
        </p:spPr>
      </p:pic>
      <p:pic>
        <p:nvPicPr>
          <p:cNvPr id="29" name="Image 28">
            <a:extLst>
              <a:ext uri="{FF2B5EF4-FFF2-40B4-BE49-F238E27FC236}">
                <a16:creationId xmlns:a16="http://schemas.microsoft.com/office/drawing/2014/main" id="{A8AA6B6B-907A-C9FE-8E21-B66C0B18D7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905" y="2786666"/>
            <a:ext cx="652589" cy="652589"/>
          </a:xfrm>
          <a:prstGeom prst="rect">
            <a:avLst/>
          </a:prstGeom>
        </p:spPr>
      </p:pic>
      <p:sp>
        <p:nvSpPr>
          <p:cNvPr id="30" name="ZoneTexte 29">
            <a:extLst>
              <a:ext uri="{FF2B5EF4-FFF2-40B4-BE49-F238E27FC236}">
                <a16:creationId xmlns:a16="http://schemas.microsoft.com/office/drawing/2014/main" id="{6ED4ACD2-47D9-B16C-84F0-A0FBE7F06A81}"/>
              </a:ext>
            </a:extLst>
          </p:cNvPr>
          <p:cNvSpPr txBox="1"/>
          <p:nvPr/>
        </p:nvSpPr>
        <p:spPr>
          <a:xfrm>
            <a:off x="1062564" y="3832740"/>
            <a:ext cx="987461" cy="430887"/>
          </a:xfrm>
          <a:prstGeom prst="rect">
            <a:avLst/>
          </a:prstGeom>
          <a:noFill/>
        </p:spPr>
        <p:txBody>
          <a:bodyPr wrap="square" rtlCol="0">
            <a:spAutoFit/>
          </a:bodyPr>
          <a:lstStyle/>
          <a:p>
            <a:r>
              <a:rPr lang="fr-FR" sz="2200" b="1" dirty="0">
                <a:latin typeface="Poppins" pitchFamily="2" charset="77"/>
                <a:cs typeface="Poppins" pitchFamily="2" charset="77"/>
              </a:rPr>
              <a:t>+/-</a:t>
            </a:r>
          </a:p>
        </p:txBody>
      </p:sp>
      <p:pic>
        <p:nvPicPr>
          <p:cNvPr id="37" name="Image 36">
            <a:extLst>
              <a:ext uri="{FF2B5EF4-FFF2-40B4-BE49-F238E27FC236}">
                <a16:creationId xmlns:a16="http://schemas.microsoft.com/office/drawing/2014/main" id="{BBB88CD3-5C58-3F1D-6EA2-6E23947F4C4B}"/>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8077" b="82308" l="10000" r="90000">
                        <a14:foregroundMark x1="44444" y1="31154" x2="50524" y2="40976"/>
                        <a14:foregroundMark x1="56061" y1="47824" x2="59259" y2="48846"/>
                        <a14:foregroundMark x1="27407" y1="71923" x2="46667" y2="77692"/>
                        <a14:foregroundMark x1="46667" y1="77692" x2="63704" y2="73077"/>
                        <a14:foregroundMark x1="45556" y1="37692" x2="47778" y2="48077"/>
                        <a14:foregroundMark x1="38722" y1="82046" x2="51852" y2="82308"/>
                        <a14:foregroundMark x1="51852" y1="82308" x2="54815" y2="78846"/>
                        <a14:backgroundMark x1="53300" y1="43728" x2="58889" y2="42692"/>
                        <a14:backgroundMark x1="30370" y1="81923" x2="37037" y2="84231"/>
                      </a14:backgroundRemoval>
                    </a14:imgEffect>
                  </a14:imgLayer>
                </a14:imgProps>
              </a:ext>
              <a:ext uri="{28A0092B-C50C-407E-A947-70E740481C1C}">
                <a14:useLocalDpi xmlns:a14="http://schemas.microsoft.com/office/drawing/2010/main" val="0"/>
              </a:ext>
            </a:extLst>
          </a:blip>
          <a:srcRect b="16815"/>
          <a:stretch/>
        </p:blipFill>
        <p:spPr>
          <a:xfrm>
            <a:off x="611017" y="4626678"/>
            <a:ext cx="859891" cy="688805"/>
          </a:xfrm>
          <a:prstGeom prst="rect">
            <a:avLst/>
          </a:prstGeom>
        </p:spPr>
      </p:pic>
      <p:sp>
        <p:nvSpPr>
          <p:cNvPr id="23" name="Triangle 16">
            <a:extLst>
              <a:ext uri="{FF2B5EF4-FFF2-40B4-BE49-F238E27FC236}">
                <a16:creationId xmlns:a16="http://schemas.microsoft.com/office/drawing/2014/main" id="{D475C1AD-1D1B-4084-9FD0-BB88792FF332}"/>
              </a:ext>
            </a:extLst>
          </p:cNvPr>
          <p:cNvSpPr/>
          <p:nvPr/>
        </p:nvSpPr>
        <p:spPr>
          <a:xfrm rot="5400000">
            <a:off x="4325507" y="4777460"/>
            <a:ext cx="652588" cy="5081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oter Placeholder 1">
            <a:extLst>
              <a:ext uri="{FF2B5EF4-FFF2-40B4-BE49-F238E27FC236}">
                <a16:creationId xmlns:a16="http://schemas.microsoft.com/office/drawing/2014/main" id="{8E2AAA00-6162-4AE5-A90D-86EDAC86B5CB}"/>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2494776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6DCF61-5CBD-534A-8468-9968B7B9BE9C}"/>
              </a:ext>
            </a:extLst>
          </p:cNvPr>
          <p:cNvSpPr>
            <a:spLocks noGrp="1"/>
          </p:cNvSpPr>
          <p:nvPr>
            <p:ph type="sldNum" sz="quarter" idx="16"/>
          </p:nvPr>
        </p:nvSpPr>
        <p:spPr/>
        <p:txBody>
          <a:bodyPr/>
          <a:lstStyle/>
          <a:p>
            <a:fld id="{A74CE0EA-F3B5-4684-BA10-C594598FDB9C}" type="slidenum">
              <a:rPr lang="en-GB" noProof="0" smtClean="0"/>
              <a:pPr/>
              <a:t>8</a:t>
            </a:fld>
            <a:endParaRPr lang="en-GB" noProof="0" dirty="0"/>
          </a:p>
        </p:txBody>
      </p:sp>
      <p:sp>
        <p:nvSpPr>
          <p:cNvPr id="6" name="object 2">
            <a:extLst>
              <a:ext uri="{FF2B5EF4-FFF2-40B4-BE49-F238E27FC236}">
                <a16:creationId xmlns:a16="http://schemas.microsoft.com/office/drawing/2014/main" id="{CCFD8554-2423-ECB9-DB0C-FE2D669640C9}"/>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fr-FR" dirty="0"/>
              <a:t>Des intérêts peuvent exister en relation avec?</a:t>
            </a:r>
            <a:endParaRPr lang="en-GB" dirty="0"/>
          </a:p>
        </p:txBody>
      </p:sp>
      <p:sp>
        <p:nvSpPr>
          <p:cNvPr id="8" name="Footer Placeholder 3">
            <a:extLst>
              <a:ext uri="{FF2B5EF4-FFF2-40B4-BE49-F238E27FC236}">
                <a16:creationId xmlns:a16="http://schemas.microsoft.com/office/drawing/2014/main" id="{1C20EC44-0AE0-F326-561F-CBE618D8D3FB}"/>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9" name="object 14">
            <a:extLst>
              <a:ext uri="{FF2B5EF4-FFF2-40B4-BE49-F238E27FC236}">
                <a16:creationId xmlns:a16="http://schemas.microsoft.com/office/drawing/2014/main" id="{422221D8-90BC-72AB-278A-BBAC51E261E1}"/>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2" name="Rectangle 11">
            <a:extLst>
              <a:ext uri="{FF2B5EF4-FFF2-40B4-BE49-F238E27FC236}">
                <a16:creationId xmlns:a16="http://schemas.microsoft.com/office/drawing/2014/main" id="{9D731F84-58CE-BAB3-9BB3-CA5659B4C8F8}"/>
              </a:ext>
            </a:extLst>
          </p:cNvPr>
          <p:cNvSpPr>
            <a:spLocks noChangeArrowheads="1"/>
          </p:cNvSpPr>
          <p:nvPr/>
        </p:nvSpPr>
        <p:spPr bwMode="auto">
          <a:xfrm>
            <a:off x="5732171" y="1533525"/>
            <a:ext cx="5390108" cy="380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aphicFrame>
        <p:nvGraphicFramePr>
          <p:cNvPr id="13" name="Diagramme 12">
            <a:extLst>
              <a:ext uri="{FF2B5EF4-FFF2-40B4-BE49-F238E27FC236}">
                <a16:creationId xmlns:a16="http://schemas.microsoft.com/office/drawing/2014/main" id="{1CDD77F6-338F-7D9F-C49C-475AE97AD481}"/>
              </a:ext>
            </a:extLst>
          </p:cNvPr>
          <p:cNvGraphicFramePr/>
          <p:nvPr>
            <p:extLst>
              <p:ext uri="{D42A27DB-BD31-4B8C-83A1-F6EECF244321}">
                <p14:modId xmlns:p14="http://schemas.microsoft.com/office/powerpoint/2010/main" val="4205558048"/>
              </p:ext>
            </p:extLst>
          </p:nvPr>
        </p:nvGraphicFramePr>
        <p:xfrm>
          <a:off x="576263" y="1016182"/>
          <a:ext cx="7884182" cy="5256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Image 26">
            <a:extLst>
              <a:ext uri="{FF2B5EF4-FFF2-40B4-BE49-F238E27FC236}">
                <a16:creationId xmlns:a16="http://schemas.microsoft.com/office/drawing/2014/main" id="{D1D56CA0-0B44-93C2-37F3-5E7D3217F79F}"/>
              </a:ext>
            </a:extLst>
          </p:cNvPr>
          <p:cNvPicPr>
            <a:picLocks noChangeAspect="1"/>
          </p:cNvPicPr>
          <p:nvPr/>
        </p:nvPicPr>
        <p:blipFill rotWithShape="1">
          <a:blip r:embed="rId7">
            <a:extLst>
              <a:ext uri="{28A0092B-C50C-407E-A947-70E740481C1C}">
                <a14:useLocalDpi xmlns:a14="http://schemas.microsoft.com/office/drawing/2010/main" val="0"/>
              </a:ext>
            </a:extLst>
          </a:blip>
          <a:srcRect b="21323"/>
          <a:stretch/>
        </p:blipFill>
        <p:spPr>
          <a:xfrm>
            <a:off x="1373388" y="4138900"/>
            <a:ext cx="501978" cy="394939"/>
          </a:xfrm>
          <a:prstGeom prst="rect">
            <a:avLst/>
          </a:prstGeom>
        </p:spPr>
      </p:pic>
      <p:pic>
        <p:nvPicPr>
          <p:cNvPr id="28" name="Image 27">
            <a:extLst>
              <a:ext uri="{FF2B5EF4-FFF2-40B4-BE49-F238E27FC236}">
                <a16:creationId xmlns:a16="http://schemas.microsoft.com/office/drawing/2014/main" id="{0B831BA4-072F-324B-DBF7-31BB8F37E2E9}"/>
              </a:ext>
            </a:extLst>
          </p:cNvPr>
          <p:cNvPicPr>
            <a:picLocks noChangeAspect="1"/>
          </p:cNvPicPr>
          <p:nvPr/>
        </p:nvPicPr>
        <p:blipFill rotWithShape="1">
          <a:blip r:embed="rId8">
            <a:extLst>
              <a:ext uri="{28A0092B-C50C-407E-A947-70E740481C1C}">
                <a14:useLocalDpi xmlns:a14="http://schemas.microsoft.com/office/drawing/2010/main" val="0"/>
              </a:ext>
            </a:extLst>
          </a:blip>
          <a:srcRect b="17955"/>
          <a:stretch/>
        </p:blipFill>
        <p:spPr>
          <a:xfrm rot="11669710">
            <a:off x="645557" y="1247309"/>
            <a:ext cx="569156" cy="466967"/>
          </a:xfrm>
          <a:prstGeom prst="rect">
            <a:avLst/>
          </a:prstGeom>
        </p:spPr>
      </p:pic>
      <p:pic>
        <p:nvPicPr>
          <p:cNvPr id="29" name="Image 28">
            <a:extLst>
              <a:ext uri="{FF2B5EF4-FFF2-40B4-BE49-F238E27FC236}">
                <a16:creationId xmlns:a16="http://schemas.microsoft.com/office/drawing/2014/main" id="{EDFB3538-2B0C-CADA-1D9C-8A4CA49BE323}"/>
              </a:ext>
            </a:extLst>
          </p:cNvPr>
          <p:cNvPicPr>
            <a:picLocks noChangeAspect="1"/>
          </p:cNvPicPr>
          <p:nvPr/>
        </p:nvPicPr>
        <p:blipFill rotWithShape="1">
          <a:blip r:embed="rId9">
            <a:extLst>
              <a:ext uri="{28A0092B-C50C-407E-A947-70E740481C1C}">
                <a14:useLocalDpi xmlns:a14="http://schemas.microsoft.com/office/drawing/2010/main" val="0"/>
              </a:ext>
            </a:extLst>
          </a:blip>
          <a:srcRect b="20148"/>
          <a:stretch/>
        </p:blipFill>
        <p:spPr>
          <a:xfrm>
            <a:off x="602570" y="5505516"/>
            <a:ext cx="667922" cy="533348"/>
          </a:xfrm>
          <a:prstGeom prst="rect">
            <a:avLst/>
          </a:prstGeom>
        </p:spPr>
      </p:pic>
      <p:pic>
        <p:nvPicPr>
          <p:cNvPr id="30" name="Image 29">
            <a:extLst>
              <a:ext uri="{FF2B5EF4-FFF2-40B4-BE49-F238E27FC236}">
                <a16:creationId xmlns:a16="http://schemas.microsoft.com/office/drawing/2014/main" id="{5F5B7709-30CC-F5CD-56D1-0AD8D6AA60FA}"/>
              </a:ext>
            </a:extLst>
          </p:cNvPr>
          <p:cNvPicPr>
            <a:picLocks noChangeAspect="1"/>
          </p:cNvPicPr>
          <p:nvPr/>
        </p:nvPicPr>
        <p:blipFill rotWithShape="1">
          <a:blip r:embed="rId10">
            <a:extLst>
              <a:ext uri="{28A0092B-C50C-407E-A947-70E740481C1C}">
                <a14:useLocalDpi xmlns:a14="http://schemas.microsoft.com/office/drawing/2010/main" val="0"/>
              </a:ext>
            </a:extLst>
          </a:blip>
          <a:srcRect b="17031"/>
          <a:stretch/>
        </p:blipFill>
        <p:spPr>
          <a:xfrm>
            <a:off x="1039767" y="4807054"/>
            <a:ext cx="642829" cy="533348"/>
          </a:xfrm>
          <a:prstGeom prst="rect">
            <a:avLst/>
          </a:prstGeom>
        </p:spPr>
      </p:pic>
      <p:pic>
        <p:nvPicPr>
          <p:cNvPr id="31" name="Image 30">
            <a:extLst>
              <a:ext uri="{FF2B5EF4-FFF2-40B4-BE49-F238E27FC236}">
                <a16:creationId xmlns:a16="http://schemas.microsoft.com/office/drawing/2014/main" id="{AF24E20C-1FC1-BCEA-C361-6E2955F0698C}"/>
              </a:ext>
            </a:extLst>
          </p:cNvPr>
          <p:cNvPicPr>
            <a:picLocks noChangeAspect="1"/>
          </p:cNvPicPr>
          <p:nvPr/>
        </p:nvPicPr>
        <p:blipFill rotWithShape="1">
          <a:blip r:embed="rId11">
            <a:extLst>
              <a:ext uri="{28A0092B-C50C-407E-A947-70E740481C1C}">
                <a14:useLocalDpi xmlns:a14="http://schemas.microsoft.com/office/drawing/2010/main" val="0"/>
              </a:ext>
            </a:extLst>
          </a:blip>
          <a:srcRect l="33420" t="23136" r="33230" b="41331"/>
          <a:stretch/>
        </p:blipFill>
        <p:spPr>
          <a:xfrm>
            <a:off x="1138742" y="1966871"/>
            <a:ext cx="470114" cy="500870"/>
          </a:xfrm>
          <a:prstGeom prst="rect">
            <a:avLst/>
          </a:prstGeom>
        </p:spPr>
      </p:pic>
      <p:pic>
        <p:nvPicPr>
          <p:cNvPr id="32" name="Image 31">
            <a:extLst>
              <a:ext uri="{FF2B5EF4-FFF2-40B4-BE49-F238E27FC236}">
                <a16:creationId xmlns:a16="http://schemas.microsoft.com/office/drawing/2014/main" id="{2EAA4DE8-8BD4-2852-0554-184B55F67273}"/>
              </a:ext>
            </a:extLst>
          </p:cNvPr>
          <p:cNvPicPr>
            <a:picLocks noChangeAspect="1"/>
          </p:cNvPicPr>
          <p:nvPr/>
        </p:nvPicPr>
        <p:blipFill rotWithShape="1">
          <a:blip r:embed="rId12">
            <a:extLst>
              <a:ext uri="{28A0092B-C50C-407E-A947-70E740481C1C}">
                <a14:useLocalDpi xmlns:a14="http://schemas.microsoft.com/office/drawing/2010/main" val="0"/>
              </a:ext>
            </a:extLst>
          </a:blip>
          <a:srcRect b="25359"/>
          <a:stretch/>
        </p:blipFill>
        <p:spPr>
          <a:xfrm>
            <a:off x="1241978" y="2633721"/>
            <a:ext cx="714546" cy="533348"/>
          </a:xfrm>
          <a:prstGeom prst="rect">
            <a:avLst/>
          </a:prstGeom>
        </p:spPr>
      </p:pic>
      <p:pic>
        <p:nvPicPr>
          <p:cNvPr id="33" name="Image 32">
            <a:extLst>
              <a:ext uri="{FF2B5EF4-FFF2-40B4-BE49-F238E27FC236}">
                <a16:creationId xmlns:a16="http://schemas.microsoft.com/office/drawing/2014/main" id="{4D8BE190-1AA9-EB01-19FF-FB493C53010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26849" y="3283318"/>
            <a:ext cx="911494" cy="911494"/>
          </a:xfrm>
          <a:prstGeom prst="rect">
            <a:avLst/>
          </a:prstGeom>
        </p:spPr>
      </p:pic>
      <p:sp>
        <p:nvSpPr>
          <p:cNvPr id="2" name="Footer Placeholder 1">
            <a:extLst>
              <a:ext uri="{FF2B5EF4-FFF2-40B4-BE49-F238E27FC236}">
                <a16:creationId xmlns:a16="http://schemas.microsoft.com/office/drawing/2014/main" id="{1D102DF3-1B5E-4AB2-9864-281B480B9EA5}"/>
              </a:ext>
            </a:extLst>
          </p:cNvPr>
          <p:cNvSpPr>
            <a:spLocks noGrp="1"/>
          </p:cNvSpPr>
          <p:nvPr>
            <p:ph type="ftr" sz="quarter" idx="15"/>
          </p:nvPr>
        </p:nvSpPr>
        <p:spPr/>
        <p:txBody>
          <a:bodyPr/>
          <a:lstStyle/>
          <a:p>
            <a:r>
              <a:rPr lang="fr-FR"/>
              <a:t>Conflits d'intérêt dans les GTCV, les prévenir et les gérer</a:t>
            </a:r>
            <a:endParaRPr lang="en-GB" dirty="0"/>
          </a:p>
        </p:txBody>
      </p:sp>
    </p:spTree>
    <p:extLst>
      <p:ext uri="{BB962C8B-B14F-4D97-AF65-F5344CB8AC3E}">
        <p14:creationId xmlns:p14="http://schemas.microsoft.com/office/powerpoint/2010/main" val="496223077"/>
      </p:ext>
    </p:extLst>
  </p:cSld>
  <p:clrMapOvr>
    <a:masterClrMapping/>
  </p:clrMapOvr>
</p:sld>
</file>

<file path=ppt/theme/theme1.xml><?xml version="1.0" encoding="utf-8"?>
<a:theme xmlns:a="http://schemas.openxmlformats.org/drawingml/2006/main" name="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829E3F1F515B4C96D8D0F6CF7FA135" ma:contentTypeVersion="9" ma:contentTypeDescription="Create a new document." ma:contentTypeScope="" ma:versionID="6321f2f1a2d5b43391f50d8d9d52b03f">
  <xsd:schema xmlns:xsd="http://www.w3.org/2001/XMLSchema" xmlns:xs="http://www.w3.org/2001/XMLSchema" xmlns:p="http://schemas.microsoft.com/office/2006/metadata/properties" xmlns:ns2="258f4466-2bc1-473d-823c-f8b62c8cf93d" xmlns:ns3="56e11769-c028-499d-b97c-a5ed431e8f14" targetNamespace="http://schemas.microsoft.com/office/2006/metadata/properties" ma:root="true" ma:fieldsID="55fecdc70c630ca6f80eedbc5c26e82f" ns2:_="" ns3:_="">
    <xsd:import namespace="258f4466-2bc1-473d-823c-f8b62c8cf93d"/>
    <xsd:import namespace="56e11769-c028-499d-b97c-a5ed431e8f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f4466-2bc1-473d-823c-f8b62c8cf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e11769-c028-499d-b97c-a5ed431e8f1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DE0E3E-79A9-4AC7-ACAD-D8B14C9A6D9F}">
  <ds:schemaRefs>
    <ds:schemaRef ds:uri="http://schemas.microsoft.com/office/2006/metadata/properties"/>
    <ds:schemaRef ds:uri="http://purl.org/dc/terms/"/>
    <ds:schemaRef ds:uri="http://schemas.openxmlformats.org/package/2006/metadata/core-properties"/>
    <ds:schemaRef ds:uri="0e5d193c-dd20-477e-88be-eb8e5692ac0b"/>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D527A5A0-9856-4261-9D94-2ADF51DCA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8f4466-2bc1-473d-823c-f8b62c8cf93d"/>
    <ds:schemaRef ds:uri="56e11769-c028-499d-b97c-a5ed431e8f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5601C3-A419-4E4B-B093-6E9F8951BE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4914</TotalTime>
  <Words>4489</Words>
  <Application>Microsoft Office PowerPoint</Application>
  <PresentationFormat>Custom</PresentationFormat>
  <Paragraphs>501</Paragraphs>
  <Slides>42</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Wingdings</vt:lpstr>
      <vt:lpstr>Poppins Medium</vt:lpstr>
      <vt:lpstr>Segoe Print</vt:lpstr>
      <vt:lpstr>Ebrima</vt:lpstr>
      <vt:lpstr>Poppins SemiBold</vt:lpstr>
      <vt:lpstr>Poppins</vt:lpstr>
      <vt:lpstr>Office Theme</vt:lpstr>
      <vt:lpstr>Prévention et gestion des conflits d’intérêts au sein des groupes techniques consultatifs nationaux pour la vaccination  (GTCV)</vt:lpstr>
      <vt:lpstr>Objectifs d’apprentissage:</vt:lpstr>
      <vt:lpstr>PowerPoint Presentation</vt:lpstr>
      <vt:lpstr>PowerPoint Presentation</vt:lpstr>
      <vt:lpstr>PowerPoint Presentation</vt:lpstr>
      <vt:lpstr>Intérêts pouvant exercer une influence</vt:lpstr>
      <vt:lpstr>PowerPoint Presentation</vt:lpstr>
      <vt:lpstr>PowerPoint Presentation</vt:lpstr>
      <vt:lpstr>PowerPoint Presentation</vt:lpstr>
      <vt:lpstr>PowerPoint Presentation</vt:lpstr>
      <vt:lpstr>PowerPoint Presentation</vt:lpstr>
      <vt:lpstr>Gestion et prévention des conflits d’intérêts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HENAFF, Louise</cp:lastModifiedBy>
  <cp:revision>613</cp:revision>
  <dcterms:created xsi:type="dcterms:W3CDTF">2016-09-26T17:27:22Z</dcterms:created>
  <dcterms:modified xsi:type="dcterms:W3CDTF">2023-05-18T16:33:12Z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0x01010082829E3F1F515B4C96D8D0F6CF7FA135</vt:lpwstr>
  </property>
</Properties>
</file>