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20_34ABF38D.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p:sldMasterIdLst>
    <p:sldMasterId id="2147483660" r:id="rId4"/>
  </p:sldMasterIdLst>
  <p:notesMasterIdLst>
    <p:notesMasterId r:id="rId31"/>
  </p:notesMasterIdLst>
  <p:handoutMasterIdLst>
    <p:handoutMasterId r:id="rId32"/>
  </p:handoutMasterIdLst>
  <p:sldIdLst>
    <p:sldId id="2145706962" r:id="rId5"/>
    <p:sldId id="2145706906" r:id="rId6"/>
    <p:sldId id="453" r:id="rId7"/>
    <p:sldId id="2145706965" r:id="rId8"/>
    <p:sldId id="2145706971" r:id="rId9"/>
    <p:sldId id="2145706966" r:id="rId10"/>
    <p:sldId id="295" r:id="rId11"/>
    <p:sldId id="2145706967" r:id="rId12"/>
    <p:sldId id="259" r:id="rId13"/>
    <p:sldId id="312" r:id="rId14"/>
    <p:sldId id="2145706968" r:id="rId15"/>
    <p:sldId id="2145706969" r:id="rId16"/>
    <p:sldId id="290" r:id="rId17"/>
    <p:sldId id="291" r:id="rId18"/>
    <p:sldId id="269" r:id="rId19"/>
    <p:sldId id="314" r:id="rId20"/>
    <p:sldId id="447" r:id="rId21"/>
    <p:sldId id="287" r:id="rId22"/>
    <p:sldId id="323" r:id="rId23"/>
    <p:sldId id="288" r:id="rId24"/>
    <p:sldId id="2145706970" r:id="rId25"/>
    <p:sldId id="293" r:id="rId26"/>
    <p:sldId id="451" r:id="rId27"/>
    <p:sldId id="448" r:id="rId28"/>
    <p:sldId id="2145706954" r:id="rId29"/>
    <p:sldId id="2145706942" r:id="rId30"/>
  </p:sldIdLst>
  <p:sldSz cx="12169775" cy="6877050"/>
  <p:notesSz cx="6808788" cy="9940925"/>
  <p:embeddedFontLst>
    <p:embeddedFont>
      <p:font typeface="Calibri" panose="020F0502020204030204" pitchFamily="34" charset="0"/>
      <p:regular r:id="rId33"/>
      <p:bold r:id="rId34"/>
      <p:italic r:id="rId35"/>
      <p:boldItalic r:id="rId36"/>
    </p:embeddedFont>
    <p:embeddedFont>
      <p:font typeface="Ebrima" panose="02000000000000000000" pitchFamily="2" charset="0"/>
      <p:regular r:id="rId37"/>
      <p:bold r:id="rId38"/>
    </p:embeddedFont>
    <p:embeddedFont>
      <p:font typeface="Poppins" panose="00000500000000000000" pitchFamily="2" charset="0"/>
      <p:regular r:id="rId39"/>
      <p:bold r:id="rId40"/>
      <p:italic r:id="rId41"/>
      <p:boldItalic r:id="rId42"/>
    </p:embeddedFont>
    <p:embeddedFont>
      <p:font typeface="Poppins Medium" panose="00000600000000000000" pitchFamily="2" charset="0"/>
      <p:regular r:id="rId43"/>
      <p:italic r:id="rId44"/>
    </p:embeddedFont>
    <p:embeddedFont>
      <p:font typeface="Poppins SemiBold" panose="00000700000000000000" pitchFamily="2" charset="0"/>
      <p:regular r:id="rId45"/>
      <p:bold r:id="rId46"/>
      <p:italic r:id="rId47"/>
      <p:boldItalic r:id="rId48"/>
    </p:embeddedFont>
  </p:embeddedFontLst>
  <p:defaultTextStyle>
    <a:defPPr>
      <a:defRPr lang="en-US"/>
    </a:defPPr>
    <a:lvl1pPr marL="0" algn="l" defTabSz="544159" rtl="0" eaLnBrk="1" latinLnBrk="0" hangingPunct="1">
      <a:defRPr sz="2100" kern="1200">
        <a:solidFill>
          <a:schemeClr val="tx1"/>
        </a:solidFill>
        <a:latin typeface="+mn-lt"/>
        <a:ea typeface="+mn-ea"/>
        <a:cs typeface="+mn-cs"/>
      </a:defRPr>
    </a:lvl1pPr>
    <a:lvl2pPr marL="544159" algn="l" defTabSz="544159" rtl="0" eaLnBrk="1" latinLnBrk="0" hangingPunct="1">
      <a:defRPr sz="2100" kern="1200">
        <a:solidFill>
          <a:schemeClr val="tx1"/>
        </a:solidFill>
        <a:latin typeface="+mn-lt"/>
        <a:ea typeface="+mn-ea"/>
        <a:cs typeface="+mn-cs"/>
      </a:defRPr>
    </a:lvl2pPr>
    <a:lvl3pPr marL="1088319" algn="l" defTabSz="544159" rtl="0" eaLnBrk="1" latinLnBrk="0" hangingPunct="1">
      <a:defRPr sz="2100" kern="1200">
        <a:solidFill>
          <a:schemeClr val="tx1"/>
        </a:solidFill>
        <a:latin typeface="+mn-lt"/>
        <a:ea typeface="+mn-ea"/>
        <a:cs typeface="+mn-cs"/>
      </a:defRPr>
    </a:lvl3pPr>
    <a:lvl4pPr marL="1632478" algn="l" defTabSz="544159" rtl="0" eaLnBrk="1" latinLnBrk="0" hangingPunct="1">
      <a:defRPr sz="2100" kern="1200">
        <a:solidFill>
          <a:schemeClr val="tx1"/>
        </a:solidFill>
        <a:latin typeface="+mn-lt"/>
        <a:ea typeface="+mn-ea"/>
        <a:cs typeface="+mn-cs"/>
      </a:defRPr>
    </a:lvl4pPr>
    <a:lvl5pPr marL="2176638" algn="l" defTabSz="544159" rtl="0" eaLnBrk="1" latinLnBrk="0" hangingPunct="1">
      <a:defRPr sz="2100" kern="1200">
        <a:solidFill>
          <a:schemeClr val="tx1"/>
        </a:solidFill>
        <a:latin typeface="+mn-lt"/>
        <a:ea typeface="+mn-ea"/>
        <a:cs typeface="+mn-cs"/>
      </a:defRPr>
    </a:lvl5pPr>
    <a:lvl6pPr marL="2720797" algn="l" defTabSz="544159" rtl="0" eaLnBrk="1" latinLnBrk="0" hangingPunct="1">
      <a:defRPr sz="2100" kern="1200">
        <a:solidFill>
          <a:schemeClr val="tx1"/>
        </a:solidFill>
        <a:latin typeface="+mn-lt"/>
        <a:ea typeface="+mn-ea"/>
        <a:cs typeface="+mn-cs"/>
      </a:defRPr>
    </a:lvl6pPr>
    <a:lvl7pPr marL="3264957" algn="l" defTabSz="544159" rtl="0" eaLnBrk="1" latinLnBrk="0" hangingPunct="1">
      <a:defRPr sz="2100" kern="1200">
        <a:solidFill>
          <a:schemeClr val="tx1"/>
        </a:solidFill>
        <a:latin typeface="+mn-lt"/>
        <a:ea typeface="+mn-ea"/>
        <a:cs typeface="+mn-cs"/>
      </a:defRPr>
    </a:lvl7pPr>
    <a:lvl8pPr marL="3809116" algn="l" defTabSz="544159" rtl="0" eaLnBrk="1" latinLnBrk="0" hangingPunct="1">
      <a:defRPr sz="2100" kern="1200">
        <a:solidFill>
          <a:schemeClr val="tx1"/>
        </a:solidFill>
        <a:latin typeface="+mn-lt"/>
        <a:ea typeface="+mn-ea"/>
        <a:cs typeface="+mn-cs"/>
      </a:defRPr>
    </a:lvl8pPr>
    <a:lvl9pPr marL="4353276" algn="l" defTabSz="544159"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guide id="3" orient="horz" pos="2143">
          <p15:clr>
            <a:srgbClr val="A4A3A4"/>
          </p15:clr>
        </p15:guide>
        <p15:guide id="4" pos="3833">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87638A-200C-BF26-6646-6C4F4F4AD901}" name="Mathilde Groazil Cabo" initials="MGC" userId="86927e01bb8fa325" providerId="Windows Live"/>
  <p188:author id="{B8AFEBF8-D2DF-B1EC-BA82-106FFE3B63E1}" name="HENAFF, Louise" initials="HL" userId="S::henaffl@who.int::1fce807b-cec0-448f-8696-ba70cb03b3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bhishek Sharma" initials="AS" lastIdx="1" clrIdx="0">
    <p:extLst>
      <p:ext uri="{19B8F6BF-5375-455C-9EA6-DF929625EA0E}">
        <p15:presenceInfo xmlns:p15="http://schemas.microsoft.com/office/powerpoint/2012/main" userId="S::scro3202@ox.ac.uk::8b0a52b0-a3a8-4e18-9368-c163bf58cde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0658"/>
    <a:srgbClr val="C10077"/>
    <a:srgbClr val="00C871"/>
    <a:srgbClr val="D80B12"/>
    <a:srgbClr val="02C108"/>
    <a:srgbClr val="B8003F"/>
    <a:srgbClr val="0092CC"/>
    <a:srgbClr val="0074A2"/>
    <a:srgbClr val="82B195"/>
    <a:srgbClr val="F4EB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4" autoAdjust="0"/>
    <p:restoredTop sz="87303" autoAdjust="0"/>
  </p:normalViewPr>
  <p:slideViewPr>
    <p:cSldViewPr snapToGrid="0">
      <p:cViewPr varScale="1">
        <p:scale>
          <a:sx n="99" d="100"/>
          <a:sy n="99" d="100"/>
        </p:scale>
        <p:origin x="984" y="90"/>
      </p:cViewPr>
      <p:guideLst>
        <p:guide orient="horz" pos="2137"/>
        <p:guide pos="2880"/>
        <p:guide orient="horz" pos="2143"/>
        <p:guide pos="383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7" d="100"/>
          <a:sy n="117" d="100"/>
        </p:scale>
        <p:origin x="337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9.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viewProps" Target="viewProps.xml"/></Relationships>
</file>

<file path=ppt/comments/modernComment_120_34ABF38D.xml><?xml version="1.0" encoding="utf-8"?>
<p188:cmLst xmlns:a="http://schemas.openxmlformats.org/drawingml/2006/main" xmlns:r="http://schemas.openxmlformats.org/officeDocument/2006/relationships" xmlns:p188="http://schemas.microsoft.com/office/powerpoint/2018/8/main">
  <p188:cm id="{BB7FBEEF-F8B8-B641-A098-C24D956D3FEA}" authorId="{3D87638A-200C-BF26-6646-6C4F4F4AD901}" status="resolved" created="2023-05-04T09:47:26.306" complete="100000">
    <pc:sldMkLst xmlns:pc="http://schemas.microsoft.com/office/powerpoint/2013/main/command">
      <pc:docMk/>
      <pc:sldMk cId="883684237" sldId="288"/>
    </pc:sldMkLst>
    <p188:replyLst>
      <p188:reply id="{788B6965-BCCA-4DE9-BCCA-ADD45D3D3582}" authorId="{B8AFEBF8-D2DF-B1EC-BA82-106FFE3B63E1}" created="2023-05-05T08:03:07.979">
        <p188:txBody>
          <a:bodyPr/>
          <a:lstStyle/>
          <a:p>
            <a:r>
              <a:rPr lang="en-US"/>
              <a:t>oui: example of NITAG websites</a:t>
            </a:r>
          </a:p>
        </p188:txBody>
      </p188:reply>
    </p188:replyLst>
    <p188:txBody>
      <a:bodyPr/>
      <a:lstStyle/>
      <a:p>
        <a:r>
          <a:rPr lang="fr-FR"/>
          <a:t>Est-ce qu’on peut mettre 1 titre ou 1 légende ?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057E8843-A7C4-432A-9F08-16396B59A19A}" type="datetimeFigureOut">
              <a:rPr lang="en-US" smtClean="0"/>
              <a:t>5/10/2023</a:t>
            </a:fld>
            <a:endParaRPr lang="en-US"/>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3A2C6CFA-711A-479C-88D9-264F221DCBD7}" type="slidenum">
              <a:rPr lang="en-US" smtClean="0"/>
              <a:t>‹#›</a:t>
            </a:fld>
            <a:endParaRPr lang="en-US"/>
          </a:p>
        </p:txBody>
      </p:sp>
    </p:spTree>
    <p:extLst>
      <p:ext uri="{BB962C8B-B14F-4D97-AF65-F5344CB8AC3E}">
        <p14:creationId xmlns:p14="http://schemas.microsoft.com/office/powerpoint/2010/main" val="2149428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8F3CDB66-C0F6-45B6-BFF5-4575694EFB28}" type="datetimeFigureOut">
              <a:rPr lang="en-US" smtClean="0"/>
              <a:t>5/10/2023</a:t>
            </a:fld>
            <a:endParaRPr lang="en-US"/>
          </a:p>
        </p:txBody>
      </p:sp>
      <p:sp>
        <p:nvSpPr>
          <p:cNvPr id="4" name="Slide Image Placeholder 3"/>
          <p:cNvSpPr>
            <a:spLocks noGrp="1" noRot="1" noChangeAspect="1"/>
          </p:cNvSpPr>
          <p:nvPr>
            <p:ph type="sldImg" idx="2"/>
          </p:nvPr>
        </p:nvSpPr>
        <p:spPr>
          <a:xfrm>
            <a:off x="436563" y="1243013"/>
            <a:ext cx="5935662"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907DFC79-30DA-484F-85C8-36E3971802A1}" type="slidenum">
              <a:rPr lang="en-US" smtClean="0"/>
              <a:t>‹#›</a:t>
            </a:fld>
            <a:endParaRPr lang="en-US"/>
          </a:p>
        </p:txBody>
      </p:sp>
    </p:spTree>
    <p:extLst>
      <p:ext uri="{BB962C8B-B14F-4D97-AF65-F5344CB8AC3E}">
        <p14:creationId xmlns:p14="http://schemas.microsoft.com/office/powerpoint/2010/main" val="2098081718"/>
      </p:ext>
    </p:extLst>
  </p:cSld>
  <p:clrMap bg1="lt1" tx1="dk1" bg2="lt2" tx2="dk2" accent1="accent1" accent2="accent2" accent3="accent3" accent4="accent4" accent5="accent5" accent6="accent6" hlink="hlink" folHlink="folHlink"/>
  <p:notesStyle>
    <a:lvl1pPr marL="0" algn="l" defTabSz="1088319" rtl="0" eaLnBrk="1" latinLnBrk="0" hangingPunct="1">
      <a:defRPr sz="1400" kern="1200">
        <a:solidFill>
          <a:schemeClr val="tx1"/>
        </a:solidFill>
        <a:latin typeface="+mn-lt"/>
        <a:ea typeface="+mn-ea"/>
        <a:cs typeface="+mn-cs"/>
      </a:defRPr>
    </a:lvl1pPr>
    <a:lvl2pPr marL="544159" algn="l" defTabSz="1088319" rtl="0" eaLnBrk="1" latinLnBrk="0" hangingPunct="1">
      <a:defRPr sz="1400" kern="1200">
        <a:solidFill>
          <a:schemeClr val="tx1"/>
        </a:solidFill>
        <a:latin typeface="+mn-lt"/>
        <a:ea typeface="+mn-ea"/>
        <a:cs typeface="+mn-cs"/>
      </a:defRPr>
    </a:lvl2pPr>
    <a:lvl3pPr marL="1088319" algn="l" defTabSz="1088319" rtl="0" eaLnBrk="1" latinLnBrk="0" hangingPunct="1">
      <a:defRPr sz="1400" kern="1200">
        <a:solidFill>
          <a:schemeClr val="tx1"/>
        </a:solidFill>
        <a:latin typeface="+mn-lt"/>
        <a:ea typeface="+mn-ea"/>
        <a:cs typeface="+mn-cs"/>
      </a:defRPr>
    </a:lvl3pPr>
    <a:lvl4pPr marL="1632478" algn="l" defTabSz="1088319" rtl="0" eaLnBrk="1" latinLnBrk="0" hangingPunct="1">
      <a:defRPr sz="1400" kern="1200">
        <a:solidFill>
          <a:schemeClr val="tx1"/>
        </a:solidFill>
        <a:latin typeface="+mn-lt"/>
        <a:ea typeface="+mn-ea"/>
        <a:cs typeface="+mn-cs"/>
      </a:defRPr>
    </a:lvl4pPr>
    <a:lvl5pPr marL="2176638" algn="l" defTabSz="1088319" rtl="0" eaLnBrk="1" latinLnBrk="0" hangingPunct="1">
      <a:defRPr sz="1400" kern="1200">
        <a:solidFill>
          <a:schemeClr val="tx1"/>
        </a:solidFill>
        <a:latin typeface="+mn-lt"/>
        <a:ea typeface="+mn-ea"/>
        <a:cs typeface="+mn-cs"/>
      </a:defRPr>
    </a:lvl5pPr>
    <a:lvl6pPr marL="2720797" algn="l" defTabSz="1088319" rtl="0" eaLnBrk="1" latinLnBrk="0" hangingPunct="1">
      <a:defRPr sz="1400" kern="1200">
        <a:solidFill>
          <a:schemeClr val="tx1"/>
        </a:solidFill>
        <a:latin typeface="+mn-lt"/>
        <a:ea typeface="+mn-ea"/>
        <a:cs typeface="+mn-cs"/>
      </a:defRPr>
    </a:lvl6pPr>
    <a:lvl7pPr marL="3264957" algn="l" defTabSz="1088319" rtl="0" eaLnBrk="1" latinLnBrk="0" hangingPunct="1">
      <a:defRPr sz="1400" kern="1200">
        <a:solidFill>
          <a:schemeClr val="tx1"/>
        </a:solidFill>
        <a:latin typeface="+mn-lt"/>
        <a:ea typeface="+mn-ea"/>
        <a:cs typeface="+mn-cs"/>
      </a:defRPr>
    </a:lvl7pPr>
    <a:lvl8pPr marL="3809116" algn="l" defTabSz="1088319" rtl="0" eaLnBrk="1" latinLnBrk="0" hangingPunct="1">
      <a:defRPr sz="1400" kern="1200">
        <a:solidFill>
          <a:schemeClr val="tx1"/>
        </a:solidFill>
        <a:latin typeface="+mn-lt"/>
        <a:ea typeface="+mn-ea"/>
        <a:cs typeface="+mn-cs"/>
      </a:defRPr>
    </a:lvl8pPr>
    <a:lvl9pPr marL="4353276" algn="l" defTabSz="1088319"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1088319" rtl="0" eaLnBrk="1" fontAlgn="auto" latinLnBrk="0" hangingPunct="1">
              <a:lnSpc>
                <a:spcPct val="100000"/>
              </a:lnSpc>
              <a:spcBef>
                <a:spcPts val="0"/>
              </a:spcBef>
              <a:spcAft>
                <a:spcPts val="0"/>
              </a:spcAft>
              <a:buClrTx/>
              <a:buSzTx/>
              <a:buFontTx/>
              <a:buNone/>
              <a:tabLst/>
              <a:defRPr/>
            </a:pPr>
            <a:r>
              <a:rPr lang="en-US" dirty="0"/>
              <a:t>Code and group the pre and post test forms using random alphabets. Distribute the pre-test form to all participants. Each participant has to keep note of the alphabet code on their form to ensure they receive the same alphabet code form for the later post test. </a:t>
            </a:r>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1</a:t>
            </a:fld>
            <a:endParaRPr lang="en-US"/>
          </a:p>
        </p:txBody>
      </p:sp>
    </p:spTree>
    <p:extLst>
      <p:ext uri="{BB962C8B-B14F-4D97-AF65-F5344CB8AC3E}">
        <p14:creationId xmlns:p14="http://schemas.microsoft.com/office/powerpoint/2010/main" val="1526592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A1A28-CECA-4B76-BFA9-638DBC704E64}" type="slidenum">
              <a:rPr lang="en-US" smtClean="0"/>
              <a:pPr/>
              <a:t>11</a:t>
            </a:fld>
            <a:endParaRPr lang="en-US"/>
          </a:p>
        </p:txBody>
      </p:sp>
    </p:spTree>
    <p:extLst>
      <p:ext uri="{BB962C8B-B14F-4D97-AF65-F5344CB8AC3E}">
        <p14:creationId xmlns:p14="http://schemas.microsoft.com/office/powerpoint/2010/main" val="3800364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Evidence search process: </a:t>
            </a:r>
            <a:r>
              <a:rPr lang="en-US" dirty="0"/>
              <a:t>to be transparent and accessible to policymakers and stakeholders (mostly unfamiliar with research language)</a:t>
            </a:r>
          </a:p>
          <a:p>
            <a:endParaRPr lang="en-US" dirty="0"/>
          </a:p>
        </p:txBody>
      </p:sp>
      <p:sp>
        <p:nvSpPr>
          <p:cNvPr id="4" name="Slide Number Placeholder 3"/>
          <p:cNvSpPr>
            <a:spLocks noGrp="1"/>
          </p:cNvSpPr>
          <p:nvPr>
            <p:ph type="sldNum" sz="quarter" idx="10"/>
          </p:nvPr>
        </p:nvSpPr>
        <p:spPr/>
        <p:txBody>
          <a:bodyPr/>
          <a:lstStyle/>
          <a:p>
            <a:fld id="{D4BA1A28-CECA-4B76-BFA9-638DBC704E64}" type="slidenum">
              <a:rPr lang="en-US" smtClean="0"/>
              <a:pPr/>
              <a:t>12</a:t>
            </a:fld>
            <a:endParaRPr lang="en-US"/>
          </a:p>
        </p:txBody>
      </p:sp>
    </p:spTree>
    <p:extLst>
      <p:ext uri="{BB962C8B-B14F-4D97-AF65-F5344CB8AC3E}">
        <p14:creationId xmlns:p14="http://schemas.microsoft.com/office/powerpoint/2010/main" val="749264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https://www.who.int/immunization/sage/Guidelines_development_recommendations.pdf?ua=1 </a:t>
            </a:r>
          </a:p>
        </p:txBody>
      </p:sp>
      <p:sp>
        <p:nvSpPr>
          <p:cNvPr id="4" name="Slide Number Placeholder 3"/>
          <p:cNvSpPr>
            <a:spLocks noGrp="1"/>
          </p:cNvSpPr>
          <p:nvPr>
            <p:ph type="sldNum" sz="quarter" idx="10"/>
          </p:nvPr>
        </p:nvSpPr>
        <p:spPr/>
        <p:txBody>
          <a:bodyPr/>
          <a:lstStyle/>
          <a:p>
            <a:fld id="{D4BA1A28-CECA-4B76-BFA9-638DBC704E64}" type="slidenum">
              <a:rPr lang="en-US" smtClean="0"/>
              <a:pPr/>
              <a:t>13</a:t>
            </a:fld>
            <a:endParaRPr lang="en-US"/>
          </a:p>
        </p:txBody>
      </p:sp>
    </p:spTree>
    <p:extLst>
      <p:ext uri="{BB962C8B-B14F-4D97-AF65-F5344CB8AC3E}">
        <p14:creationId xmlns:p14="http://schemas.microsoft.com/office/powerpoint/2010/main" val="2694020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for discussion:</a:t>
            </a:r>
          </a:p>
          <a:p>
            <a:r>
              <a:rPr lang="en-US" dirty="0"/>
              <a:t>Part 1:</a:t>
            </a:r>
          </a:p>
          <a:p>
            <a:pPr marL="342900" indent="-342900">
              <a:buAutoNum type="arabicParenR"/>
            </a:pPr>
            <a:r>
              <a:rPr lang="en-US" sz="1400" i="1" kern="1200" dirty="0">
                <a:solidFill>
                  <a:schemeClr val="tx1"/>
                </a:solidFill>
                <a:effectLst/>
                <a:latin typeface="+mn-lt"/>
                <a:ea typeface="+mn-ea"/>
                <a:cs typeface="+mn-cs"/>
              </a:rPr>
              <a:t>Length of the document – 18 pages contains too much detail for decision-making level at the </a:t>
            </a:r>
            <a:r>
              <a:rPr lang="en-US" sz="1400" i="1" kern="1200" dirty="0" err="1">
                <a:solidFill>
                  <a:schemeClr val="tx1"/>
                </a:solidFill>
                <a:effectLst/>
                <a:latin typeface="+mn-lt"/>
                <a:ea typeface="+mn-ea"/>
                <a:cs typeface="+mn-cs"/>
              </a:rPr>
              <a:t>MoH</a:t>
            </a:r>
            <a:r>
              <a:rPr lang="en-US" sz="1400" i="1" kern="1200" dirty="0">
                <a:solidFill>
                  <a:schemeClr val="tx1"/>
                </a:solidFill>
                <a:effectLst/>
                <a:latin typeface="+mn-lt"/>
                <a:ea typeface="+mn-ea"/>
                <a:cs typeface="+mn-cs"/>
              </a:rPr>
              <a:t>. The document should briefly and clearly lay out the recommendations and justification. </a:t>
            </a:r>
          </a:p>
          <a:p>
            <a:pPr marL="342900" indent="-342900">
              <a:buAutoNum type="arabicParenR"/>
            </a:pPr>
            <a:r>
              <a:rPr lang="en-US" sz="1400" i="1" kern="1200" dirty="0">
                <a:solidFill>
                  <a:schemeClr val="tx1"/>
                </a:solidFill>
                <a:effectLst/>
                <a:latin typeface="+mn-lt"/>
                <a:ea typeface="+mn-ea"/>
                <a:cs typeface="+mn-cs"/>
              </a:rPr>
              <a:t>Content of the document – wordings (focus on ‘</a:t>
            </a:r>
            <a:r>
              <a:rPr lang="en-US" sz="1400" i="1" kern="1200" dirty="0">
                <a:solidFill>
                  <a:srgbClr val="FF0000"/>
                </a:solidFill>
                <a:effectLst/>
                <a:latin typeface="+mn-lt"/>
                <a:ea typeface="+mn-ea"/>
                <a:cs typeface="+mn-cs"/>
              </a:rPr>
              <a:t>Do’s’</a:t>
            </a:r>
            <a:r>
              <a:rPr lang="en-US" sz="1400" i="1" kern="1200" dirty="0">
                <a:solidFill>
                  <a:schemeClr val="tx1"/>
                </a:solidFill>
                <a:effectLst/>
                <a:latin typeface="+mn-lt"/>
                <a:ea typeface="+mn-ea"/>
                <a:cs typeface="+mn-cs"/>
              </a:rPr>
              <a:t> and not ‘Don’t’ / use strongly worded recommendation – not ‘suggestions’’. Avoid the phrasing of ’might’)</a:t>
            </a:r>
          </a:p>
          <a:p>
            <a:pPr marL="342900" indent="-342900">
              <a:buAutoNum type="arabicParenR"/>
            </a:pPr>
            <a:r>
              <a:rPr lang="en-US" sz="1400" i="1" kern="1200" dirty="0">
                <a:solidFill>
                  <a:schemeClr val="tx1"/>
                </a:solidFill>
                <a:effectLst/>
                <a:latin typeface="+mn-lt"/>
                <a:ea typeface="+mn-ea"/>
                <a:cs typeface="+mn-cs"/>
              </a:rPr>
              <a:t>Lack of clear focal points and procedures to communicate recommendations to the </a:t>
            </a:r>
            <a:r>
              <a:rPr lang="en-US" sz="1400" i="1" kern="1200" dirty="0" err="1">
                <a:solidFill>
                  <a:schemeClr val="tx1"/>
                </a:solidFill>
                <a:effectLst/>
                <a:latin typeface="+mn-lt"/>
                <a:ea typeface="+mn-ea"/>
                <a:cs typeface="+mn-cs"/>
              </a:rPr>
              <a:t>MoH</a:t>
            </a:r>
            <a:endParaRPr lang="en-US" sz="1400" kern="1200" dirty="0">
              <a:solidFill>
                <a:schemeClr val="tx1"/>
              </a:solidFill>
              <a:effectLst/>
              <a:latin typeface="+mn-lt"/>
              <a:ea typeface="+mn-ea"/>
              <a:cs typeface="+mn-cs"/>
            </a:endParaRPr>
          </a:p>
          <a:p>
            <a:endParaRPr lang="en-US" dirty="0"/>
          </a:p>
          <a:p>
            <a:r>
              <a:rPr lang="en-US" dirty="0"/>
              <a:t>Part 2:</a:t>
            </a:r>
          </a:p>
          <a:p>
            <a:r>
              <a:rPr lang="en-US" sz="1400" i="1" kern="1200" dirty="0">
                <a:solidFill>
                  <a:schemeClr val="tx1"/>
                </a:solidFill>
                <a:effectLst/>
                <a:latin typeface="+mn-lt"/>
                <a:ea typeface="+mn-ea"/>
                <a:cs typeface="+mn-cs"/>
              </a:rPr>
              <a:t>1) Develop a standard format for communicating recommendations to the </a:t>
            </a:r>
            <a:r>
              <a:rPr lang="en-US" sz="1400" i="1" kern="1200" dirty="0" err="1">
                <a:solidFill>
                  <a:schemeClr val="tx1"/>
                </a:solidFill>
                <a:effectLst/>
                <a:latin typeface="+mn-lt"/>
                <a:ea typeface="+mn-ea"/>
                <a:cs typeface="+mn-cs"/>
              </a:rPr>
              <a:t>MoH</a:t>
            </a:r>
            <a:r>
              <a:rPr lang="en-US" sz="1400"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400" i="1" kern="1200" dirty="0">
                <a:solidFill>
                  <a:schemeClr val="tx1"/>
                </a:solidFill>
                <a:effectLst/>
                <a:latin typeface="+mn-lt"/>
                <a:ea typeface="+mn-ea"/>
                <a:cs typeface="+mn-cs"/>
              </a:rPr>
              <a:t>2) Specify the </a:t>
            </a:r>
            <a:r>
              <a:rPr lang="en-US" sz="1400" i="1" kern="1200" dirty="0" err="1">
                <a:solidFill>
                  <a:schemeClr val="tx1"/>
                </a:solidFill>
                <a:effectLst/>
                <a:latin typeface="+mn-lt"/>
                <a:ea typeface="+mn-ea"/>
                <a:cs typeface="+mn-cs"/>
              </a:rPr>
              <a:t>MoH</a:t>
            </a:r>
            <a:r>
              <a:rPr lang="en-US" sz="1400" i="1" kern="1200" dirty="0">
                <a:solidFill>
                  <a:schemeClr val="tx1"/>
                </a:solidFill>
                <a:effectLst/>
                <a:latin typeface="+mn-lt"/>
                <a:ea typeface="+mn-ea"/>
                <a:cs typeface="+mn-cs"/>
              </a:rPr>
              <a:t> focal point and procedures of communications in the NITAG Charter or other documentation.</a:t>
            </a:r>
          </a:p>
          <a:p>
            <a:pPr marL="0" marR="0" lvl="0" indent="0" algn="l" defTabSz="1088319" rtl="0" eaLnBrk="1" fontAlgn="auto" latinLnBrk="0" hangingPunct="1">
              <a:lnSpc>
                <a:spcPct val="100000"/>
              </a:lnSpc>
              <a:spcBef>
                <a:spcPts val="0"/>
              </a:spcBef>
              <a:spcAft>
                <a:spcPts val="0"/>
              </a:spcAft>
              <a:buClrTx/>
              <a:buSzTx/>
              <a:buFontTx/>
              <a:buNone/>
              <a:tabLst/>
              <a:defRPr/>
            </a:pPr>
            <a:r>
              <a:rPr lang="en-US" sz="1400" i="1" kern="1200" dirty="0">
                <a:solidFill>
                  <a:schemeClr val="tx1"/>
                </a:solidFill>
                <a:effectLst/>
                <a:latin typeface="+mn-lt"/>
                <a:ea typeface="+mn-ea"/>
                <a:cs typeface="+mn-cs"/>
              </a:rPr>
              <a:t>3) All NITAG members must review the meeting minutes and approve it </a:t>
            </a:r>
          </a:p>
          <a:p>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07DFC79-30DA-484F-85C8-36E3971802A1}" type="slidenum">
              <a:rPr lang="en-US" smtClean="0"/>
              <a:t>16</a:t>
            </a:fld>
            <a:endParaRPr lang="en-US"/>
          </a:p>
        </p:txBody>
      </p:sp>
    </p:spTree>
    <p:extLst>
      <p:ext uri="{BB962C8B-B14F-4D97-AF65-F5344CB8AC3E}">
        <p14:creationId xmlns:p14="http://schemas.microsoft.com/office/powerpoint/2010/main" val="2025563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participants to refer to the takeaway sheet and fill out their individual action plans. Open the floor for any queries/discussions. </a:t>
            </a:r>
          </a:p>
        </p:txBody>
      </p:sp>
      <p:sp>
        <p:nvSpPr>
          <p:cNvPr id="4" name="Slide Number Placeholder 3"/>
          <p:cNvSpPr>
            <a:spLocks noGrp="1"/>
          </p:cNvSpPr>
          <p:nvPr>
            <p:ph type="sldNum" sz="quarter" idx="5"/>
          </p:nvPr>
        </p:nvSpPr>
        <p:spPr/>
        <p:txBody>
          <a:bodyPr/>
          <a:lstStyle/>
          <a:p>
            <a:fld id="{D4BA1A28-CECA-4B76-BFA9-638DBC704E64}" type="slidenum">
              <a:rPr lang="en-US" smtClean="0"/>
              <a:pPr/>
              <a:t>23</a:t>
            </a:fld>
            <a:endParaRPr lang="en-US"/>
          </a:p>
        </p:txBody>
      </p:sp>
    </p:spTree>
    <p:extLst>
      <p:ext uri="{BB962C8B-B14F-4D97-AF65-F5344CB8AC3E}">
        <p14:creationId xmlns:p14="http://schemas.microsoft.com/office/powerpoint/2010/main" val="4067143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i="1" dirty="0"/>
              <a:t>Each participant must take the post-training form corresponding to </a:t>
            </a:r>
            <a:r>
              <a:rPr lang="en-US" i="1"/>
              <a:t>the same alphabet </a:t>
            </a:r>
            <a:r>
              <a:rPr lang="en-US" i="1" dirty="0"/>
              <a:t>code of their earlier pre-training form. </a:t>
            </a:r>
          </a:p>
        </p:txBody>
      </p:sp>
      <p:sp>
        <p:nvSpPr>
          <p:cNvPr id="4" name="Header Placeholder 3"/>
          <p:cNvSpPr>
            <a:spLocks noGrp="1"/>
          </p:cNvSpPr>
          <p:nvPr>
            <p:ph type="hdr" sz="quarter"/>
          </p:nvPr>
        </p:nvSpPr>
        <p:spPr/>
        <p:txBody>
          <a:bodyPr/>
          <a:lstStyle/>
          <a:p>
            <a:r>
              <a:rPr lang="en-US" altLang="en-US"/>
              <a:t>World Health Organization</a:t>
            </a:r>
          </a:p>
        </p:txBody>
      </p:sp>
      <p:sp>
        <p:nvSpPr>
          <p:cNvPr id="5" name="Date Placeholder 4"/>
          <p:cNvSpPr>
            <a:spLocks noGrp="1"/>
          </p:cNvSpPr>
          <p:nvPr>
            <p:ph type="dt" idx="1"/>
          </p:nvPr>
        </p:nvSpPr>
        <p:spPr/>
        <p:txBody>
          <a:bodyPr/>
          <a:lstStyle/>
          <a:p>
            <a:fld id="{3407FA84-B152-41B4-A467-62D12F167D1A}" type="datetime3">
              <a:rPr lang="en-US" altLang="en-US" smtClean="0"/>
              <a:pPr/>
              <a:t>10 May 2023</a:t>
            </a:fld>
            <a:endParaRPr lang="en-US" altLang="en-US"/>
          </a:p>
        </p:txBody>
      </p:sp>
      <p:sp>
        <p:nvSpPr>
          <p:cNvPr id="6" name="Slide Number Placeholder 5"/>
          <p:cNvSpPr>
            <a:spLocks noGrp="1"/>
          </p:cNvSpPr>
          <p:nvPr>
            <p:ph type="sldNum" sz="quarter" idx="5"/>
          </p:nvPr>
        </p:nvSpPr>
        <p:spPr/>
        <p:txBody>
          <a:bodyPr/>
          <a:lstStyle/>
          <a:p>
            <a:fld id="{9AE26FD9-E69B-4F6B-BC8A-6FD8B5A036CF}" type="slidenum">
              <a:rPr lang="en-US" altLang="en-US" smtClean="0"/>
              <a:pPr/>
              <a:t>24</a:t>
            </a:fld>
            <a:endParaRPr lang="en-US" altLang="en-US"/>
          </a:p>
        </p:txBody>
      </p:sp>
    </p:spTree>
    <p:extLst>
      <p:ext uri="{BB962C8B-B14F-4D97-AF65-F5344CB8AC3E}">
        <p14:creationId xmlns:p14="http://schemas.microsoft.com/office/powerpoint/2010/main" val="4005817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7DFC79-30DA-484F-85C8-36E3971802A1}" type="slidenum">
              <a:rPr lang="en-US" smtClean="0"/>
              <a:t>2</a:t>
            </a:fld>
            <a:endParaRPr lang="en-US"/>
          </a:p>
        </p:txBody>
      </p:sp>
    </p:spTree>
    <p:extLst>
      <p:ext uri="{BB962C8B-B14F-4D97-AF65-F5344CB8AC3E}">
        <p14:creationId xmlns:p14="http://schemas.microsoft.com/office/powerpoint/2010/main" val="14892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Divide the participants into 2 groups. The first group discusses and presents the orientation task and the other group discusses and presents ways to respond to Mr. Thomas’s notion about documentation. Each group gets 15 minutes to discuss and 5 minutes to present. </a:t>
            </a:r>
          </a:p>
        </p:txBody>
      </p:sp>
      <p:sp>
        <p:nvSpPr>
          <p:cNvPr id="4" name="Slide Number Placeholder 3"/>
          <p:cNvSpPr>
            <a:spLocks noGrp="1"/>
          </p:cNvSpPr>
          <p:nvPr>
            <p:ph type="sldNum" sz="quarter" idx="5"/>
          </p:nvPr>
        </p:nvSpPr>
        <p:spPr/>
        <p:txBody>
          <a:bodyPr/>
          <a:lstStyle/>
          <a:p>
            <a:fld id="{D4BA1A28-CECA-4B76-BFA9-638DBC704E64}" type="slidenum">
              <a:rPr lang="en-US" smtClean="0"/>
              <a:pPr/>
              <a:t>3</a:t>
            </a:fld>
            <a:endParaRPr lang="en-US"/>
          </a:p>
        </p:txBody>
      </p:sp>
    </p:spTree>
    <p:extLst>
      <p:ext uri="{BB962C8B-B14F-4D97-AF65-F5344CB8AC3E}">
        <p14:creationId xmlns:p14="http://schemas.microsoft.com/office/powerpoint/2010/main" val="3292528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Divide the participants into 2 groups. The first group discusses and presents the orientation task and the other group discusses and presents ways to respond to Mr. Thomas’s notion about documentation. Each group gets 15 minutes to discuss and 5 minutes to present. </a:t>
            </a:r>
          </a:p>
        </p:txBody>
      </p:sp>
      <p:sp>
        <p:nvSpPr>
          <p:cNvPr id="4" name="Slide Number Placeholder 3"/>
          <p:cNvSpPr>
            <a:spLocks noGrp="1"/>
          </p:cNvSpPr>
          <p:nvPr>
            <p:ph type="sldNum" sz="quarter" idx="5"/>
          </p:nvPr>
        </p:nvSpPr>
        <p:spPr/>
        <p:txBody>
          <a:bodyPr/>
          <a:lstStyle/>
          <a:p>
            <a:fld id="{D4BA1A28-CECA-4B76-BFA9-638DBC704E64}" type="slidenum">
              <a:rPr lang="en-US" smtClean="0"/>
              <a:pPr/>
              <a:t>4</a:t>
            </a:fld>
            <a:endParaRPr lang="en-US"/>
          </a:p>
        </p:txBody>
      </p:sp>
    </p:spTree>
    <p:extLst>
      <p:ext uri="{BB962C8B-B14F-4D97-AF65-F5344CB8AC3E}">
        <p14:creationId xmlns:p14="http://schemas.microsoft.com/office/powerpoint/2010/main" val="4131085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Divide the participants into 2 groups. The first group discusses and presents the orientation task and the other group discusses and presents ways to respond to Mr. Thomas’s notion about documentation. Each group gets 15 minutes to discuss and 5 minutes to present. </a:t>
            </a:r>
          </a:p>
        </p:txBody>
      </p:sp>
      <p:sp>
        <p:nvSpPr>
          <p:cNvPr id="4" name="Slide Number Placeholder 3"/>
          <p:cNvSpPr>
            <a:spLocks noGrp="1"/>
          </p:cNvSpPr>
          <p:nvPr>
            <p:ph type="sldNum" sz="quarter" idx="5"/>
          </p:nvPr>
        </p:nvSpPr>
        <p:spPr/>
        <p:txBody>
          <a:bodyPr/>
          <a:lstStyle/>
          <a:p>
            <a:fld id="{D4BA1A28-CECA-4B76-BFA9-638DBC704E64}" type="slidenum">
              <a:rPr lang="en-US" smtClean="0"/>
              <a:pPr/>
              <a:t>5</a:t>
            </a:fld>
            <a:endParaRPr lang="en-US"/>
          </a:p>
        </p:txBody>
      </p:sp>
    </p:spTree>
    <p:extLst>
      <p:ext uri="{BB962C8B-B14F-4D97-AF65-F5344CB8AC3E}">
        <p14:creationId xmlns:p14="http://schemas.microsoft.com/office/powerpoint/2010/main" val="191401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A1A28-CECA-4B76-BFA9-638DBC704E64}" type="slidenum">
              <a:rPr lang="en-US" smtClean="0"/>
              <a:pPr/>
              <a:t>6</a:t>
            </a:fld>
            <a:endParaRPr lang="en-US"/>
          </a:p>
        </p:txBody>
      </p:sp>
    </p:spTree>
    <p:extLst>
      <p:ext uri="{BB962C8B-B14F-4D97-AF65-F5344CB8AC3E}">
        <p14:creationId xmlns:p14="http://schemas.microsoft.com/office/powerpoint/2010/main" val="3201598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A1A28-CECA-4B76-BFA9-638DBC704E64}" type="slidenum">
              <a:rPr lang="en-US" smtClean="0"/>
              <a:pPr/>
              <a:t>7</a:t>
            </a:fld>
            <a:endParaRPr lang="en-US"/>
          </a:p>
        </p:txBody>
      </p:sp>
    </p:spTree>
    <p:extLst>
      <p:ext uri="{BB962C8B-B14F-4D97-AF65-F5344CB8AC3E}">
        <p14:creationId xmlns:p14="http://schemas.microsoft.com/office/powerpoint/2010/main" val="1440466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07DFC79-30DA-484F-85C8-36E3971802A1}" type="slidenum">
              <a:rPr lang="en-US" smtClean="0"/>
              <a:t>9</a:t>
            </a:fld>
            <a:endParaRPr lang="en-US"/>
          </a:p>
        </p:txBody>
      </p:sp>
    </p:spTree>
    <p:extLst>
      <p:ext uri="{BB962C8B-B14F-4D97-AF65-F5344CB8AC3E}">
        <p14:creationId xmlns:p14="http://schemas.microsoft.com/office/powerpoint/2010/main" val="4173263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BA1A28-CECA-4B76-BFA9-638DBC704E64}" type="slidenum">
              <a:rPr lang="en-US" smtClean="0"/>
              <a:pPr/>
              <a:t>10</a:t>
            </a:fld>
            <a:endParaRPr lang="en-US"/>
          </a:p>
        </p:txBody>
      </p:sp>
    </p:spTree>
    <p:extLst>
      <p:ext uri="{BB962C8B-B14F-4D97-AF65-F5344CB8AC3E}">
        <p14:creationId xmlns:p14="http://schemas.microsoft.com/office/powerpoint/2010/main" val="3047530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5" y="1805000"/>
            <a:ext cx="11211526"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2" name="Title 1"/>
          <p:cNvSpPr>
            <a:spLocks noGrp="1"/>
          </p:cNvSpPr>
          <p:nvPr>
            <p:ph type="title"/>
          </p:nvPr>
        </p:nvSpPr>
        <p:spPr/>
        <p:txBody>
          <a:bodyPr/>
          <a:lstStyle/>
          <a:p>
            <a:r>
              <a:rPr lang="en-GB" noProof="0" dirty="0"/>
              <a:t>Click to edit Master title style</a:t>
            </a:r>
          </a:p>
        </p:txBody>
      </p:sp>
      <p:sp>
        <p:nvSpPr>
          <p:cNvPr id="8" name="Footer Placeholder 4">
            <a:extLst>
              <a:ext uri="{FF2B5EF4-FFF2-40B4-BE49-F238E27FC236}">
                <a16:creationId xmlns:a16="http://schemas.microsoft.com/office/drawing/2014/main" id="{05178C27-E8AA-C649-8251-62524C03B22C}"/>
              </a:ext>
            </a:extLst>
          </p:cNvPr>
          <p:cNvSpPr>
            <a:spLocks noGrp="1"/>
          </p:cNvSpPr>
          <p:nvPr>
            <p:ph type="ftr" sz="quarter" idx="15"/>
          </p:nvPr>
        </p:nvSpPr>
        <p:spPr>
          <a:xfrm>
            <a:off x="479123" y="6468533"/>
            <a:ext cx="3517143" cy="228226"/>
          </a:xfrm>
          <a:prstGeom prst="rect">
            <a:avLst/>
          </a:prstGeom>
        </p:spPr>
        <p:txBody>
          <a:bodyPr/>
          <a:lstStyle>
            <a:lvl1pPr>
              <a:defRPr sz="1000"/>
            </a:lvl1pPr>
          </a:lstStyle>
          <a:p>
            <a:r>
              <a:rPr lang="en-US"/>
              <a:t>NITAG: Documentation Best Practices</a:t>
            </a:r>
            <a:endParaRPr lang="en-GB" dirty="0"/>
          </a:p>
        </p:txBody>
      </p:sp>
    </p:spTree>
    <p:extLst>
      <p:ext uri="{BB962C8B-B14F-4D97-AF65-F5344CB8AC3E}">
        <p14:creationId xmlns:p14="http://schemas.microsoft.com/office/powerpoint/2010/main" val="320992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Times New Roman Regular"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Times New Roman Regular" panose="02020603050405020304" pitchFamily="18" charset="0"/>
              </a:defRPr>
            </a:lvl1pPr>
            <a:lvl2pPr>
              <a:defRPr b="0" i="0">
                <a:latin typeface="Times New Roman Regular" panose="02020603050405020304" pitchFamily="18" charset="0"/>
              </a:defRPr>
            </a:lvl2pPr>
            <a:lvl3pPr>
              <a:defRPr b="0" i="0">
                <a:latin typeface="Times New Roman Regular" panose="02020603050405020304" pitchFamily="18" charset="0"/>
              </a:defRPr>
            </a:lvl3pPr>
            <a:lvl4pPr>
              <a:defRPr b="0" i="0">
                <a:latin typeface="Times New Roman Regular" panose="02020603050405020304" pitchFamily="18" charset="0"/>
              </a:defRPr>
            </a:lvl4pPr>
            <a:lvl5pPr>
              <a:defRPr b="0" i="0">
                <a:latin typeface="Times New Roman Regular"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D6281BD-AB01-5C42-818A-F42F5A164AB2}" type="datetime1">
              <a:rPr lang="en-US" smtClean="0"/>
              <a:t>5/10/2023</a:t>
            </a:fld>
            <a:endParaRPr lang="en-US" dirty="0"/>
          </a:p>
        </p:txBody>
      </p:sp>
      <p:sp>
        <p:nvSpPr>
          <p:cNvPr id="5" name="Footer Placeholder 4"/>
          <p:cNvSpPr>
            <a:spLocks noGrp="1"/>
          </p:cNvSpPr>
          <p:nvPr>
            <p:ph type="ftr" sz="quarter" idx="11"/>
          </p:nvPr>
        </p:nvSpPr>
        <p:spPr/>
        <p:txBody>
          <a:bodyPr/>
          <a:lstStyle/>
          <a:p>
            <a:r>
              <a:rPr lang="en-US" dirty="0"/>
              <a:t>NITAG: Documentation Best Practices</a:t>
            </a:r>
          </a:p>
        </p:txBody>
      </p:sp>
      <p:sp>
        <p:nvSpPr>
          <p:cNvPr id="6" name="Slide Number Placeholder 5"/>
          <p:cNvSpPr>
            <a:spLocks noGrp="1"/>
          </p:cNvSpPr>
          <p:nvPr>
            <p:ph type="sldNum" sz="quarter" idx="12"/>
          </p:nvPr>
        </p:nvSpPr>
        <p:spPr/>
        <p:txBody>
          <a:bodyPr/>
          <a:lstStyle/>
          <a:p>
            <a:fld id="{586032BC-7077-4A99-B459-0B3931B67BEC}" type="slidenum">
              <a:rPr lang="en-US" smtClean="0"/>
              <a:pPr/>
              <a:t>‹#›</a:t>
            </a:fld>
            <a:endParaRPr lang="en-US"/>
          </a:p>
        </p:txBody>
      </p:sp>
    </p:spTree>
    <p:extLst>
      <p:ext uri="{BB962C8B-B14F-4D97-AF65-F5344CB8AC3E}">
        <p14:creationId xmlns:p14="http://schemas.microsoft.com/office/powerpoint/2010/main" val="2967360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Times New Roman Regular"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608489" y="1604646"/>
            <a:ext cx="5374984" cy="4538535"/>
          </a:xfrm>
        </p:spPr>
        <p:txBody>
          <a:bodyPr/>
          <a:lstStyle>
            <a:lvl1pPr>
              <a:defRPr sz="2808" b="0" i="0">
                <a:latin typeface="Times New Roman Regular" panose="02020603050405020304" pitchFamily="18" charset="0"/>
              </a:defRPr>
            </a:lvl1pPr>
            <a:lvl2pPr>
              <a:defRPr sz="2407" b="0" i="0">
                <a:latin typeface="Times New Roman Regular" panose="02020603050405020304" pitchFamily="18" charset="0"/>
              </a:defRPr>
            </a:lvl2pPr>
            <a:lvl3pPr>
              <a:defRPr sz="2006" b="0" i="0">
                <a:latin typeface="Times New Roman Regular" panose="02020603050405020304" pitchFamily="18" charset="0"/>
              </a:defRPr>
            </a:lvl3pPr>
            <a:lvl4pPr>
              <a:defRPr sz="1805" b="0" i="0">
                <a:latin typeface="Times New Roman Regular" panose="02020603050405020304" pitchFamily="18" charset="0"/>
              </a:defRPr>
            </a:lvl4pPr>
            <a:lvl5pPr>
              <a:defRPr sz="1805" b="0" i="0">
                <a:latin typeface="Times New Roman Regular" panose="02020603050405020304" pitchFamily="18" charset="0"/>
              </a:defRPr>
            </a:lvl5pPr>
            <a:lvl6pPr>
              <a:defRPr sz="1805"/>
            </a:lvl6pPr>
            <a:lvl7pPr>
              <a:defRPr sz="1805"/>
            </a:lvl7pPr>
            <a:lvl8pPr>
              <a:defRPr sz="1805"/>
            </a:lvl8pPr>
            <a:lvl9pPr>
              <a:defRPr sz="180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6302" y="1604646"/>
            <a:ext cx="5374984" cy="4538535"/>
          </a:xfrm>
        </p:spPr>
        <p:txBody>
          <a:bodyPr/>
          <a:lstStyle>
            <a:lvl1pPr>
              <a:defRPr sz="2808" b="0" i="0">
                <a:latin typeface="Times New Roman Regular" panose="02020603050405020304" pitchFamily="18" charset="0"/>
              </a:defRPr>
            </a:lvl1pPr>
            <a:lvl2pPr>
              <a:defRPr sz="2407" b="0" i="0">
                <a:latin typeface="Times New Roman Regular" panose="02020603050405020304" pitchFamily="18" charset="0"/>
              </a:defRPr>
            </a:lvl2pPr>
            <a:lvl3pPr>
              <a:defRPr sz="2006" b="0" i="0">
                <a:latin typeface="Times New Roman Regular" panose="02020603050405020304" pitchFamily="18" charset="0"/>
              </a:defRPr>
            </a:lvl3pPr>
            <a:lvl4pPr>
              <a:defRPr sz="1805" b="0" i="0">
                <a:latin typeface="Times New Roman Regular" panose="02020603050405020304" pitchFamily="18" charset="0"/>
              </a:defRPr>
            </a:lvl4pPr>
            <a:lvl5pPr>
              <a:defRPr sz="1805" b="0" i="0">
                <a:latin typeface="Times New Roman Regular" panose="02020603050405020304" pitchFamily="18" charset="0"/>
              </a:defRPr>
            </a:lvl5pPr>
            <a:lvl6pPr>
              <a:defRPr sz="1805"/>
            </a:lvl6pPr>
            <a:lvl7pPr>
              <a:defRPr sz="1805"/>
            </a:lvl7pPr>
            <a:lvl8pPr>
              <a:defRPr sz="1805"/>
            </a:lvl8pPr>
            <a:lvl9pPr>
              <a:defRPr sz="180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4ED071D-62EF-A548-9263-768E1853D74E}" type="datetime1">
              <a:rPr lang="en-US" smtClean="0"/>
              <a:t>5/10/2023</a:t>
            </a:fld>
            <a:endParaRPr lang="en-US"/>
          </a:p>
        </p:txBody>
      </p:sp>
      <p:sp>
        <p:nvSpPr>
          <p:cNvPr id="6" name="Footer Placeholder 5"/>
          <p:cNvSpPr>
            <a:spLocks noGrp="1"/>
          </p:cNvSpPr>
          <p:nvPr>
            <p:ph type="ftr" sz="quarter" idx="11"/>
          </p:nvPr>
        </p:nvSpPr>
        <p:spPr/>
        <p:txBody>
          <a:bodyPr/>
          <a:lstStyle/>
          <a:p>
            <a:r>
              <a:rPr lang="en-US"/>
              <a:t>NITAG: Documentation Best Practices</a:t>
            </a:r>
          </a:p>
        </p:txBody>
      </p:sp>
      <p:sp>
        <p:nvSpPr>
          <p:cNvPr id="7" name="Slide Number Placeholder 6"/>
          <p:cNvSpPr>
            <a:spLocks noGrp="1"/>
          </p:cNvSpPr>
          <p:nvPr>
            <p:ph type="sldNum" sz="quarter" idx="12"/>
          </p:nvPr>
        </p:nvSpPr>
        <p:spPr/>
        <p:txBody>
          <a:bodyPr/>
          <a:lstStyle/>
          <a:p>
            <a:fld id="{586032BC-7077-4A99-B459-0B3931B67BEC}" type="slidenum">
              <a:rPr lang="en-US" smtClean="0"/>
              <a:pPr/>
              <a:t>‹#›</a:t>
            </a:fld>
            <a:endParaRPr lang="en-US"/>
          </a:p>
        </p:txBody>
      </p:sp>
    </p:spTree>
    <p:extLst>
      <p:ext uri="{BB962C8B-B14F-4D97-AF65-F5344CB8AC3E}">
        <p14:creationId xmlns:p14="http://schemas.microsoft.com/office/powerpoint/2010/main" val="153094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5" y="1805000"/>
            <a:ext cx="11211526" cy="424897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79609" y="1191302"/>
            <a:ext cx="8145125" cy="289728"/>
          </a:xfrm>
        </p:spPr>
        <p:txBody>
          <a:bodyPr lIns="21424" anchor="ctr">
            <a:normAutofit/>
          </a:bodyPr>
          <a:lstStyle>
            <a:lvl1pPr>
              <a:defRPr sz="19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endParaRPr lang="en-GB" noProof="0"/>
          </a:p>
        </p:txBody>
      </p:sp>
      <p:sp>
        <p:nvSpPr>
          <p:cNvPr id="5" name="Footer Placeholder 4"/>
          <p:cNvSpPr>
            <a:spLocks noGrp="1"/>
          </p:cNvSpPr>
          <p:nvPr>
            <p:ph type="ftr" sz="quarter" idx="15"/>
          </p:nvPr>
        </p:nvSpPr>
        <p:spPr/>
        <p:txBody>
          <a:bodyPr/>
          <a:lstStyle/>
          <a:p>
            <a:r>
              <a:rPr lang="en-US" noProof="0"/>
              <a:t>NITAGs composition and functioning</a:t>
            </a:r>
            <a:endParaRPr lang="en-GB" noProof="0"/>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a:xfrm>
            <a:off x="479125" y="6311133"/>
            <a:ext cx="11205901" cy="209158"/>
          </a:xfrm>
        </p:spPr>
        <p:txBody>
          <a:bodyPr anchor="t">
            <a:normAutofit/>
          </a:bodyPr>
          <a:lstStyle>
            <a:lvl1pPr>
              <a:defRPr sz="10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563607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49062" y="579202"/>
            <a:ext cx="3974470" cy="454785"/>
          </a:xfrm>
          <a:prstGeom prst="rect">
            <a:avLst/>
          </a:prstGeom>
        </p:spPr>
        <p:txBody>
          <a:bodyPr lIns="0" tIns="0" rIns="0" bIns="0" anchor="t" anchorCtr="0"/>
          <a:lstStyle>
            <a:lvl1pPr algn="l">
              <a:defRPr sz="3269">
                <a:solidFill>
                  <a:schemeClr val="tx1"/>
                </a:solidFill>
              </a:defRPr>
            </a:lvl1pPr>
          </a:lstStyle>
          <a:p>
            <a:r>
              <a:rPr lang="fr-FR"/>
              <a:t>Modifiez le style du titre</a:t>
            </a:r>
            <a:endParaRPr lang="en-GB" dirty="0"/>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49062" y="2871126"/>
            <a:ext cx="3974470" cy="567399"/>
          </a:xfrm>
        </p:spPr>
        <p:txBody>
          <a:bodyPr wrap="square" anchor="b" anchorCtr="0">
            <a:spAutoFit/>
          </a:bodyPr>
          <a:lstStyle>
            <a:lvl1pPr marL="0" indent="0" algn="l">
              <a:buNone/>
              <a:defRPr sz="1695" b="1" i="0">
                <a:solidFill>
                  <a:schemeClr val="tx1"/>
                </a:solidFill>
                <a:latin typeface="Poppins SemiBold" pitchFamily="2" charset="77"/>
                <a:cs typeface="Poppins SemiBold" pitchFamily="2" charset="77"/>
              </a:defRPr>
            </a:lvl1pPr>
            <a:lvl2pPr marL="276743" indent="0" algn="ctr">
              <a:buNone/>
              <a:defRPr sz="1211"/>
            </a:lvl2pPr>
            <a:lvl3pPr marL="553486" indent="0" algn="ctr">
              <a:buNone/>
              <a:defRPr sz="1090"/>
            </a:lvl3pPr>
            <a:lvl4pPr marL="830229" indent="0" algn="ctr">
              <a:buNone/>
              <a:defRPr sz="968"/>
            </a:lvl4pPr>
            <a:lvl5pPr marL="1106973" indent="0" algn="ctr">
              <a:buNone/>
              <a:defRPr sz="968"/>
            </a:lvl5pPr>
            <a:lvl6pPr marL="1383716" indent="0" algn="ctr">
              <a:buNone/>
              <a:defRPr sz="968"/>
            </a:lvl6pPr>
            <a:lvl7pPr marL="1660459" indent="0" algn="ctr">
              <a:buNone/>
              <a:defRPr sz="968"/>
            </a:lvl7pPr>
            <a:lvl8pPr marL="1937202" indent="0" algn="ctr">
              <a:buNone/>
              <a:defRPr sz="968"/>
            </a:lvl8pPr>
            <a:lvl9pPr marL="2213945" indent="0" algn="ctr">
              <a:buNone/>
              <a:defRPr sz="968"/>
            </a:lvl9pPr>
          </a:lstStyle>
          <a:p>
            <a:r>
              <a:rPr lang="fr-FR"/>
              <a:t>Modifiez le style des sous-titres du masque</a:t>
            </a:r>
            <a:endParaRPr lang="en-GB" dirty="0"/>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8717" y="3581704"/>
            <a:ext cx="3699750" cy="243652"/>
          </a:xfrm>
        </p:spPr>
        <p:txBody>
          <a:bodyPr/>
          <a:lstStyle/>
          <a:p>
            <a:pPr lvl="0"/>
            <a:r>
              <a:rPr lang="fr-FR"/>
              <a:t>Cliquez pour modifier les styles du texte du masque</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8717" y="4507539"/>
            <a:ext cx="3699750" cy="243652"/>
          </a:xfrm>
        </p:spPr>
        <p:txBody>
          <a:bodyPr/>
          <a:lstStyle/>
          <a:p>
            <a:pPr lvl="0"/>
            <a:r>
              <a:rPr lang="fr-FR"/>
              <a:t>Cliquez pour modifier les styles du texte du masque</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8717" y="4894370"/>
            <a:ext cx="3699750" cy="243652"/>
          </a:xfrm>
        </p:spPr>
        <p:txBody>
          <a:bodyPr/>
          <a:lstStyle/>
          <a:p>
            <a:pPr lvl="0"/>
            <a:r>
              <a:rPr lang="fr-FR"/>
              <a:t>Cliquez pour modifier les styles du texte du masque</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5344" y="5766914"/>
            <a:ext cx="3031187" cy="648705"/>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66197" y="0"/>
            <a:ext cx="7003579" cy="6877050"/>
          </a:xfrm>
          <a:solidFill>
            <a:schemeClr val="bg2">
              <a:lumMod val="75000"/>
            </a:schemeClr>
          </a:solidFill>
        </p:spPr>
        <p:txBody>
          <a:bodyPr bIns="1764000" anchor="ctr">
            <a:noAutofit/>
          </a:bodyPr>
          <a:lstStyle>
            <a:lvl1pPr algn="ctr">
              <a:defRPr sz="2179" b="1">
                <a:solidFill>
                  <a:schemeClr val="bg1"/>
                </a:solidFill>
              </a:defRPr>
            </a:lvl1pPr>
          </a:lstStyle>
          <a:p>
            <a:r>
              <a:rPr lang="en-GB" dirty="0"/>
              <a:t>Click icon to insert image</a:t>
            </a:r>
          </a:p>
        </p:txBody>
      </p:sp>
    </p:spTree>
    <p:extLst>
      <p:ext uri="{BB962C8B-B14F-4D97-AF65-F5344CB8AC3E}">
        <p14:creationId xmlns:p14="http://schemas.microsoft.com/office/powerpoint/2010/main" val="348764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endParaRPr lang="en-GB" dirty="0"/>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6586" y="538690"/>
            <a:ext cx="10993474" cy="404253"/>
          </a:xfrm>
          <a:prstGeom prst="rect">
            <a:avLst/>
          </a:prstGeom>
        </p:spPr>
        <p:txBody>
          <a:bodyPr lIns="0" tIns="0" rIns="0" bIns="0" anchor="t" anchorCtr="0"/>
          <a:lstStyle>
            <a:lvl1pPr>
              <a:defRPr/>
            </a:lvl1pPr>
          </a:lstStyle>
          <a:p>
            <a:r>
              <a:rPr lang="en-US" dirty="0"/>
              <a:t>Iconography with text</a:t>
            </a:r>
            <a:endParaRPr lang="en-GB" dirty="0"/>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49677" y="1984970"/>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dirty="0"/>
          </a:p>
        </p:txBody>
      </p:sp>
      <p:sp>
        <p:nvSpPr>
          <p:cNvPr id="19" name="object 14">
            <a:extLst>
              <a:ext uri="{FF2B5EF4-FFF2-40B4-BE49-F238E27FC236}">
                <a16:creationId xmlns:a16="http://schemas.microsoft.com/office/drawing/2014/main" id="{FFCCEE77-DD40-4843-B514-E7A8B70251C9}"/>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49677" y="4175355"/>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57979" y="1984970"/>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57979" y="4175355"/>
            <a:ext cx="1379419" cy="1442236"/>
          </a:xfrm>
          <a:prstGeom prst="rect">
            <a:avLst/>
          </a:prstGeom>
          <a:noFill/>
        </p:spPr>
        <p:txBody>
          <a:bodyPr anchor="ctr" anchorCtr="0">
            <a:noAutofit/>
          </a:bodyPr>
          <a:lstStyle>
            <a:lvl1pPr algn="ctr">
              <a:buFont typeface="Arial" panose="020B0604020202020204" pitchFamily="34" charset="0"/>
              <a:buNone/>
              <a:defRPr/>
            </a:lvl1pPr>
          </a:lstStyle>
          <a:p>
            <a:r>
              <a:rPr lang="fr-FR"/>
              <a:t>Cliquez sur l'icône pour ajouter une image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07063" y="2288506"/>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15364" y="2288506"/>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07063" y="4478892"/>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15364" y="4478892"/>
            <a:ext cx="3236561" cy="835165"/>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1"/>
            </a:lvl2pPr>
            <a:lvl3pPr marL="0" indent="0">
              <a:buFontTx/>
              <a:buNone/>
              <a:defRPr>
                <a:solidFill>
                  <a:schemeClr val="accent1"/>
                </a:solidFill>
              </a:defRPr>
            </a:lvl3pPr>
            <a:lvl5pPr>
              <a:defRPr/>
            </a:lvl5pPr>
          </a:lstStyle>
          <a:p>
            <a:pPr lvl="0"/>
            <a:r>
              <a:rPr lang="en-GB" dirty="0"/>
              <a:t>Speaker Name</a:t>
            </a:r>
          </a:p>
          <a:p>
            <a:pPr lvl="1"/>
            <a:r>
              <a:rPr lang="en-GB" dirty="0"/>
              <a:t>Job title, Organisation</a:t>
            </a:r>
          </a:p>
          <a:p>
            <a:pPr lvl="2"/>
            <a:r>
              <a:rPr lang="en-GB" dirty="0"/>
              <a:t>@social_handle</a:t>
            </a:r>
          </a:p>
        </p:txBody>
      </p:sp>
    </p:spTree>
    <p:extLst>
      <p:ext uri="{BB962C8B-B14F-4D97-AF65-F5344CB8AC3E}">
        <p14:creationId xmlns:p14="http://schemas.microsoft.com/office/powerpoint/2010/main" val="130477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B59F4E3-CC70-8F42-98FA-FB94F332D047}"/>
              </a:ext>
            </a:extLst>
          </p:cNvPr>
          <p:cNvSpPr>
            <a:spLocks noGrp="1"/>
          </p:cNvSpPr>
          <p:nvPr>
            <p:ph type="sldNum" sz="quarter" idx="16"/>
          </p:nvPr>
        </p:nvSpPr>
        <p:spPr>
          <a:xfrm>
            <a:off x="11395625" y="6606509"/>
            <a:ext cx="289402" cy="180500"/>
          </a:xfrm>
        </p:spPr>
        <p:txBody>
          <a:bodyPr/>
          <a:lstStyle/>
          <a:p>
            <a:fld id="{A74CE0EA-F3B5-4684-BA10-C594598FDB9C}" type="slidenum">
              <a:rPr lang="en-GB" noProof="0" smtClean="0"/>
              <a:pPr/>
              <a:t>‹#›</a:t>
            </a:fld>
            <a:endParaRPr lang="en-GB" noProof="0" dirty="0"/>
          </a:p>
        </p:txBody>
      </p:sp>
      <p:sp>
        <p:nvSpPr>
          <p:cNvPr id="8" name="Footer Placeholder 4">
            <a:extLst>
              <a:ext uri="{FF2B5EF4-FFF2-40B4-BE49-F238E27FC236}">
                <a16:creationId xmlns:a16="http://schemas.microsoft.com/office/drawing/2014/main" id="{C5B43E3C-6F82-8244-BC6A-DA570484C8E7}"/>
              </a:ext>
            </a:extLst>
          </p:cNvPr>
          <p:cNvSpPr>
            <a:spLocks noGrp="1"/>
          </p:cNvSpPr>
          <p:nvPr>
            <p:ph type="ftr" sz="quarter" idx="15"/>
          </p:nvPr>
        </p:nvSpPr>
        <p:spPr>
          <a:xfrm>
            <a:off x="479123" y="6468533"/>
            <a:ext cx="3517143" cy="228226"/>
          </a:xfrm>
          <a:prstGeom prst="rect">
            <a:avLst/>
          </a:prstGeom>
        </p:spPr>
        <p:txBody>
          <a:bodyPr/>
          <a:lstStyle>
            <a:lvl1pPr>
              <a:defRPr sz="1000"/>
            </a:lvl1pPr>
          </a:lstStyle>
          <a:p>
            <a:r>
              <a:rPr lang="en-US"/>
              <a:t>NITAG Conflict of Interest – Prevention and Management</a:t>
            </a:r>
            <a:endParaRPr lang="en-GB" dirty="0"/>
          </a:p>
        </p:txBody>
      </p:sp>
    </p:spTree>
    <p:extLst>
      <p:ext uri="{BB962C8B-B14F-4D97-AF65-F5344CB8AC3E}">
        <p14:creationId xmlns:p14="http://schemas.microsoft.com/office/powerpoint/2010/main" val="1251959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dirty="0">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6797" y="6415711"/>
            <a:ext cx="11022756"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271" dirty="0"/>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4315" y="3691681"/>
            <a:ext cx="9179224" cy="841883"/>
          </a:xfrm>
        </p:spPr>
        <p:txBody>
          <a:bodyPr anchor="ctr"/>
          <a:lstStyle>
            <a:lvl1pPr algn="ctr">
              <a:defRPr sz="2663"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fr-FR"/>
              <a:t>Cliquez pour modifier les styles du texte du masque</a:t>
            </a:r>
          </a:p>
          <a:p>
            <a:pPr lvl="1"/>
            <a:r>
              <a:rPr lang="fr-FR"/>
              <a:t>Deuxième niveau</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16145" y="2300063"/>
            <a:ext cx="4935563" cy="1059938"/>
          </a:xfrm>
          <a:prstGeom prst="rect">
            <a:avLst/>
          </a:prstGeom>
        </p:spPr>
      </p:pic>
    </p:spTree>
    <p:extLst>
      <p:ext uri="{BB962C8B-B14F-4D97-AF65-F5344CB8AC3E}">
        <p14:creationId xmlns:p14="http://schemas.microsoft.com/office/powerpoint/2010/main" val="180637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79124" y="368640"/>
            <a:ext cx="8145125" cy="722000"/>
          </a:xfrm>
          <a:prstGeom prst="rect">
            <a:avLst/>
          </a:prstGeom>
        </p:spPr>
        <p:txBody>
          <a:bodyPr vert="horz" lIns="21424" tIns="0" rIns="428472" bIns="0" rtlCol="0" anchor="b">
            <a:noAutofit/>
          </a:bodyPr>
          <a:lstStyle/>
          <a:p>
            <a:r>
              <a:rPr lang="en-GB" noProof="0"/>
              <a:t>Click to edit </a:t>
            </a:r>
            <a:br>
              <a:rPr lang="en-GB" noProof="0"/>
            </a:br>
            <a:r>
              <a:rPr lang="en-GB" noProof="0"/>
              <a:t>Master title style</a:t>
            </a:r>
          </a:p>
        </p:txBody>
      </p:sp>
      <p:sp>
        <p:nvSpPr>
          <p:cNvPr id="3" name="Text Placeholder 2"/>
          <p:cNvSpPr>
            <a:spLocks noGrp="1"/>
          </p:cNvSpPr>
          <p:nvPr>
            <p:ph type="body" idx="1"/>
          </p:nvPr>
        </p:nvSpPr>
        <p:spPr bwMode="gray">
          <a:xfrm>
            <a:off x="479125" y="1812641"/>
            <a:ext cx="11211526" cy="4248970"/>
          </a:xfrm>
          <a:prstGeom prst="rect">
            <a:avLst/>
          </a:prstGeom>
        </p:spPr>
        <p:txBody>
          <a:bodyPr vert="horz" lIns="21424" tIns="0" rIns="21424"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6" name="Slide Number Placeholder 5"/>
          <p:cNvSpPr>
            <a:spLocks noGrp="1"/>
          </p:cNvSpPr>
          <p:nvPr>
            <p:ph type="sldNum" sz="quarter" idx="4"/>
          </p:nvPr>
        </p:nvSpPr>
        <p:spPr bwMode="gray">
          <a:xfrm>
            <a:off x="11395625" y="6606509"/>
            <a:ext cx="289402" cy="180500"/>
          </a:xfrm>
          <a:prstGeom prst="rect">
            <a:avLst/>
          </a:prstGeom>
        </p:spPr>
        <p:txBody>
          <a:bodyPr vert="horz" lIns="0" tIns="0" rIns="0" bIns="0" rtlCol="0" anchor="t"/>
          <a:lstStyle>
            <a:lvl1pPr algn="r">
              <a:defRPr sz="1000" b="0">
                <a:solidFill>
                  <a:schemeClr val="tx1"/>
                </a:solidFill>
                <a:latin typeface="+mn-lt"/>
                <a:cs typeface="Times New Roman" panose="02020603050405020304" pitchFamily="18" charset="0"/>
              </a:defRPr>
            </a:lvl1pPr>
          </a:lstStyle>
          <a:p>
            <a:fld id="{A74CE0EA-F3B5-4684-BA10-C594598FDB9C}" type="slidenum">
              <a:rPr lang="en-GB" noProof="0" smtClean="0"/>
              <a:pPr/>
              <a:t>‹#›</a:t>
            </a:fld>
            <a:endParaRPr lang="en-GB" noProof="0" dirty="0"/>
          </a:p>
        </p:txBody>
      </p:sp>
      <p:sp>
        <p:nvSpPr>
          <p:cNvPr id="9" name="Footer Placeholder 4">
            <a:extLst>
              <a:ext uri="{FF2B5EF4-FFF2-40B4-BE49-F238E27FC236}">
                <a16:creationId xmlns:a16="http://schemas.microsoft.com/office/drawing/2014/main" id="{F04CA13F-D3B9-C847-A7B0-2760349C9374}"/>
              </a:ext>
            </a:extLst>
          </p:cNvPr>
          <p:cNvSpPr>
            <a:spLocks noGrp="1"/>
          </p:cNvSpPr>
          <p:nvPr>
            <p:ph type="ftr" sz="quarter" idx="3"/>
          </p:nvPr>
        </p:nvSpPr>
        <p:spPr>
          <a:xfrm>
            <a:off x="479123" y="6468533"/>
            <a:ext cx="3517143" cy="228226"/>
          </a:xfrm>
          <a:prstGeom prst="rect">
            <a:avLst/>
          </a:prstGeom>
        </p:spPr>
        <p:txBody>
          <a:bodyPr/>
          <a:lstStyle>
            <a:lvl1pPr>
              <a:defRPr sz="1000"/>
            </a:lvl1pPr>
          </a:lstStyle>
          <a:p>
            <a:r>
              <a:rPr lang="en-US"/>
              <a:t>NITAG: Documentation Best Practices</a:t>
            </a:r>
            <a:endParaRPr lang="en-GB" dirty="0"/>
          </a:p>
        </p:txBody>
      </p:sp>
      <p:pic>
        <p:nvPicPr>
          <p:cNvPr id="4" name="Image 3" descr="Une image contenant logo&#10;&#10;Description générée automatiquement">
            <a:extLst>
              <a:ext uri="{FF2B5EF4-FFF2-40B4-BE49-F238E27FC236}">
                <a16:creationId xmlns:a16="http://schemas.microsoft.com/office/drawing/2014/main" id="{B8A9EBDD-69B3-3209-41DC-CBEEAE5E696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734911" y="460445"/>
            <a:ext cx="1927335" cy="587157"/>
          </a:xfrm>
          <a:prstGeom prst="rect">
            <a:avLst/>
          </a:prstGeom>
        </p:spPr>
      </p:pic>
    </p:spTree>
    <p:extLst>
      <p:ext uri="{BB962C8B-B14F-4D97-AF65-F5344CB8AC3E}">
        <p14:creationId xmlns:p14="http://schemas.microsoft.com/office/powerpoint/2010/main" val="2663504846"/>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7" r:id="rId4"/>
    <p:sldLayoutId id="2147483668" r:id="rId5"/>
    <p:sldLayoutId id="2147483669" r:id="rId6"/>
    <p:sldLayoutId id="2147483670" r:id="rId7"/>
    <p:sldLayoutId id="2147483671" r:id="rId8"/>
  </p:sldLayoutIdLst>
  <p:hf hdr="0" dt="0"/>
  <p:txStyles>
    <p:titleStyle>
      <a:lvl1pPr algn="l" defTabSz="1088319" rtl="0" eaLnBrk="1" latinLnBrk="0" hangingPunct="1">
        <a:lnSpc>
          <a:spcPct val="90000"/>
        </a:lnSpc>
        <a:spcBef>
          <a:spcPct val="0"/>
        </a:spcBef>
        <a:buNone/>
        <a:defRPr sz="3300" b="1" kern="1200">
          <a:solidFill>
            <a:srgbClr val="0092CC"/>
          </a:solidFill>
          <a:latin typeface="+mj-lt"/>
          <a:ea typeface="+mj-ea"/>
          <a:cs typeface="+mj-cs"/>
        </a:defRPr>
      </a:lvl1pPr>
    </p:titleStyle>
    <p:body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88319" rtl="0" eaLnBrk="1" latinLnBrk="0" hangingPunct="1">
        <a:defRPr sz="2100" kern="1200">
          <a:solidFill>
            <a:schemeClr val="tx1"/>
          </a:solidFill>
          <a:latin typeface="+mn-lt"/>
          <a:ea typeface="+mn-ea"/>
          <a:cs typeface="+mn-cs"/>
        </a:defRPr>
      </a:lvl1pPr>
      <a:lvl2pPr marL="544159" algn="l" defTabSz="1088319" rtl="0" eaLnBrk="1" latinLnBrk="0" hangingPunct="1">
        <a:defRPr sz="2100" kern="1200">
          <a:solidFill>
            <a:schemeClr val="tx1"/>
          </a:solidFill>
          <a:latin typeface="+mn-lt"/>
          <a:ea typeface="+mn-ea"/>
          <a:cs typeface="+mn-cs"/>
        </a:defRPr>
      </a:lvl2pPr>
      <a:lvl3pPr marL="1088319" algn="l" defTabSz="1088319" rtl="0" eaLnBrk="1" latinLnBrk="0" hangingPunct="1">
        <a:defRPr sz="2100" kern="1200">
          <a:solidFill>
            <a:schemeClr val="tx1"/>
          </a:solidFill>
          <a:latin typeface="+mn-lt"/>
          <a:ea typeface="+mn-ea"/>
          <a:cs typeface="+mn-cs"/>
        </a:defRPr>
      </a:lvl3pPr>
      <a:lvl4pPr marL="1632478" algn="l" defTabSz="1088319" rtl="0" eaLnBrk="1" latinLnBrk="0" hangingPunct="1">
        <a:defRPr sz="2100" kern="1200">
          <a:solidFill>
            <a:schemeClr val="tx1"/>
          </a:solidFill>
          <a:latin typeface="+mn-lt"/>
          <a:ea typeface="+mn-ea"/>
          <a:cs typeface="+mn-cs"/>
        </a:defRPr>
      </a:lvl4pPr>
      <a:lvl5pPr marL="2176638" algn="l" defTabSz="1088319" rtl="0" eaLnBrk="1" latinLnBrk="0" hangingPunct="1">
        <a:defRPr sz="2100" kern="1200">
          <a:solidFill>
            <a:schemeClr val="tx1"/>
          </a:solidFill>
          <a:latin typeface="+mn-lt"/>
          <a:ea typeface="+mn-ea"/>
          <a:cs typeface="+mn-cs"/>
        </a:defRPr>
      </a:lvl5pPr>
      <a:lvl6pPr marL="2720797" algn="l" defTabSz="1088319" rtl="0" eaLnBrk="1" latinLnBrk="0" hangingPunct="1">
        <a:defRPr sz="2100" kern="1200">
          <a:solidFill>
            <a:schemeClr val="tx1"/>
          </a:solidFill>
          <a:latin typeface="+mn-lt"/>
          <a:ea typeface="+mn-ea"/>
          <a:cs typeface="+mn-cs"/>
        </a:defRPr>
      </a:lvl6pPr>
      <a:lvl7pPr marL="3264957" algn="l" defTabSz="1088319" rtl="0" eaLnBrk="1" latinLnBrk="0" hangingPunct="1">
        <a:defRPr sz="2100" kern="1200">
          <a:solidFill>
            <a:schemeClr val="tx1"/>
          </a:solidFill>
          <a:latin typeface="+mn-lt"/>
          <a:ea typeface="+mn-ea"/>
          <a:cs typeface="+mn-cs"/>
        </a:defRPr>
      </a:lvl7pPr>
      <a:lvl8pPr marL="3809116" algn="l" defTabSz="1088319" rtl="0" eaLnBrk="1" latinLnBrk="0" hangingPunct="1">
        <a:defRPr sz="2100" kern="1200">
          <a:solidFill>
            <a:schemeClr val="tx1"/>
          </a:solidFill>
          <a:latin typeface="+mn-lt"/>
          <a:ea typeface="+mn-ea"/>
          <a:cs typeface="+mn-cs"/>
        </a:defRPr>
      </a:lvl8pPr>
      <a:lvl9pPr marL="4353276" algn="l" defTabSz="1088319"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39" userDrawn="1">
          <p15:clr>
            <a:srgbClr val="F26B43"/>
          </p15:clr>
        </p15:guide>
        <p15:guide id="2" orient="horz" pos="3809" userDrawn="1">
          <p15:clr>
            <a:srgbClr val="F26B43"/>
          </p15:clr>
        </p15:guide>
        <p15:guide id="3" pos="2880" userDrawn="1">
          <p15:clr>
            <a:srgbClr val="F26B43"/>
          </p15:clr>
        </p15:guide>
        <p15:guide id="4" pos="226" userDrawn="1">
          <p15:clr>
            <a:srgbClr val="F26B43"/>
          </p15:clr>
        </p15:guide>
        <p15:guide id="5" pos="5534" userDrawn="1">
          <p15:clr>
            <a:srgbClr val="F26B43"/>
          </p15:clr>
        </p15:guide>
        <p15:guide id="6" pos="2939" userDrawn="1">
          <p15:clr>
            <a:srgbClr val="F26B43"/>
          </p15:clr>
        </p15:guide>
        <p15:guide id="7" pos="282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hyperlink" Target="https://www.has-sante.fr/upload/docs/application/pdf/2019-03/proces_verbal_ctv_22_janvier_2019.pdf" TargetMode="External"/><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8.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hyperlink" Target="https://www.nitag-resource.org/sites/default/files/2020-04/min-2019-06-508.pdf" TargetMode="External"/><Relationship Id="rId11" Type="http://schemas.openxmlformats.org/officeDocument/2006/relationships/image" Target="../media/image21.png"/><Relationship Id="rId5" Type="http://schemas.openxmlformats.org/officeDocument/2006/relationships/image" Target="../media/image18.png"/><Relationship Id="rId15" Type="http://schemas.microsoft.com/office/2007/relationships/hdphoto" Target="../media/hdphoto1.wdp"/><Relationship Id="rId10" Type="http://schemas.openxmlformats.org/officeDocument/2006/relationships/hyperlink" Target="https://vacunas.minsal.cl/wp-content/uploads/2020/09/ACTA_CAVEI_26AGO2020_final.pdf" TargetMode="External"/><Relationship Id="rId4" Type="http://schemas.openxmlformats.org/officeDocument/2006/relationships/hyperlink" Target="https://www.nitag-resource.org/sites/default/files/2020-03/Minute%202018%2010%20Draft.pdf" TargetMode="External"/><Relationship Id="rId9" Type="http://schemas.openxmlformats.org/officeDocument/2006/relationships/image" Target="../media/image20.pn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2.wdp"/><Relationship Id="rId3" Type="http://schemas.openxmlformats.org/officeDocument/2006/relationships/hyperlink" Target="https://www.nitag-resource.org/media-center/use-bivalent-factor-h-binding-protein-meningococcal-serogroup-b-menb-fhbp-vaccine-0" TargetMode="External"/><Relationship Id="rId7" Type="http://schemas.openxmlformats.org/officeDocument/2006/relationships/hyperlink" Target="https://www.nitag-resource.org/media-center/recommendation-expanding-hpv-vaccination-boys" TargetMode="External"/><Relationship Id="rId12" Type="http://schemas.openxmlformats.org/officeDocument/2006/relationships/image" Target="../media/image24.png"/><Relationship Id="rId2" Type="http://schemas.openxmlformats.org/officeDocument/2006/relationships/image" Target="../media/image29.png"/><Relationship Id="rId16" Type="http://schemas.microsoft.com/office/2007/relationships/hdphoto" Target="../media/hdphoto3.wdp"/><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23.png"/><Relationship Id="rId5" Type="http://schemas.openxmlformats.org/officeDocument/2006/relationships/hyperlink" Target="https://www.nitag-resource.org/media-center/use-13-valent-pneumococcal-conjugate-vaccine-and-23-valent-pneumococcal-polysaccharide" TargetMode="External"/><Relationship Id="rId15" Type="http://schemas.openxmlformats.org/officeDocument/2006/relationships/image" Target="../media/image33.png"/><Relationship Id="rId10" Type="http://schemas.openxmlformats.org/officeDocument/2006/relationships/image" Target="../media/image22.png"/><Relationship Id="rId4" Type="http://schemas.openxmlformats.org/officeDocument/2006/relationships/image" Target="../media/image30.png"/><Relationship Id="rId9" Type="http://schemas.openxmlformats.org/officeDocument/2006/relationships/hyperlink" Target="https://www.nitag-resource.org/media-center/cavei-recommendation-introduction-varicella-vaccine-national-immunization-programme" TargetMode="External"/><Relationship Id="rId1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8/10/relationships/comments" Target="../comments/modernComment_120_34ABF38D.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hyperlink" Target="https://link.springer.com/content/pdf/10.1007%2Fs00103-019-02882-5.pdf" TargetMode="External"/><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E1D78EC6-350F-4627-B00D-29F5D6E26FEB}"/>
              </a:ext>
            </a:extLst>
          </p:cNvPr>
          <p:cNvSpPr>
            <a:spLocks noGrp="1"/>
          </p:cNvSpPr>
          <p:nvPr>
            <p:ph type="ctrTitle"/>
          </p:nvPr>
        </p:nvSpPr>
        <p:spPr>
          <a:xfrm>
            <a:off x="549062" y="592120"/>
            <a:ext cx="4228150" cy="452730"/>
          </a:xfrm>
        </p:spPr>
        <p:txBody>
          <a:bodyPr/>
          <a:lstStyle/>
          <a:p>
            <a:r>
              <a:rPr lang="en-US" sz="3600" dirty="0">
                <a:latin typeface="Poppins" pitchFamily="2" charset="77"/>
                <a:cs typeface="Poppins" pitchFamily="2" charset="77"/>
              </a:rPr>
              <a:t>Documenting NITAG work: Best Practices </a:t>
            </a:r>
            <a:endParaRPr lang="en-GB" dirty="0">
              <a:latin typeface="Poppins" pitchFamily="2" charset="77"/>
              <a:cs typeface="Poppins" pitchFamily="2" charset="77"/>
            </a:endParaRPr>
          </a:p>
        </p:txBody>
      </p:sp>
      <p:sp>
        <p:nvSpPr>
          <p:cNvPr id="32" name="Text Placeholder 31">
            <a:extLst>
              <a:ext uri="{FF2B5EF4-FFF2-40B4-BE49-F238E27FC236}">
                <a16:creationId xmlns:a16="http://schemas.microsoft.com/office/drawing/2014/main" id="{917B94F9-1742-4E91-B372-13AE31FC619C}"/>
              </a:ext>
            </a:extLst>
          </p:cNvPr>
          <p:cNvSpPr>
            <a:spLocks noGrp="1"/>
          </p:cNvSpPr>
          <p:nvPr>
            <p:ph type="body" sz="quarter" idx="11"/>
          </p:nvPr>
        </p:nvSpPr>
        <p:spPr>
          <a:xfrm>
            <a:off x="560439" y="5128501"/>
            <a:ext cx="3699750" cy="242551"/>
          </a:xfrm>
        </p:spPr>
        <p:txBody>
          <a:bodyPr/>
          <a:lstStyle/>
          <a:p>
            <a:r>
              <a:rPr lang="en-US" sz="1400" dirty="0"/>
              <a:t>Endorsed by the GNN and updated in May 2023</a:t>
            </a:r>
            <a:endParaRPr lang="en-GB" sz="1400" dirty="0"/>
          </a:p>
          <a:p>
            <a:endParaRPr lang="fr-FR" dirty="0"/>
          </a:p>
          <a:p>
            <a:pPr lvl="0"/>
            <a:endParaRPr lang="en-GB" dirty="0"/>
          </a:p>
        </p:txBody>
      </p:sp>
      <p:sp>
        <p:nvSpPr>
          <p:cNvPr id="7" name="Sous-titre 6">
            <a:extLst>
              <a:ext uri="{FF2B5EF4-FFF2-40B4-BE49-F238E27FC236}">
                <a16:creationId xmlns:a16="http://schemas.microsoft.com/office/drawing/2014/main" id="{59B01AD6-7034-7CD2-7984-A9360725B09D}"/>
              </a:ext>
            </a:extLst>
          </p:cNvPr>
          <p:cNvSpPr>
            <a:spLocks noGrp="1"/>
          </p:cNvSpPr>
          <p:nvPr>
            <p:ph type="subTitle" idx="1"/>
          </p:nvPr>
        </p:nvSpPr>
        <p:spPr>
          <a:xfrm>
            <a:off x="549062" y="3774357"/>
            <a:ext cx="3974470" cy="1141274"/>
          </a:xfrm>
        </p:spPr>
        <p:txBody>
          <a:bodyPr/>
          <a:lstStyle/>
          <a:p>
            <a:r>
              <a:rPr lang="en-US" dirty="0"/>
              <a:t>These slides were developed with inputs from the GNN, the WHO regional offices and our partner the US-CDC</a:t>
            </a:r>
          </a:p>
        </p:txBody>
      </p:sp>
      <p:sp>
        <p:nvSpPr>
          <p:cNvPr id="10" name="Rectangle 9">
            <a:extLst>
              <a:ext uri="{FF2B5EF4-FFF2-40B4-BE49-F238E27FC236}">
                <a16:creationId xmlns:a16="http://schemas.microsoft.com/office/drawing/2014/main" id="{A3DF31E0-E04D-1635-9153-1A654F011AD4}"/>
              </a:ext>
            </a:extLst>
          </p:cNvPr>
          <p:cNvSpPr/>
          <p:nvPr/>
        </p:nvSpPr>
        <p:spPr>
          <a:xfrm>
            <a:off x="2719754" y="5650523"/>
            <a:ext cx="1148861" cy="9261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Espace réservé pour une image  4" descr="Une image contenant personne, jeune, sport, groupe&#10;&#10;Description générée automatiquement">
            <a:extLst>
              <a:ext uri="{FF2B5EF4-FFF2-40B4-BE49-F238E27FC236}">
                <a16:creationId xmlns:a16="http://schemas.microsoft.com/office/drawing/2014/main" id="{255DACF4-D7E9-C415-2AA0-E1F1F0D11E9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051" r="16051"/>
          <a:stretch>
            <a:fillRect/>
          </a:stretch>
        </p:blipFill>
        <p:spPr/>
      </p:pic>
      <p:sp>
        <p:nvSpPr>
          <p:cNvPr id="2" name="ZoneTexte 1">
            <a:extLst>
              <a:ext uri="{FF2B5EF4-FFF2-40B4-BE49-F238E27FC236}">
                <a16:creationId xmlns:a16="http://schemas.microsoft.com/office/drawing/2014/main" id="{29E92DF7-E861-C69C-8EBB-87FAACB8C721}"/>
              </a:ext>
            </a:extLst>
          </p:cNvPr>
          <p:cNvSpPr txBox="1"/>
          <p:nvPr/>
        </p:nvSpPr>
        <p:spPr>
          <a:xfrm rot="5400000">
            <a:off x="8986639" y="8472734"/>
            <a:ext cx="6089072" cy="277200"/>
          </a:xfrm>
          <a:prstGeom prst="rect">
            <a:avLst/>
          </a:prstGeom>
          <a:noFill/>
        </p:spPr>
        <p:txBody>
          <a:bodyPr wrap="square">
            <a:spAutoFit/>
          </a:bodyPr>
          <a:lstStyle/>
          <a:p>
            <a:r>
              <a:rPr lang="fr-FR" sz="1200" dirty="0" err="1">
                <a:solidFill>
                  <a:schemeClr val="bg1"/>
                </a:solidFill>
                <a:latin typeface="Poppins" pitchFamily="2" charset="77"/>
                <a:cs typeface="Poppins" pitchFamily="2" charset="77"/>
              </a:rPr>
              <a:t>unsplash.com</a:t>
            </a:r>
            <a:endParaRPr lang="fr-FR" sz="1200" dirty="0">
              <a:solidFill>
                <a:schemeClr val="bg1"/>
              </a:solidFill>
              <a:latin typeface="Poppins" pitchFamily="2" charset="77"/>
              <a:cs typeface="Poppins" pitchFamily="2" charset="77"/>
            </a:endParaRPr>
          </a:p>
        </p:txBody>
      </p:sp>
    </p:spTree>
    <p:extLst>
      <p:ext uri="{BB962C8B-B14F-4D97-AF65-F5344CB8AC3E}">
        <p14:creationId xmlns:p14="http://schemas.microsoft.com/office/powerpoint/2010/main" val="204416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63BEE30-B132-7E44-83EC-AED2813975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54022" y="2111077"/>
            <a:ext cx="2761369" cy="3637176"/>
          </a:xfrm>
          <a:prstGeom prst="rect">
            <a:avLst/>
          </a:prstGeom>
          <a:ln w="19050" cap="sq">
            <a:solidFill>
              <a:srgbClr val="C10077"/>
            </a:solidFill>
            <a:miter lim="800000"/>
          </a:ln>
          <a:effectLst/>
        </p:spPr>
      </p:pic>
      <p:sp>
        <p:nvSpPr>
          <p:cNvPr id="3" name="Footer Placeholder 2">
            <a:extLst>
              <a:ext uri="{FF2B5EF4-FFF2-40B4-BE49-F238E27FC236}">
                <a16:creationId xmlns:a16="http://schemas.microsoft.com/office/drawing/2014/main" id="{1BA5118D-33A9-7144-9DB2-6E0A22D0A8E9}"/>
              </a:ext>
            </a:extLst>
          </p:cNvPr>
          <p:cNvSpPr>
            <a:spLocks noGrp="1"/>
          </p:cNvSpPr>
          <p:nvPr>
            <p:ph type="ftr" sz="quarter" idx="11"/>
          </p:nvPr>
        </p:nvSpPr>
        <p:spPr/>
        <p:txBody>
          <a:bodyPr/>
          <a:lstStyle/>
          <a:p>
            <a:r>
              <a:rPr lang="en-US" dirty="0"/>
              <a:t>NITAG: Documentation Best Practices</a:t>
            </a:r>
          </a:p>
        </p:txBody>
      </p:sp>
      <p:sp>
        <p:nvSpPr>
          <p:cNvPr id="4" name="Slide Number Placeholder 3">
            <a:extLst>
              <a:ext uri="{FF2B5EF4-FFF2-40B4-BE49-F238E27FC236}">
                <a16:creationId xmlns:a16="http://schemas.microsoft.com/office/drawing/2014/main" id="{3A1C5A2C-7E13-7A4D-966B-41847330AB5A}"/>
              </a:ext>
            </a:extLst>
          </p:cNvPr>
          <p:cNvSpPr>
            <a:spLocks noGrp="1"/>
          </p:cNvSpPr>
          <p:nvPr>
            <p:ph type="sldNum" sz="quarter" idx="12"/>
          </p:nvPr>
        </p:nvSpPr>
        <p:spPr/>
        <p:txBody>
          <a:bodyPr/>
          <a:lstStyle/>
          <a:p>
            <a:fld id="{586032BC-7077-4A99-B459-0B3931B67BEC}" type="slidenum">
              <a:rPr lang="en-US" smtClean="0"/>
              <a:pPr/>
              <a:t>9</a:t>
            </a:fld>
            <a:endParaRPr lang="en-US"/>
          </a:p>
        </p:txBody>
      </p:sp>
      <p:sp>
        <p:nvSpPr>
          <p:cNvPr id="6" name="TextBox 5">
            <a:extLst>
              <a:ext uri="{FF2B5EF4-FFF2-40B4-BE49-F238E27FC236}">
                <a16:creationId xmlns:a16="http://schemas.microsoft.com/office/drawing/2014/main" id="{5D6F061C-5F63-D249-8720-6E55049F3EFB}"/>
              </a:ext>
            </a:extLst>
          </p:cNvPr>
          <p:cNvSpPr txBox="1"/>
          <p:nvPr/>
        </p:nvSpPr>
        <p:spPr>
          <a:xfrm>
            <a:off x="815690" y="5062902"/>
            <a:ext cx="1418166" cy="400110"/>
          </a:xfrm>
          <a:prstGeom prst="rect">
            <a:avLst/>
          </a:prstGeom>
          <a:noFill/>
        </p:spPr>
        <p:txBody>
          <a:bodyPr wrap="square" rtlCol="0">
            <a:spAutoFit/>
          </a:bodyPr>
          <a:lstStyle/>
          <a:p>
            <a:pPr algn="ctr"/>
            <a:r>
              <a:rPr lang="en-US" sz="2000" dirty="0">
                <a:latin typeface="Poppins" pitchFamily="2" charset="77"/>
                <a:cs typeface="Poppins" pitchFamily="2" charset="77"/>
                <a:hlinkClick r:id="rId4"/>
              </a:rPr>
              <a:t>JCVI, UK</a:t>
            </a:r>
            <a:endParaRPr lang="en-US" sz="2000" dirty="0">
              <a:latin typeface="Poppins" pitchFamily="2" charset="77"/>
              <a:cs typeface="Poppins" pitchFamily="2" charset="77"/>
            </a:endParaRPr>
          </a:p>
        </p:txBody>
      </p:sp>
      <p:pic>
        <p:nvPicPr>
          <p:cNvPr id="8" name="Picture 7">
            <a:extLst>
              <a:ext uri="{FF2B5EF4-FFF2-40B4-BE49-F238E27FC236}">
                <a16:creationId xmlns:a16="http://schemas.microsoft.com/office/drawing/2014/main" id="{E6E40F85-9492-F149-A26C-B8587437E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23" y="1359890"/>
            <a:ext cx="2597984" cy="3637176"/>
          </a:xfrm>
          <a:prstGeom prst="rect">
            <a:avLst/>
          </a:prstGeom>
          <a:ln w="19050" cap="sq">
            <a:solidFill>
              <a:srgbClr val="009CDE"/>
            </a:solidFill>
            <a:miter lim="800000"/>
          </a:ln>
          <a:effectLst/>
        </p:spPr>
      </p:pic>
      <p:sp>
        <p:nvSpPr>
          <p:cNvPr id="13" name="TextBox 12">
            <a:extLst>
              <a:ext uri="{FF2B5EF4-FFF2-40B4-BE49-F238E27FC236}">
                <a16:creationId xmlns:a16="http://schemas.microsoft.com/office/drawing/2014/main" id="{B8E73387-C033-0441-AFFF-071F48705D34}"/>
              </a:ext>
            </a:extLst>
          </p:cNvPr>
          <p:cNvSpPr txBox="1"/>
          <p:nvPr/>
        </p:nvSpPr>
        <p:spPr>
          <a:xfrm>
            <a:off x="3083894" y="5785321"/>
            <a:ext cx="1584062" cy="400110"/>
          </a:xfrm>
          <a:prstGeom prst="rect">
            <a:avLst/>
          </a:prstGeom>
          <a:noFill/>
        </p:spPr>
        <p:txBody>
          <a:bodyPr wrap="square" rtlCol="0">
            <a:spAutoFit/>
          </a:bodyPr>
          <a:lstStyle/>
          <a:p>
            <a:pPr algn="ctr"/>
            <a:r>
              <a:rPr lang="en-US" sz="2000" dirty="0">
                <a:latin typeface="Poppins" pitchFamily="2" charset="77"/>
                <a:cs typeface="Poppins" pitchFamily="2" charset="77"/>
                <a:hlinkClick r:id="rId6"/>
              </a:rPr>
              <a:t>ACIP, USA</a:t>
            </a:r>
            <a:endParaRPr lang="en-US" sz="2000" dirty="0">
              <a:latin typeface="Poppins" pitchFamily="2" charset="77"/>
              <a:cs typeface="Poppins" pitchFamily="2" charset="77"/>
            </a:endParaRPr>
          </a:p>
        </p:txBody>
      </p:sp>
      <p:pic>
        <p:nvPicPr>
          <p:cNvPr id="15" name="Picture 14">
            <a:extLst>
              <a:ext uri="{FF2B5EF4-FFF2-40B4-BE49-F238E27FC236}">
                <a16:creationId xmlns:a16="http://schemas.microsoft.com/office/drawing/2014/main" id="{13E3DF85-DF16-214D-B53E-6E2E234F2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9007" y="913643"/>
            <a:ext cx="2631163" cy="3810332"/>
          </a:xfrm>
          <a:prstGeom prst="rect">
            <a:avLst/>
          </a:prstGeom>
          <a:ln w="19050" cap="sq">
            <a:solidFill>
              <a:srgbClr val="009CDE"/>
            </a:solidFill>
            <a:miter lim="800000"/>
          </a:ln>
          <a:effectLst/>
        </p:spPr>
      </p:pic>
      <p:sp>
        <p:nvSpPr>
          <p:cNvPr id="16" name="TextBox 15">
            <a:extLst>
              <a:ext uri="{FF2B5EF4-FFF2-40B4-BE49-F238E27FC236}">
                <a16:creationId xmlns:a16="http://schemas.microsoft.com/office/drawing/2014/main" id="{34D186C9-4C08-DB4B-B595-6A42C5019D56}"/>
              </a:ext>
            </a:extLst>
          </p:cNvPr>
          <p:cNvSpPr txBox="1"/>
          <p:nvPr/>
        </p:nvSpPr>
        <p:spPr>
          <a:xfrm>
            <a:off x="6110038" y="482467"/>
            <a:ext cx="1742424" cy="400110"/>
          </a:xfrm>
          <a:prstGeom prst="rect">
            <a:avLst/>
          </a:prstGeom>
          <a:noFill/>
        </p:spPr>
        <p:txBody>
          <a:bodyPr wrap="square" rtlCol="0">
            <a:spAutoFit/>
          </a:bodyPr>
          <a:lstStyle/>
          <a:p>
            <a:pPr algn="ctr"/>
            <a:r>
              <a:rPr lang="en-US" sz="2000" dirty="0">
                <a:latin typeface="Poppins" pitchFamily="2" charset="77"/>
                <a:cs typeface="Poppins" pitchFamily="2" charset="77"/>
                <a:hlinkClick r:id="rId8"/>
              </a:rPr>
              <a:t>CTV, France</a:t>
            </a:r>
            <a:endParaRPr lang="en-US" sz="2000" dirty="0">
              <a:latin typeface="Poppins" pitchFamily="2" charset="77"/>
              <a:cs typeface="Poppins" pitchFamily="2" charset="77"/>
            </a:endParaRPr>
          </a:p>
        </p:txBody>
      </p:sp>
      <p:pic>
        <p:nvPicPr>
          <p:cNvPr id="18" name="Picture 17">
            <a:extLst>
              <a:ext uri="{FF2B5EF4-FFF2-40B4-BE49-F238E27FC236}">
                <a16:creationId xmlns:a16="http://schemas.microsoft.com/office/drawing/2014/main" id="{5B0BB599-5004-2048-9F98-F3E6A65D0D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53522" y="2010029"/>
            <a:ext cx="2769866" cy="3637176"/>
          </a:xfrm>
          <a:prstGeom prst="rect">
            <a:avLst/>
          </a:prstGeom>
          <a:ln w="19050" cap="sq">
            <a:solidFill>
              <a:srgbClr val="C10077"/>
            </a:solidFill>
            <a:miter lim="800000"/>
          </a:ln>
          <a:effectLst/>
        </p:spPr>
      </p:pic>
      <p:sp>
        <p:nvSpPr>
          <p:cNvPr id="19" name="TextBox 18">
            <a:extLst>
              <a:ext uri="{FF2B5EF4-FFF2-40B4-BE49-F238E27FC236}">
                <a16:creationId xmlns:a16="http://schemas.microsoft.com/office/drawing/2014/main" id="{F42001CF-1F2B-DE47-9004-51C091A7C0D7}"/>
              </a:ext>
            </a:extLst>
          </p:cNvPr>
          <p:cNvSpPr txBox="1"/>
          <p:nvPr/>
        </p:nvSpPr>
        <p:spPr>
          <a:xfrm>
            <a:off x="10244663" y="5674275"/>
            <a:ext cx="1799911" cy="400110"/>
          </a:xfrm>
          <a:prstGeom prst="rect">
            <a:avLst/>
          </a:prstGeom>
          <a:noFill/>
        </p:spPr>
        <p:txBody>
          <a:bodyPr wrap="square" rtlCol="0">
            <a:spAutoFit/>
          </a:bodyPr>
          <a:lstStyle/>
          <a:p>
            <a:pPr algn="ctr"/>
            <a:r>
              <a:rPr lang="en-US" sz="2000" dirty="0">
                <a:latin typeface="Poppins" pitchFamily="2" charset="77"/>
                <a:cs typeface="Poppins" pitchFamily="2" charset="77"/>
                <a:hlinkClick r:id="rId10"/>
              </a:rPr>
              <a:t>CAVEI, Chile</a:t>
            </a:r>
            <a:endParaRPr lang="en-US" sz="2000" dirty="0">
              <a:latin typeface="Poppins" pitchFamily="2" charset="77"/>
              <a:cs typeface="Poppins" pitchFamily="2" charset="77"/>
            </a:endParaRPr>
          </a:p>
        </p:txBody>
      </p:sp>
      <p:sp>
        <p:nvSpPr>
          <p:cNvPr id="5" name="object 14">
            <a:extLst>
              <a:ext uri="{FF2B5EF4-FFF2-40B4-BE49-F238E27FC236}">
                <a16:creationId xmlns:a16="http://schemas.microsoft.com/office/drawing/2014/main" id="{8007F236-1EF5-126F-FA9F-F3E39C2C49C1}"/>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0" name="object 2">
            <a:extLst>
              <a:ext uri="{FF2B5EF4-FFF2-40B4-BE49-F238E27FC236}">
                <a16:creationId xmlns:a16="http://schemas.microsoft.com/office/drawing/2014/main" id="{794DE2FB-A9C8-98DA-02D9-AD1BC85D2DAE}"/>
              </a:ext>
            </a:extLst>
          </p:cNvPr>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GB" b="1" dirty="0">
                <a:latin typeface="Ebrima" panose="02000000000000000000" pitchFamily="2" charset="0"/>
                <a:ea typeface="Ebrima" panose="02000000000000000000" pitchFamily="2" charset="0"/>
                <a:cs typeface="Ebrima" panose="02000000000000000000" pitchFamily="2" charset="0"/>
              </a:rPr>
              <a:t>Example of minutes</a:t>
            </a:r>
          </a:p>
        </p:txBody>
      </p:sp>
      <p:pic>
        <p:nvPicPr>
          <p:cNvPr id="2" name="Image 1">
            <a:extLst>
              <a:ext uri="{FF2B5EF4-FFF2-40B4-BE49-F238E27FC236}">
                <a16:creationId xmlns:a16="http://schemas.microsoft.com/office/drawing/2014/main" id="{A9488004-7232-3BF1-5C14-750D2CE5E9F2}"/>
              </a:ext>
            </a:extLst>
          </p:cNvPr>
          <p:cNvPicPr>
            <a:picLocks noChangeAspect="1"/>
          </p:cNvPicPr>
          <p:nvPr/>
        </p:nvPicPr>
        <p:blipFill>
          <a:blip r:embed="rId11"/>
          <a:stretch>
            <a:fillRect/>
          </a:stretch>
        </p:blipFill>
        <p:spPr>
          <a:xfrm>
            <a:off x="73144" y="4762019"/>
            <a:ext cx="742546" cy="742546"/>
          </a:xfrm>
          <a:prstGeom prst="rect">
            <a:avLst/>
          </a:prstGeom>
        </p:spPr>
      </p:pic>
      <p:pic>
        <p:nvPicPr>
          <p:cNvPr id="7" name="Image 6">
            <a:extLst>
              <a:ext uri="{FF2B5EF4-FFF2-40B4-BE49-F238E27FC236}">
                <a16:creationId xmlns:a16="http://schemas.microsoft.com/office/drawing/2014/main" id="{B7BD3B17-729A-F857-D6B1-73829A92AE3D}"/>
              </a:ext>
            </a:extLst>
          </p:cNvPr>
          <p:cNvPicPr>
            <a:picLocks noChangeAspect="1"/>
          </p:cNvPicPr>
          <p:nvPr/>
        </p:nvPicPr>
        <p:blipFill>
          <a:blip r:embed="rId12"/>
          <a:stretch>
            <a:fillRect/>
          </a:stretch>
        </p:blipFill>
        <p:spPr>
          <a:xfrm>
            <a:off x="3668403" y="1559167"/>
            <a:ext cx="688975" cy="688975"/>
          </a:xfrm>
          <a:prstGeom prst="rect">
            <a:avLst/>
          </a:prstGeom>
        </p:spPr>
      </p:pic>
      <p:pic>
        <p:nvPicPr>
          <p:cNvPr id="9" name="Image 8">
            <a:extLst>
              <a:ext uri="{FF2B5EF4-FFF2-40B4-BE49-F238E27FC236}">
                <a16:creationId xmlns:a16="http://schemas.microsoft.com/office/drawing/2014/main" id="{E03AE165-883A-3629-6F6A-51DC2AA8A886}"/>
              </a:ext>
            </a:extLst>
          </p:cNvPr>
          <p:cNvPicPr>
            <a:picLocks noChangeAspect="1"/>
          </p:cNvPicPr>
          <p:nvPr/>
        </p:nvPicPr>
        <p:blipFill>
          <a:blip r:embed="rId13"/>
          <a:stretch>
            <a:fillRect/>
          </a:stretch>
        </p:blipFill>
        <p:spPr>
          <a:xfrm>
            <a:off x="7534588" y="4520099"/>
            <a:ext cx="635748" cy="635748"/>
          </a:xfrm>
          <a:prstGeom prst="rect">
            <a:avLst/>
          </a:prstGeom>
        </p:spPr>
      </p:pic>
      <p:grpSp>
        <p:nvGrpSpPr>
          <p:cNvPr id="17" name="Groupe 16">
            <a:extLst>
              <a:ext uri="{FF2B5EF4-FFF2-40B4-BE49-F238E27FC236}">
                <a16:creationId xmlns:a16="http://schemas.microsoft.com/office/drawing/2014/main" id="{A8116999-42F1-193A-4326-9249538B45C5}"/>
              </a:ext>
            </a:extLst>
          </p:cNvPr>
          <p:cNvGrpSpPr/>
          <p:nvPr/>
        </p:nvGrpSpPr>
        <p:grpSpPr>
          <a:xfrm>
            <a:off x="11273854" y="1511389"/>
            <a:ext cx="822345" cy="827310"/>
            <a:chOff x="10625246" y="1112713"/>
            <a:chExt cx="1073519" cy="1080000"/>
          </a:xfrm>
        </p:grpSpPr>
        <p:pic>
          <p:nvPicPr>
            <p:cNvPr id="1026" name="Picture 2" descr="6 x Autocollant 5cm rond drapeau CHILI sticker valise PC vélo voiture - Photo 1/1">
              <a:extLst>
                <a:ext uri="{FF2B5EF4-FFF2-40B4-BE49-F238E27FC236}">
                  <a16:creationId xmlns:a16="http://schemas.microsoft.com/office/drawing/2014/main" id="{BDBAF4AF-AA75-5DBC-E6B9-DB74F5AF534C}"/>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8600" b="91400" l="6640" r="91348">
                          <a14:foregroundMark x1="37827" y1="27200" x2="40443" y2="48200"/>
                          <a14:foregroundMark x1="40443" y1="48200" x2="47887" y2="41600"/>
                          <a14:foregroundMark x1="47887" y1="41600" x2="56338" y2="28400"/>
                          <a14:foregroundMark x1="56338" y1="28400" x2="66600" y2="27200"/>
                          <a14:foregroundMark x1="66600" y1="27200" x2="75855" y2="29600"/>
                          <a14:foregroundMark x1="75855" y1="29600" x2="68209" y2="21800"/>
                          <a14:foregroundMark x1="68209" y1="21800" x2="63380" y2="34600"/>
                          <a14:foregroundMark x1="63380" y1="34600" x2="31187" y2="25000"/>
                          <a14:foregroundMark x1="31187" y1="25000" x2="25352" y2="31200"/>
                          <a14:foregroundMark x1="25352" y1="31200" x2="17304" y2="31800"/>
                          <a14:foregroundMark x1="17304" y1="31800" x2="7042" y2="48800"/>
                          <a14:foregroundMark x1="7042" y1="48800" x2="11066" y2="51400"/>
                          <a14:foregroundMark x1="45272" y1="91200" x2="49698" y2="91400"/>
                          <a14:foregroundMark x1="90342" y1="53000" x2="88934" y2="56600"/>
                          <a14:foregroundMark x1="50704" y1="34400" x2="61167" y2="28800"/>
                          <a14:foregroundMark x1="61167" y1="28800" x2="72032" y2="32400"/>
                          <a14:foregroundMark x1="72032" y1="32400" x2="77867" y2="38400"/>
                          <a14:foregroundMark x1="77867" y1="38400" x2="69618" y2="44200"/>
                          <a14:foregroundMark x1="69618" y1="44200" x2="64588" y2="51000"/>
                          <a14:foregroundMark x1="64588" y1="51000" x2="71630" y2="46200"/>
                          <a14:foregroundMark x1="71630" y1="46200" x2="63783" y2="37400"/>
                          <a14:foregroundMark x1="63783" y1="37400" x2="63783" y2="37400"/>
                          <a14:foregroundMark x1="43461" y1="9200" x2="48893" y2="9400"/>
                          <a14:foregroundMark x1="36620" y1="35600" x2="40443" y2="44400"/>
                          <a14:foregroundMark x1="40443" y1="44400" x2="38229" y2="37000"/>
                          <a14:foregroundMark x1="38229" y1="37000" x2="46278" y2="45400"/>
                          <a14:foregroundMark x1="46278" y1="45400" x2="42052" y2="35400"/>
                          <a14:foregroundMark x1="42052" y1="35400" x2="45875" y2="38000"/>
                          <a14:foregroundMark x1="38229" y1="38800" x2="38229" y2="38800"/>
                          <a14:foregroundMark x1="38431" y1="34600" x2="42656" y2="44000"/>
                          <a14:foregroundMark x1="42656" y1="44000" x2="51911" y2="41400"/>
                          <a14:foregroundMark x1="51911" y1="41400" x2="54326" y2="29400"/>
                          <a14:foregroundMark x1="54326" y1="29400" x2="74447" y2="41400"/>
                          <a14:foregroundMark x1="74447" y1="41400" x2="76459" y2="31600"/>
                          <a14:foregroundMark x1="76459" y1="31600" x2="77465" y2="41200"/>
                          <a14:foregroundMark x1="77465" y1="41200" x2="85111" y2="44000"/>
                          <a14:foregroundMark x1="85111" y1="44000" x2="83300" y2="32800"/>
                          <a14:foregroundMark x1="83300" y1="32800" x2="65392" y2="16400"/>
                          <a14:foregroundMark x1="65392" y1="16400" x2="48491" y2="10600"/>
                          <a14:foregroundMark x1="48491" y1="10600" x2="61771" y2="55000"/>
                          <a14:foregroundMark x1="55332" y1="49600" x2="53320" y2="40400"/>
                          <a14:foregroundMark x1="53320" y1="40400" x2="53521" y2="39800"/>
                          <a14:foregroundMark x1="80282" y1="43800" x2="70624" y2="48400"/>
                          <a14:foregroundMark x1="70624" y1="48400" x2="78672" y2="43800"/>
                          <a14:foregroundMark x1="78672" y1="43800" x2="85714" y2="47600"/>
                          <a14:foregroundMark x1="85714" y1="47600" x2="85513" y2="46200"/>
                          <a14:foregroundMark x1="87726" y1="38000" x2="89336" y2="47400"/>
                          <a14:foregroundMark x1="89336" y1="47400" x2="82093" y2="40400"/>
                          <a14:foregroundMark x1="82093" y1="40400" x2="87324" y2="46200"/>
                          <a14:foregroundMark x1="87324" y1="46200" x2="83903" y2="54400"/>
                          <a14:foregroundMark x1="83903" y1="54400" x2="88732" y2="47000"/>
                          <a14:foregroundMark x1="88732" y1="47000" x2="79074" y2="25000"/>
                          <a14:foregroundMark x1="79074" y1="25000" x2="66398" y2="14400"/>
                          <a14:foregroundMark x1="66398" y1="14400" x2="48089" y2="8600"/>
                          <a14:foregroundMark x1="86519" y1="37200" x2="75453" y2="20400"/>
                          <a14:foregroundMark x1="75453" y1="20400" x2="61368" y2="9800"/>
                          <a14:foregroundMark x1="61368" y1="9800" x2="50101" y2="9400"/>
                          <a14:foregroundMark x1="63984" y1="11000" x2="80885" y2="25200"/>
                          <a14:foregroundMark x1="80885" y1="25200" x2="86318" y2="34200"/>
                          <a14:foregroundMark x1="86318" y1="34200" x2="86519" y2="42400"/>
                          <a14:foregroundMark x1="86519" y1="42400" x2="86318" y2="34600"/>
                          <a14:foregroundMark x1="86318" y1="34600" x2="80080" y2="27200"/>
                          <a14:foregroundMark x1="90543" y1="49200" x2="87123" y2="24000"/>
                          <a14:foregroundMark x1="87123" y1="24000" x2="69014" y2="13600"/>
                          <a14:foregroundMark x1="91348" y1="43600" x2="91147" y2="48800"/>
                        </a14:backgroundRemoval>
                      </a14:imgEffect>
                    </a14:imgLayer>
                  </a14:imgProps>
                </a:ext>
                <a:ext uri="{28A0092B-C50C-407E-A947-70E740481C1C}">
                  <a14:useLocalDpi xmlns:a14="http://schemas.microsoft.com/office/drawing/2010/main" val="0"/>
                </a:ext>
              </a:extLst>
            </a:blip>
            <a:srcRect/>
            <a:stretch>
              <a:fillRect/>
            </a:stretch>
          </p:blipFill>
          <p:spPr bwMode="auto">
            <a:xfrm>
              <a:off x="10625246" y="1112713"/>
              <a:ext cx="1073519" cy="108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Ellipse 13">
              <a:extLst>
                <a:ext uri="{FF2B5EF4-FFF2-40B4-BE49-F238E27FC236}">
                  <a16:creationId xmlns:a16="http://schemas.microsoft.com/office/drawing/2014/main" id="{F97654F8-2109-E2CE-A6DF-74DA03085E56}"/>
                </a:ext>
              </a:extLst>
            </p:cNvPr>
            <p:cNvSpPr/>
            <p:nvPr/>
          </p:nvSpPr>
          <p:spPr>
            <a:xfrm>
              <a:off x="10723418" y="1204002"/>
              <a:ext cx="907955" cy="907955"/>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0" name="Image 19">
            <a:extLst>
              <a:ext uri="{FF2B5EF4-FFF2-40B4-BE49-F238E27FC236}">
                <a16:creationId xmlns:a16="http://schemas.microsoft.com/office/drawing/2014/main" id="{1B6CE6A3-3845-330D-6A97-873D95EC62AA}"/>
              </a:ext>
            </a:extLst>
          </p:cNvPr>
          <p:cNvPicPr>
            <a:picLocks noChangeAspect="1"/>
          </p:cNvPicPr>
          <p:nvPr/>
        </p:nvPicPr>
        <p:blipFill rotWithShape="1">
          <a:blip r:embed="rId16">
            <a:extLst>
              <a:ext uri="{28A0092B-C50C-407E-A947-70E740481C1C}">
                <a14:useLocalDpi xmlns:a14="http://schemas.microsoft.com/office/drawing/2010/main" val="0"/>
              </a:ext>
            </a:extLst>
          </a:blip>
          <a:srcRect l="26878" r="18577" b="23445"/>
          <a:stretch/>
        </p:blipFill>
        <p:spPr>
          <a:xfrm rot="16200000">
            <a:off x="2152289" y="5060643"/>
            <a:ext cx="337235" cy="473313"/>
          </a:xfrm>
          <a:prstGeom prst="rect">
            <a:avLst/>
          </a:prstGeom>
        </p:spPr>
      </p:pic>
      <p:pic>
        <p:nvPicPr>
          <p:cNvPr id="22" name="Image 21">
            <a:extLst>
              <a:ext uri="{FF2B5EF4-FFF2-40B4-BE49-F238E27FC236}">
                <a16:creationId xmlns:a16="http://schemas.microsoft.com/office/drawing/2014/main" id="{52965409-4643-1962-D49D-70313CE6A543}"/>
              </a:ext>
            </a:extLst>
          </p:cNvPr>
          <p:cNvPicPr>
            <a:picLocks noChangeAspect="1"/>
          </p:cNvPicPr>
          <p:nvPr/>
        </p:nvPicPr>
        <p:blipFill rotWithShape="1">
          <a:blip r:embed="rId16">
            <a:extLst>
              <a:ext uri="{28A0092B-C50C-407E-A947-70E740481C1C}">
                <a14:useLocalDpi xmlns:a14="http://schemas.microsoft.com/office/drawing/2010/main" val="0"/>
              </a:ext>
            </a:extLst>
          </a:blip>
          <a:srcRect l="26878" r="18577" b="23445"/>
          <a:stretch/>
        </p:blipFill>
        <p:spPr>
          <a:xfrm rot="16200000">
            <a:off x="4499338" y="5761552"/>
            <a:ext cx="337235" cy="473313"/>
          </a:xfrm>
          <a:prstGeom prst="rect">
            <a:avLst/>
          </a:prstGeom>
        </p:spPr>
      </p:pic>
      <p:pic>
        <p:nvPicPr>
          <p:cNvPr id="23" name="Image 22">
            <a:extLst>
              <a:ext uri="{FF2B5EF4-FFF2-40B4-BE49-F238E27FC236}">
                <a16:creationId xmlns:a16="http://schemas.microsoft.com/office/drawing/2014/main" id="{FE9C0856-F246-3FD1-D3D5-A5AB1A632BD8}"/>
              </a:ext>
            </a:extLst>
          </p:cNvPr>
          <p:cNvPicPr>
            <a:picLocks noChangeAspect="1"/>
          </p:cNvPicPr>
          <p:nvPr/>
        </p:nvPicPr>
        <p:blipFill rotWithShape="1">
          <a:blip r:embed="rId16">
            <a:extLst>
              <a:ext uri="{28A0092B-C50C-407E-A947-70E740481C1C}">
                <a14:useLocalDpi xmlns:a14="http://schemas.microsoft.com/office/drawing/2010/main" val="0"/>
              </a:ext>
            </a:extLst>
          </a:blip>
          <a:srcRect l="26878" r="18577" b="23445"/>
          <a:stretch/>
        </p:blipFill>
        <p:spPr>
          <a:xfrm rot="16200000">
            <a:off x="7765062" y="455548"/>
            <a:ext cx="337235" cy="473313"/>
          </a:xfrm>
          <a:prstGeom prst="rect">
            <a:avLst/>
          </a:prstGeom>
        </p:spPr>
      </p:pic>
      <p:pic>
        <p:nvPicPr>
          <p:cNvPr id="24" name="Image 23">
            <a:extLst>
              <a:ext uri="{FF2B5EF4-FFF2-40B4-BE49-F238E27FC236}">
                <a16:creationId xmlns:a16="http://schemas.microsoft.com/office/drawing/2014/main" id="{8A47CF29-F072-1334-0020-5AC7C2BB70C6}"/>
              </a:ext>
            </a:extLst>
          </p:cNvPr>
          <p:cNvPicPr>
            <a:picLocks noChangeAspect="1"/>
          </p:cNvPicPr>
          <p:nvPr/>
        </p:nvPicPr>
        <p:blipFill rotWithShape="1">
          <a:blip r:embed="rId16">
            <a:extLst>
              <a:ext uri="{28A0092B-C50C-407E-A947-70E740481C1C}">
                <a14:useLocalDpi xmlns:a14="http://schemas.microsoft.com/office/drawing/2010/main" val="0"/>
              </a:ext>
            </a:extLst>
          </a:blip>
          <a:srcRect l="26878" r="18577" b="23445"/>
          <a:stretch/>
        </p:blipFill>
        <p:spPr>
          <a:xfrm rot="5400000">
            <a:off x="10012878" y="5637673"/>
            <a:ext cx="337235" cy="473313"/>
          </a:xfrm>
          <a:prstGeom prst="rect">
            <a:avLst/>
          </a:prstGeom>
        </p:spPr>
      </p:pic>
    </p:spTree>
    <p:extLst>
      <p:ext uri="{BB962C8B-B14F-4D97-AF65-F5344CB8AC3E}">
        <p14:creationId xmlns:p14="http://schemas.microsoft.com/office/powerpoint/2010/main" val="1780480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2" y="1685924"/>
            <a:ext cx="10916503" cy="4443413"/>
          </a:xfrm>
        </p:spPr>
        <p:txBody>
          <a:bodyPr>
            <a:noAutofit/>
          </a:bodyPr>
          <a:lstStyle/>
          <a:p>
            <a:pPr marL="495300" indent="-495300" algn="just">
              <a:spcBef>
                <a:spcPts val="0"/>
              </a:spcBef>
              <a:spcAft>
                <a:spcPts val="114"/>
              </a:spcAft>
            </a:pPr>
            <a:r>
              <a:rPr lang="en-US" sz="1800" b="1" dirty="0">
                <a:solidFill>
                  <a:srgbClr val="0092CC"/>
                </a:solidFill>
                <a:latin typeface="Poppins" pitchFamily="2" charset="77"/>
                <a:cs typeface="Poppins" pitchFamily="2" charset="77"/>
              </a:rPr>
              <a:t>	WHO IS IT FOR?</a:t>
            </a:r>
          </a:p>
          <a:p>
            <a:pPr marL="924204" lvl="1" indent="-495300" algn="just">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MoH decision-makers</a:t>
            </a:r>
          </a:p>
          <a:p>
            <a:pPr lvl="1" indent="0" algn="just">
              <a:spcBef>
                <a:spcPts val="0"/>
              </a:spcBef>
              <a:spcAft>
                <a:spcPts val="114"/>
              </a:spcAft>
              <a:buClr>
                <a:srgbClr val="009CDE"/>
              </a:buClr>
              <a:buNone/>
            </a:pPr>
            <a:endParaRPr lang="en-US" sz="1800" b="1"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WHO DOCUMENTS IT?</a:t>
            </a:r>
          </a:p>
          <a:p>
            <a:pPr marL="924204" lvl="1" indent="-495300">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The secretariat drafts the recommendations </a:t>
            </a:r>
            <a:r>
              <a:rPr lang="en-US" sz="1600" dirty="0">
                <a:latin typeface="Poppins" pitchFamily="2" charset="77"/>
                <a:cs typeface="Poppins" pitchFamily="2" charset="77"/>
              </a:rPr>
              <a:t>based on NITAGs decisions and sends it to the MoH</a:t>
            </a:r>
          </a:p>
          <a:p>
            <a:pPr marL="924204" lvl="1" indent="-495300">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The MoH receives the recommendations</a:t>
            </a:r>
            <a:r>
              <a:rPr lang="en-US" sz="1600" dirty="0">
                <a:latin typeface="Poppins" pitchFamily="2" charset="77"/>
                <a:cs typeface="Poppins" pitchFamily="2" charset="77"/>
              </a:rPr>
              <a:t> and can decide whether to accept/implement them</a:t>
            </a:r>
          </a:p>
          <a:p>
            <a:pPr marL="924204" lvl="1" indent="-495300">
              <a:spcBef>
                <a:spcPts val="0"/>
              </a:spcBef>
              <a:spcAft>
                <a:spcPts val="114"/>
              </a:spcAft>
              <a:buClr>
                <a:srgbClr val="009CDE"/>
              </a:buClr>
              <a:buFont typeface="Wingdings" pitchFamily="2" charset="2"/>
              <a:buChar char="§"/>
            </a:pPr>
            <a:r>
              <a:rPr lang="en-US" sz="1600" dirty="0">
                <a:latin typeface="Poppins" pitchFamily="2" charset="77"/>
                <a:cs typeface="Poppins" pitchFamily="2" charset="77"/>
              </a:rPr>
              <a:t>The recommendations must be </a:t>
            </a:r>
            <a:r>
              <a:rPr lang="en-US" sz="1600" b="1" dirty="0">
                <a:latin typeface="Poppins" pitchFamily="2" charset="77"/>
                <a:cs typeface="Poppins" pitchFamily="2" charset="77"/>
              </a:rPr>
              <a:t>archived by the secretariat in a dedicated folder </a:t>
            </a:r>
            <a:r>
              <a:rPr lang="en-US" sz="1600" dirty="0">
                <a:latin typeface="Poppins" pitchFamily="2" charset="77"/>
                <a:cs typeface="Poppins" pitchFamily="2" charset="77"/>
              </a:rPr>
              <a:t>or on the website along with the rest of the important NITAG meeting documents</a:t>
            </a:r>
          </a:p>
          <a:p>
            <a:pPr marL="924204" lvl="1" indent="-495300">
              <a:spcBef>
                <a:spcPts val="0"/>
              </a:spcBef>
              <a:spcAft>
                <a:spcPts val="114"/>
              </a:spcAft>
              <a:buClr>
                <a:srgbClr val="009CDE"/>
              </a:buClr>
              <a:buFont typeface="Wingdings" pitchFamily="2" charset="2"/>
              <a:buChar char="§"/>
            </a:pPr>
            <a:r>
              <a:rPr lang="en-US" sz="1600" dirty="0">
                <a:latin typeface="Poppins" pitchFamily="2" charset="77"/>
                <a:cs typeface="Poppins" pitchFamily="2" charset="77"/>
              </a:rPr>
              <a:t>The recommendation sent to the MoH should ideally </a:t>
            </a:r>
            <a:r>
              <a:rPr lang="en-US" sz="1600" b="1" dirty="0">
                <a:latin typeface="Poppins" pitchFamily="2" charset="77"/>
                <a:cs typeface="Poppins" pitchFamily="2" charset="77"/>
              </a:rPr>
              <a:t>not exceed 2-4 pages </a:t>
            </a:r>
            <a:r>
              <a:rPr lang="en-US" sz="1600" dirty="0">
                <a:latin typeface="Poppins" pitchFamily="2" charset="77"/>
                <a:cs typeface="Poppins" pitchFamily="2" charset="77"/>
              </a:rPr>
              <a:t>but a more detailed report on how the decisions were formulated can be drafted and published on the website </a:t>
            </a:r>
          </a:p>
          <a:p>
            <a:pPr lvl="1" indent="0" algn="just">
              <a:spcBef>
                <a:spcPts val="0"/>
              </a:spcBef>
              <a:spcAft>
                <a:spcPts val="114"/>
              </a:spcAft>
              <a:buClr>
                <a:srgbClr val="009CDE"/>
              </a:buClr>
              <a:buNone/>
            </a:pPr>
            <a:endParaRPr lang="en-US" sz="1800"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PURPOSE:</a:t>
            </a:r>
          </a:p>
          <a:p>
            <a:pPr marL="714654" lvl="1" indent="-285750">
              <a:spcBef>
                <a:spcPts val="0"/>
              </a:spcBef>
              <a:spcAft>
                <a:spcPts val="0"/>
              </a:spcAft>
              <a:buClr>
                <a:srgbClr val="009CDE"/>
              </a:buClr>
              <a:buFont typeface="Wingdings" pitchFamily="2" charset="2"/>
              <a:buChar char="§"/>
            </a:pPr>
            <a:r>
              <a:rPr lang="en-US" sz="1600" dirty="0">
                <a:latin typeface="Poppins" pitchFamily="2" charset="77"/>
                <a:cs typeface="Poppins" pitchFamily="2" charset="77"/>
              </a:rPr>
              <a:t>Provide a </a:t>
            </a:r>
            <a:r>
              <a:rPr lang="en-US" sz="1600" b="1" dirty="0">
                <a:latin typeface="Poppins" pitchFamily="2" charset="77"/>
                <a:cs typeface="Poppins" pitchFamily="2" charset="77"/>
              </a:rPr>
              <a:t>summary </a:t>
            </a:r>
            <a:r>
              <a:rPr lang="en-US" sz="1600" dirty="0">
                <a:latin typeface="Poppins" pitchFamily="2" charset="77"/>
                <a:cs typeface="Poppins" pitchFamily="2" charset="77"/>
              </a:rPr>
              <a:t>of the evidence supporting the recommendation, rationale for decision</a:t>
            </a:r>
          </a:p>
          <a:p>
            <a:pPr marL="714654" lvl="1" indent="-285750">
              <a:spcBef>
                <a:spcPts val="0"/>
              </a:spcBef>
              <a:spcAft>
                <a:spcPts val="0"/>
              </a:spcAft>
              <a:buClr>
                <a:srgbClr val="009CDE"/>
              </a:buClr>
              <a:buFont typeface="Wingdings" pitchFamily="2" charset="2"/>
              <a:buChar char="§"/>
            </a:pPr>
            <a:r>
              <a:rPr lang="en-US" sz="1600" dirty="0">
                <a:latin typeface="Poppins" pitchFamily="2" charset="77"/>
                <a:cs typeface="Poppins" pitchFamily="2" charset="77"/>
              </a:rPr>
              <a:t>Support </a:t>
            </a:r>
            <a:r>
              <a:rPr lang="en-US" sz="1600" b="1" dirty="0">
                <a:latin typeface="Poppins" pitchFamily="2" charset="77"/>
                <a:cs typeface="Poppins" pitchFamily="2" charset="77"/>
              </a:rPr>
              <a:t>decision-making</a:t>
            </a:r>
          </a:p>
        </p:txBody>
      </p:sp>
      <p:sp>
        <p:nvSpPr>
          <p:cNvPr id="5" name="Footer Placeholder 4">
            <a:extLst>
              <a:ext uri="{FF2B5EF4-FFF2-40B4-BE49-F238E27FC236}">
                <a16:creationId xmlns:a16="http://schemas.microsoft.com/office/drawing/2014/main" id="{6C820E2F-B467-DC49-90B0-185AEB85489B}"/>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49F692A5-90CC-AA4B-A922-791C320535C3}"/>
              </a:ext>
            </a:extLst>
          </p:cNvPr>
          <p:cNvSpPr>
            <a:spLocks noGrp="1"/>
          </p:cNvSpPr>
          <p:nvPr>
            <p:ph type="sldNum" sz="quarter" idx="12"/>
          </p:nvPr>
        </p:nvSpPr>
        <p:spPr/>
        <p:txBody>
          <a:bodyPr/>
          <a:lstStyle/>
          <a:p>
            <a:fld id="{586032BC-7077-4A99-B459-0B3931B67BEC}" type="slidenum">
              <a:rPr lang="en-US" smtClean="0"/>
              <a:pPr/>
              <a:t>10</a:t>
            </a:fld>
            <a:endParaRPr lang="en-US"/>
          </a:p>
        </p:txBody>
      </p:sp>
      <p:sp>
        <p:nvSpPr>
          <p:cNvPr id="4" name="object 14">
            <a:extLst>
              <a:ext uri="{FF2B5EF4-FFF2-40B4-BE49-F238E27FC236}">
                <a16:creationId xmlns:a16="http://schemas.microsoft.com/office/drawing/2014/main" id="{9443D6AB-A271-7CD2-2F66-4108A2BBFE20}"/>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1" name="object 2">
            <a:extLst>
              <a:ext uri="{FF2B5EF4-FFF2-40B4-BE49-F238E27FC236}">
                <a16:creationId xmlns:a16="http://schemas.microsoft.com/office/drawing/2014/main" id="{C6896D68-0405-56B0-D5D4-1073BDB4352A}"/>
              </a:ext>
            </a:extLst>
          </p:cNvPr>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GB" b="1" dirty="0">
                <a:latin typeface="Ebrima" panose="02000000000000000000" pitchFamily="2" charset="0"/>
                <a:ea typeface="Ebrima" panose="02000000000000000000" pitchFamily="2" charset="0"/>
                <a:cs typeface="Ebrima" panose="02000000000000000000" pitchFamily="2" charset="0"/>
              </a:rPr>
              <a:t>Report of Recommendations to MoH</a:t>
            </a:r>
          </a:p>
        </p:txBody>
      </p:sp>
      <p:pic>
        <p:nvPicPr>
          <p:cNvPr id="2" name="Image 1">
            <a:extLst>
              <a:ext uri="{FF2B5EF4-FFF2-40B4-BE49-F238E27FC236}">
                <a16:creationId xmlns:a16="http://schemas.microsoft.com/office/drawing/2014/main" id="{945AD3D1-9A73-1603-AE86-298770B2D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653" y="1685924"/>
            <a:ext cx="303009" cy="303009"/>
          </a:xfrm>
          <a:prstGeom prst="rect">
            <a:avLst/>
          </a:prstGeom>
        </p:spPr>
      </p:pic>
      <p:pic>
        <p:nvPicPr>
          <p:cNvPr id="8" name="Image 7">
            <a:extLst>
              <a:ext uri="{FF2B5EF4-FFF2-40B4-BE49-F238E27FC236}">
                <a16:creationId xmlns:a16="http://schemas.microsoft.com/office/drawing/2014/main" id="{1B4BC020-73B9-C68E-0D56-6D8FC838CCFB}"/>
              </a:ext>
            </a:extLst>
          </p:cNvPr>
          <p:cNvPicPr>
            <a:picLocks noChangeAspect="1"/>
          </p:cNvPicPr>
          <p:nvPr/>
        </p:nvPicPr>
        <p:blipFill rotWithShape="1">
          <a:blip r:embed="rId4">
            <a:extLst>
              <a:ext uri="{28A0092B-C50C-407E-A947-70E740481C1C}">
                <a14:useLocalDpi xmlns:a14="http://schemas.microsoft.com/office/drawing/2010/main" val="0"/>
              </a:ext>
            </a:extLst>
          </a:blip>
          <a:srcRect b="16465"/>
          <a:stretch/>
        </p:blipFill>
        <p:spPr>
          <a:xfrm>
            <a:off x="556048" y="2604786"/>
            <a:ext cx="362730" cy="303009"/>
          </a:xfrm>
          <a:prstGeom prst="rect">
            <a:avLst/>
          </a:prstGeom>
        </p:spPr>
      </p:pic>
      <p:pic>
        <p:nvPicPr>
          <p:cNvPr id="9" name="Image 8">
            <a:extLst>
              <a:ext uri="{FF2B5EF4-FFF2-40B4-BE49-F238E27FC236}">
                <a16:creationId xmlns:a16="http://schemas.microsoft.com/office/drawing/2014/main" id="{CF5A19FC-FBA2-DCCF-2785-B9D387F3C4DE}"/>
              </a:ext>
            </a:extLst>
          </p:cNvPr>
          <p:cNvPicPr>
            <a:picLocks noChangeAspect="1"/>
          </p:cNvPicPr>
          <p:nvPr/>
        </p:nvPicPr>
        <p:blipFill rotWithShape="1">
          <a:blip r:embed="rId5">
            <a:extLst>
              <a:ext uri="{28A0092B-C50C-407E-A947-70E740481C1C}">
                <a14:useLocalDpi xmlns:a14="http://schemas.microsoft.com/office/drawing/2010/main" val="0"/>
              </a:ext>
            </a:extLst>
          </a:blip>
          <a:srcRect b="16588"/>
          <a:stretch/>
        </p:blipFill>
        <p:spPr>
          <a:xfrm>
            <a:off x="516200" y="4840505"/>
            <a:ext cx="451217" cy="376370"/>
          </a:xfrm>
          <a:prstGeom prst="rect">
            <a:avLst/>
          </a:prstGeom>
        </p:spPr>
      </p:pic>
      <p:pic>
        <p:nvPicPr>
          <p:cNvPr id="10" name="Image 9">
            <a:extLst>
              <a:ext uri="{FF2B5EF4-FFF2-40B4-BE49-F238E27FC236}">
                <a16:creationId xmlns:a16="http://schemas.microsoft.com/office/drawing/2014/main" id="{EEB0745A-C8B6-E39D-2596-15653BD9738E}"/>
              </a:ext>
            </a:extLst>
          </p:cNvPr>
          <p:cNvPicPr>
            <a:picLocks noChangeAspect="1"/>
          </p:cNvPicPr>
          <p:nvPr/>
        </p:nvPicPr>
        <p:blipFill rotWithShape="1">
          <a:blip r:embed="rId6">
            <a:extLst>
              <a:ext uri="{28A0092B-C50C-407E-A947-70E740481C1C}">
                <a14:useLocalDpi xmlns:a14="http://schemas.microsoft.com/office/drawing/2010/main" val="0"/>
              </a:ext>
            </a:extLst>
          </a:blip>
          <a:srcRect b="21508"/>
          <a:stretch/>
        </p:blipFill>
        <p:spPr>
          <a:xfrm>
            <a:off x="10922736" y="5414152"/>
            <a:ext cx="456264" cy="358132"/>
          </a:xfrm>
          <a:prstGeom prst="rect">
            <a:avLst/>
          </a:prstGeom>
        </p:spPr>
      </p:pic>
      <p:pic>
        <p:nvPicPr>
          <p:cNvPr id="17" name="Image 16">
            <a:extLst>
              <a:ext uri="{FF2B5EF4-FFF2-40B4-BE49-F238E27FC236}">
                <a16:creationId xmlns:a16="http://schemas.microsoft.com/office/drawing/2014/main" id="{BA11FD2D-3B0F-32BB-0338-28FB7FF94AC6}"/>
              </a:ext>
            </a:extLst>
          </p:cNvPr>
          <p:cNvPicPr>
            <a:picLocks noChangeAspect="1"/>
          </p:cNvPicPr>
          <p:nvPr/>
        </p:nvPicPr>
        <p:blipFill rotWithShape="1">
          <a:blip r:embed="rId7">
            <a:extLst>
              <a:ext uri="{28A0092B-C50C-407E-A947-70E740481C1C}">
                <a14:useLocalDpi xmlns:a14="http://schemas.microsoft.com/office/drawing/2010/main" val="0"/>
              </a:ext>
            </a:extLst>
          </a:blip>
          <a:srcRect b="21508"/>
          <a:stretch/>
        </p:blipFill>
        <p:spPr>
          <a:xfrm>
            <a:off x="10271791" y="4938667"/>
            <a:ext cx="1128929" cy="886121"/>
          </a:xfrm>
          <a:prstGeom prst="rect">
            <a:avLst/>
          </a:prstGeom>
        </p:spPr>
      </p:pic>
      <p:cxnSp>
        <p:nvCxnSpPr>
          <p:cNvPr id="18" name="Connecteur droit 17">
            <a:extLst>
              <a:ext uri="{FF2B5EF4-FFF2-40B4-BE49-F238E27FC236}">
                <a16:creationId xmlns:a16="http://schemas.microsoft.com/office/drawing/2014/main" id="{0F9B0BA7-D8A3-1A77-4AEB-BED52DEE901B}"/>
              </a:ext>
            </a:extLst>
          </p:cNvPr>
          <p:cNvCxnSpPr/>
          <p:nvPr/>
        </p:nvCxnSpPr>
        <p:spPr>
          <a:xfrm>
            <a:off x="967417" y="2907795"/>
            <a:ext cx="0" cy="154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D934BCF5-E6C1-49B0-9BFC-209272740490}"/>
              </a:ext>
            </a:extLst>
          </p:cNvPr>
          <p:cNvCxnSpPr/>
          <p:nvPr/>
        </p:nvCxnSpPr>
        <p:spPr>
          <a:xfrm>
            <a:off x="970557" y="5216874"/>
            <a:ext cx="0" cy="576000"/>
          </a:xfrm>
          <a:prstGeom prst="line">
            <a:avLst/>
          </a:prstGeom>
          <a:ln>
            <a:solidFill>
              <a:srgbClr val="009C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719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2" y="1685924"/>
            <a:ext cx="10916503" cy="4443413"/>
          </a:xfrm>
        </p:spPr>
        <p:txBody>
          <a:bodyPr>
            <a:noAutofit/>
          </a:bodyPr>
          <a:lstStyle/>
          <a:p>
            <a:pPr marL="495300" indent="-495300" algn="just">
              <a:spcBef>
                <a:spcPts val="0"/>
              </a:spcBef>
              <a:spcAft>
                <a:spcPts val="114"/>
              </a:spcAft>
            </a:pPr>
            <a:r>
              <a:rPr lang="en-US" sz="1800" b="1" dirty="0">
                <a:solidFill>
                  <a:srgbClr val="0092CC"/>
                </a:solidFill>
                <a:latin typeface="Poppins" pitchFamily="2" charset="77"/>
                <a:cs typeface="Poppins" pitchFamily="2" charset="77"/>
              </a:rPr>
              <a:t>	FORMAT</a:t>
            </a:r>
          </a:p>
          <a:p>
            <a:pPr marL="924204" lvl="1" indent="-495300">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Consistent, clear, logical flow, short </a:t>
            </a:r>
            <a:r>
              <a:rPr lang="en-US" sz="1600" dirty="0">
                <a:latin typeface="Poppins" pitchFamily="2" charset="77"/>
                <a:cs typeface="Poppins" pitchFamily="2" charset="77"/>
              </a:rPr>
              <a:t>(ideally less than 2-4 pages)</a:t>
            </a:r>
          </a:p>
          <a:p>
            <a:pPr marL="924204" lvl="1" indent="-495300">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Standard format </a:t>
            </a:r>
          </a:p>
          <a:p>
            <a:pPr marL="1479699" lvl="2" indent="-495300">
              <a:spcBef>
                <a:spcPts val="0"/>
              </a:spcBef>
              <a:spcAft>
                <a:spcPts val="114"/>
              </a:spcAft>
              <a:buClr>
                <a:srgbClr val="009CDE"/>
              </a:buClr>
              <a:buFont typeface="Wingdings" pitchFamily="2" charset="2"/>
              <a:buChar char="§"/>
            </a:pPr>
            <a:r>
              <a:rPr lang="en-US" sz="1600" dirty="0">
                <a:latin typeface="Poppins" pitchFamily="2" charset="77"/>
                <a:cs typeface="Poppins" pitchFamily="2" charset="77"/>
              </a:rPr>
              <a:t>Specify the MoH focal point and procedures of communications in the NITAG Charter or other documentation.</a:t>
            </a:r>
            <a:endParaRPr lang="en-US" sz="1600" b="1" dirty="0">
              <a:latin typeface="Poppins" pitchFamily="2" charset="77"/>
              <a:cs typeface="Poppins" pitchFamily="2" charset="77"/>
            </a:endParaRPr>
          </a:p>
          <a:p>
            <a:pPr lvl="1" indent="0" algn="just">
              <a:spcBef>
                <a:spcPts val="0"/>
              </a:spcBef>
              <a:spcAft>
                <a:spcPts val="114"/>
              </a:spcAft>
              <a:buClr>
                <a:srgbClr val="009CDE"/>
              </a:buClr>
              <a:buNone/>
            </a:pPr>
            <a:endParaRPr lang="en-US" sz="1800" b="1"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CONTEXT OF THE QUESTION</a:t>
            </a:r>
          </a:p>
          <a:p>
            <a:pPr marL="924204" lvl="1" indent="-495300">
              <a:spcBef>
                <a:spcPts val="0"/>
              </a:spcBef>
              <a:spcAft>
                <a:spcPts val="114"/>
              </a:spcAft>
              <a:buClr>
                <a:srgbClr val="009CDE"/>
              </a:buClr>
              <a:buFont typeface="Wingdings" pitchFamily="2" charset="2"/>
              <a:buChar char="§"/>
            </a:pPr>
            <a:r>
              <a:rPr lang="en-US" sz="1600" b="1" u="sng" dirty="0">
                <a:latin typeface="Poppins" pitchFamily="2" charset="77"/>
                <a:cs typeface="Poppins" pitchFamily="2" charset="77"/>
              </a:rPr>
              <a:t>What</a:t>
            </a:r>
            <a:r>
              <a:rPr lang="en-US" sz="1600" b="1" dirty="0">
                <a:latin typeface="Poppins" pitchFamily="2" charset="77"/>
                <a:cs typeface="Poppins" pitchFamily="2" charset="77"/>
              </a:rPr>
              <a:t> </a:t>
            </a:r>
            <a:r>
              <a:rPr lang="en-US" sz="1600" dirty="0">
                <a:latin typeface="Poppins" pitchFamily="2" charset="77"/>
                <a:cs typeface="Poppins" pitchFamily="2" charset="77"/>
              </a:rPr>
              <a:t>is the question?</a:t>
            </a:r>
            <a:endParaRPr lang="en-US" sz="1600" b="1" dirty="0">
              <a:latin typeface="Poppins" pitchFamily="2" charset="77"/>
              <a:cs typeface="Poppins" pitchFamily="2" charset="77"/>
            </a:endParaRPr>
          </a:p>
          <a:p>
            <a:pPr marL="924204" lvl="1" indent="-495300">
              <a:spcBef>
                <a:spcPts val="0"/>
              </a:spcBef>
              <a:spcAft>
                <a:spcPts val="114"/>
              </a:spcAft>
              <a:buClr>
                <a:srgbClr val="009CDE"/>
              </a:buClr>
              <a:buFont typeface="Wingdings" pitchFamily="2" charset="2"/>
              <a:buChar char="§"/>
            </a:pPr>
            <a:r>
              <a:rPr lang="en-US" sz="1600" b="1" u="sng" dirty="0">
                <a:latin typeface="Poppins" pitchFamily="2" charset="77"/>
                <a:cs typeface="Poppins" pitchFamily="2" charset="77"/>
              </a:rPr>
              <a:t>Who</a:t>
            </a:r>
            <a:r>
              <a:rPr lang="en-US" sz="1600" dirty="0">
                <a:latin typeface="Poppins" pitchFamily="2" charset="77"/>
                <a:cs typeface="Poppins" pitchFamily="2" charset="77"/>
              </a:rPr>
              <a:t> added the topic to the NITAG agenda? </a:t>
            </a:r>
          </a:p>
          <a:p>
            <a:pPr lvl="3" indent="0">
              <a:spcBef>
                <a:spcPts val="0"/>
              </a:spcBef>
              <a:spcAft>
                <a:spcPts val="114"/>
              </a:spcAft>
              <a:buClr>
                <a:srgbClr val="009CDE"/>
              </a:buClr>
              <a:buNone/>
            </a:pPr>
            <a:r>
              <a:rPr lang="en-US" sz="1600" i="1" dirty="0">
                <a:latin typeface="Poppins" pitchFamily="2" charset="77"/>
                <a:cs typeface="Poppins" pitchFamily="2" charset="77"/>
              </a:rPr>
              <a:t>→ Was it in the annual work plan, or suggested by the Ministry of Health or a NITAG member?</a:t>
            </a:r>
            <a:r>
              <a:rPr lang="en-US" sz="1600" dirty="0">
                <a:latin typeface="Poppins" pitchFamily="2" charset="77"/>
                <a:cs typeface="Poppins" pitchFamily="2" charset="77"/>
              </a:rPr>
              <a:t> </a:t>
            </a:r>
            <a:endParaRPr lang="en-US" sz="1600" b="1" dirty="0">
              <a:latin typeface="Poppins" pitchFamily="2" charset="77"/>
              <a:cs typeface="Poppins" pitchFamily="2" charset="77"/>
            </a:endParaRPr>
          </a:p>
          <a:p>
            <a:pPr marL="924204" lvl="1" indent="-495300">
              <a:spcBef>
                <a:spcPts val="0"/>
              </a:spcBef>
              <a:spcAft>
                <a:spcPts val="114"/>
              </a:spcAft>
              <a:buClr>
                <a:srgbClr val="009CDE"/>
              </a:buClr>
              <a:buFont typeface="Wingdings" pitchFamily="2" charset="2"/>
              <a:buChar char="§"/>
            </a:pPr>
            <a:r>
              <a:rPr lang="en-US" sz="1600" b="1" u="sng" dirty="0">
                <a:latin typeface="Poppins" pitchFamily="2" charset="77"/>
                <a:cs typeface="Poppins" pitchFamily="2" charset="77"/>
              </a:rPr>
              <a:t>Why</a:t>
            </a:r>
            <a:r>
              <a:rPr lang="en-US" sz="1600" dirty="0">
                <a:latin typeface="Poppins" pitchFamily="2" charset="77"/>
                <a:cs typeface="Poppins" pitchFamily="2" charset="77"/>
              </a:rPr>
              <a:t> was the topic added to the agenda?</a:t>
            </a:r>
            <a:endParaRPr lang="fr-FR" sz="1600" dirty="0">
              <a:latin typeface="Poppins" pitchFamily="2" charset="77"/>
              <a:cs typeface="Poppins" pitchFamily="2" charset="77"/>
            </a:endParaRPr>
          </a:p>
          <a:p>
            <a:pPr lvl="3" indent="0">
              <a:spcBef>
                <a:spcPts val="0"/>
              </a:spcBef>
              <a:spcAft>
                <a:spcPts val="114"/>
              </a:spcAft>
              <a:buClr>
                <a:srgbClr val="009CDE"/>
              </a:buClr>
              <a:buNone/>
            </a:pPr>
            <a:r>
              <a:rPr lang="fr-FR" sz="1600" i="1" dirty="0">
                <a:latin typeface="Poppins" pitchFamily="2" charset="77"/>
                <a:cs typeface="Poppins" pitchFamily="2" charset="77"/>
              </a:rPr>
              <a:t>→ </a:t>
            </a:r>
            <a:r>
              <a:rPr lang="en-US" sz="1600" i="1" dirty="0">
                <a:latin typeface="Poppins" pitchFamily="2" charset="77"/>
                <a:cs typeface="Poppins" pitchFamily="2" charset="77"/>
              </a:rPr>
              <a:t>Opportunity of introduction of a new vaccine, ongoing epidemic, new data on vaccine efficacy or disease burden? </a:t>
            </a:r>
          </a:p>
          <a:p>
            <a:pPr marL="924204" lvl="1" indent="-495300">
              <a:spcBef>
                <a:spcPts val="0"/>
              </a:spcBef>
              <a:spcAft>
                <a:spcPts val="114"/>
              </a:spcAft>
              <a:buClr>
                <a:srgbClr val="009CDE"/>
              </a:buClr>
              <a:buFont typeface="Wingdings" pitchFamily="2" charset="2"/>
              <a:buChar char="§"/>
            </a:pPr>
            <a:endParaRPr lang="en-US" sz="1600" dirty="0">
              <a:latin typeface="Poppins" pitchFamily="2" charset="77"/>
              <a:cs typeface="Poppins" pitchFamily="2" charset="77"/>
            </a:endParaRPr>
          </a:p>
          <a:p>
            <a:pPr lvl="1" indent="0" algn="just">
              <a:spcBef>
                <a:spcPts val="0"/>
              </a:spcBef>
              <a:spcAft>
                <a:spcPts val="114"/>
              </a:spcAft>
              <a:buClr>
                <a:srgbClr val="009CDE"/>
              </a:buClr>
              <a:buNone/>
            </a:pPr>
            <a:endParaRPr lang="en-US" sz="1800" dirty="0">
              <a:latin typeface="Poppins" pitchFamily="2" charset="77"/>
              <a:cs typeface="Poppins" pitchFamily="2" charset="77"/>
            </a:endParaRPr>
          </a:p>
          <a:p>
            <a:pPr marL="495300" indent="-495300" algn="just">
              <a:spcBef>
                <a:spcPts val="0"/>
              </a:spcBef>
              <a:spcAft>
                <a:spcPts val="114"/>
              </a:spcAft>
            </a:pPr>
            <a:endParaRPr lang="en-US" sz="1600" b="1" dirty="0">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6C820E2F-B467-DC49-90B0-185AEB85489B}"/>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49F692A5-90CC-AA4B-A922-791C320535C3}"/>
              </a:ext>
            </a:extLst>
          </p:cNvPr>
          <p:cNvSpPr>
            <a:spLocks noGrp="1"/>
          </p:cNvSpPr>
          <p:nvPr>
            <p:ph type="sldNum" sz="quarter" idx="12"/>
          </p:nvPr>
        </p:nvSpPr>
        <p:spPr/>
        <p:txBody>
          <a:bodyPr/>
          <a:lstStyle/>
          <a:p>
            <a:fld id="{586032BC-7077-4A99-B459-0B3931B67BEC}" type="slidenum">
              <a:rPr lang="en-US" smtClean="0"/>
              <a:pPr/>
              <a:t>11</a:t>
            </a:fld>
            <a:endParaRPr lang="en-US"/>
          </a:p>
        </p:txBody>
      </p:sp>
      <p:sp>
        <p:nvSpPr>
          <p:cNvPr id="4" name="object 14">
            <a:extLst>
              <a:ext uri="{FF2B5EF4-FFF2-40B4-BE49-F238E27FC236}">
                <a16:creationId xmlns:a16="http://schemas.microsoft.com/office/drawing/2014/main" id="{9443D6AB-A271-7CD2-2F66-4108A2BBFE20}"/>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1" name="object 2">
            <a:extLst>
              <a:ext uri="{FF2B5EF4-FFF2-40B4-BE49-F238E27FC236}">
                <a16:creationId xmlns:a16="http://schemas.microsoft.com/office/drawing/2014/main" id="{C6896D68-0405-56B0-D5D4-1073BDB4352A}"/>
              </a:ext>
            </a:extLst>
          </p:cNvPr>
          <p:cNvSpPr txBox="1">
            <a:spLocks noGrp="1"/>
          </p:cNvSpPr>
          <p:nvPr>
            <p:ph type="title"/>
          </p:nvPr>
        </p:nvSpPr>
        <p:spPr>
          <a:xfrm>
            <a:off x="576584" y="551759"/>
            <a:ext cx="10993543" cy="464423"/>
          </a:xfrm>
        </p:spPr>
        <p:txBody>
          <a:bodyPr vert="horz" wrap="square" lIns="0" tIns="7303" rIns="0" bIns="0" rtlCol="0" anchor="t" anchorCtr="0">
            <a:spAutoFit/>
          </a:bodyPr>
          <a:lstStyle/>
          <a:p>
            <a:r>
              <a:rPr lang="en-GB" b="1" dirty="0">
                <a:latin typeface="Ebrima" panose="02000000000000000000" pitchFamily="2" charset="0"/>
                <a:ea typeface="Ebrima" panose="02000000000000000000" pitchFamily="2" charset="0"/>
                <a:cs typeface="Ebrima" panose="02000000000000000000" pitchFamily="2" charset="0"/>
              </a:rPr>
              <a:t>Report of Recommendations to MoH</a:t>
            </a:r>
          </a:p>
        </p:txBody>
      </p:sp>
      <p:pic>
        <p:nvPicPr>
          <p:cNvPr id="13" name="Image 12">
            <a:extLst>
              <a:ext uri="{FF2B5EF4-FFF2-40B4-BE49-F238E27FC236}">
                <a16:creationId xmlns:a16="http://schemas.microsoft.com/office/drawing/2014/main" id="{6EA8E591-C6F8-BC0D-CD42-B3B144B05452}"/>
              </a:ext>
            </a:extLst>
          </p:cNvPr>
          <p:cNvPicPr>
            <a:picLocks noChangeAspect="1"/>
          </p:cNvPicPr>
          <p:nvPr/>
        </p:nvPicPr>
        <p:blipFill rotWithShape="1">
          <a:blip r:embed="rId3">
            <a:extLst>
              <a:ext uri="{28A0092B-C50C-407E-A947-70E740481C1C}">
                <a14:useLocalDpi xmlns:a14="http://schemas.microsoft.com/office/drawing/2010/main" val="0"/>
              </a:ext>
            </a:extLst>
          </a:blip>
          <a:srcRect b="17767"/>
          <a:stretch/>
        </p:blipFill>
        <p:spPr>
          <a:xfrm>
            <a:off x="576584" y="1719174"/>
            <a:ext cx="277537" cy="228226"/>
          </a:xfrm>
          <a:prstGeom prst="rect">
            <a:avLst/>
          </a:prstGeom>
        </p:spPr>
      </p:pic>
      <p:sp>
        <p:nvSpPr>
          <p:cNvPr id="14" name="ZoneTexte 13">
            <a:extLst>
              <a:ext uri="{FF2B5EF4-FFF2-40B4-BE49-F238E27FC236}">
                <a16:creationId xmlns:a16="http://schemas.microsoft.com/office/drawing/2014/main" id="{953C1243-E254-53A1-AD8D-7C13B175A71A}"/>
              </a:ext>
            </a:extLst>
          </p:cNvPr>
          <p:cNvSpPr txBox="1"/>
          <p:nvPr/>
        </p:nvSpPr>
        <p:spPr>
          <a:xfrm>
            <a:off x="566332" y="3336663"/>
            <a:ext cx="415636" cy="523220"/>
          </a:xfrm>
          <a:prstGeom prst="rect">
            <a:avLst/>
          </a:prstGeom>
          <a:noFill/>
        </p:spPr>
        <p:txBody>
          <a:bodyPr wrap="square" rtlCol="0">
            <a:spAutoFit/>
          </a:bodyPr>
          <a:lstStyle/>
          <a:p>
            <a:r>
              <a:rPr lang="fr-FR" sz="2800" b="1" dirty="0">
                <a:latin typeface="Poppins" pitchFamily="2" charset="77"/>
                <a:cs typeface="Poppins" pitchFamily="2" charset="77"/>
              </a:rPr>
              <a:t>?</a:t>
            </a:r>
          </a:p>
        </p:txBody>
      </p:sp>
      <p:cxnSp>
        <p:nvCxnSpPr>
          <p:cNvPr id="15" name="Connecteur droit 14">
            <a:extLst>
              <a:ext uri="{FF2B5EF4-FFF2-40B4-BE49-F238E27FC236}">
                <a16:creationId xmlns:a16="http://schemas.microsoft.com/office/drawing/2014/main" id="{431B8D80-1E09-EC7E-3939-A7F33CDBB44C}"/>
              </a:ext>
            </a:extLst>
          </p:cNvPr>
          <p:cNvCxnSpPr>
            <a:cxnSpLocks/>
          </p:cNvCxnSpPr>
          <p:nvPr/>
        </p:nvCxnSpPr>
        <p:spPr>
          <a:xfrm>
            <a:off x="967416" y="2059902"/>
            <a:ext cx="0" cy="517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42392FE4-4F7E-BA0B-A2EF-0D59E705C177}"/>
              </a:ext>
            </a:extLst>
          </p:cNvPr>
          <p:cNvCxnSpPr>
            <a:cxnSpLocks/>
          </p:cNvCxnSpPr>
          <p:nvPr/>
        </p:nvCxnSpPr>
        <p:spPr>
          <a:xfrm flipH="1">
            <a:off x="967416" y="3675341"/>
            <a:ext cx="0" cy="176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515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F9C62D4-B064-9C47-BA46-143DDC10596E}"/>
              </a:ext>
            </a:extLst>
          </p:cNvPr>
          <p:cNvSpPr>
            <a:spLocks noGrp="1"/>
          </p:cNvSpPr>
          <p:nvPr>
            <p:ph type="ftr" sz="quarter" idx="11"/>
          </p:nvPr>
        </p:nvSpPr>
        <p:spPr>
          <a:ln>
            <a:noFill/>
          </a:ln>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54F93D44-865B-124E-A8E7-9B44D65C01D0}"/>
              </a:ext>
            </a:extLst>
          </p:cNvPr>
          <p:cNvSpPr>
            <a:spLocks noGrp="1"/>
          </p:cNvSpPr>
          <p:nvPr>
            <p:ph type="sldNum" sz="quarter" idx="12"/>
          </p:nvPr>
        </p:nvSpPr>
        <p:spPr/>
        <p:txBody>
          <a:bodyPr/>
          <a:lstStyle/>
          <a:p>
            <a:fld id="{586032BC-7077-4A99-B459-0B3931B67BEC}" type="slidenum">
              <a:rPr lang="en-US" smtClean="0"/>
              <a:pPr/>
              <a:t>12</a:t>
            </a:fld>
            <a:endParaRPr lang="en-US"/>
          </a:p>
        </p:txBody>
      </p:sp>
      <p:sp>
        <p:nvSpPr>
          <p:cNvPr id="4" name="object 14">
            <a:extLst>
              <a:ext uri="{FF2B5EF4-FFF2-40B4-BE49-F238E27FC236}">
                <a16:creationId xmlns:a16="http://schemas.microsoft.com/office/drawing/2014/main" id="{8A491D17-0426-50F2-E308-763839502413}"/>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9" name="object 2">
            <a:extLst>
              <a:ext uri="{FF2B5EF4-FFF2-40B4-BE49-F238E27FC236}">
                <a16:creationId xmlns:a16="http://schemas.microsoft.com/office/drawing/2014/main" id="{04D687FF-E0C5-3CC9-E580-BFA753A4ED76}"/>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Content of Recommendations to MoH (2)</a:t>
            </a:r>
          </a:p>
        </p:txBody>
      </p:sp>
      <p:sp>
        <p:nvSpPr>
          <p:cNvPr id="13" name="Rectangle 12">
            <a:extLst>
              <a:ext uri="{FF2B5EF4-FFF2-40B4-BE49-F238E27FC236}">
                <a16:creationId xmlns:a16="http://schemas.microsoft.com/office/drawing/2014/main" id="{5667D0C0-C992-F870-D90E-1CBFADA984EB}"/>
              </a:ext>
            </a:extLst>
          </p:cNvPr>
          <p:cNvSpPr>
            <a:spLocks noChangeArrowheads="1"/>
          </p:cNvSpPr>
          <p:nvPr/>
        </p:nvSpPr>
        <p:spPr bwMode="auto">
          <a:xfrm>
            <a:off x="5732171" y="1533525"/>
            <a:ext cx="5390108" cy="380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ZoneTexte 16">
            <a:extLst>
              <a:ext uri="{FF2B5EF4-FFF2-40B4-BE49-F238E27FC236}">
                <a16:creationId xmlns:a16="http://schemas.microsoft.com/office/drawing/2014/main" id="{E4B87A45-729E-DA65-5E88-D8C632036804}"/>
              </a:ext>
            </a:extLst>
          </p:cNvPr>
          <p:cNvSpPr txBox="1"/>
          <p:nvPr/>
        </p:nvSpPr>
        <p:spPr>
          <a:xfrm>
            <a:off x="6105469" y="1761528"/>
            <a:ext cx="5897656" cy="369332"/>
          </a:xfrm>
          <a:prstGeom prst="rect">
            <a:avLst/>
          </a:prstGeom>
          <a:solidFill>
            <a:schemeClr val="bg2"/>
          </a:solidFill>
          <a:ln w="19050">
            <a:solidFill>
              <a:srgbClr val="009CDE"/>
            </a:solidFill>
          </a:ln>
        </p:spPr>
        <p:txBody>
          <a:bodyPr wrap="square">
            <a:spAutoFit/>
          </a:bodyPr>
          <a:lstStyle/>
          <a:p>
            <a:pPr>
              <a:buClr>
                <a:srgbClr val="009CDE"/>
              </a:buClr>
            </a:pPr>
            <a:r>
              <a:rPr lang="en-US" sz="1800" b="1" dirty="0">
                <a:latin typeface="Poppins" pitchFamily="2" charset="77"/>
                <a:cs typeface="Poppins" pitchFamily="2" charset="77"/>
              </a:rPr>
              <a:t>Brief description of the problem identified </a:t>
            </a:r>
          </a:p>
        </p:txBody>
      </p:sp>
      <p:sp>
        <p:nvSpPr>
          <p:cNvPr id="27" name="Content Placeholder 2">
            <a:extLst>
              <a:ext uri="{FF2B5EF4-FFF2-40B4-BE49-F238E27FC236}">
                <a16:creationId xmlns:a16="http://schemas.microsoft.com/office/drawing/2014/main" id="{75017A9C-98A8-7718-3928-961B68C28B53}"/>
              </a:ext>
            </a:extLst>
          </p:cNvPr>
          <p:cNvSpPr>
            <a:spLocks noGrp="1"/>
          </p:cNvSpPr>
          <p:nvPr>
            <p:ph idx="1"/>
          </p:nvPr>
        </p:nvSpPr>
        <p:spPr>
          <a:xfrm>
            <a:off x="656078" y="1729514"/>
            <a:ext cx="4954241" cy="400110"/>
          </a:xfrm>
          <a:solidFill>
            <a:schemeClr val="bg2"/>
          </a:solidFill>
          <a:ln w="28575">
            <a:solidFill>
              <a:schemeClr val="tx1"/>
            </a:solidFill>
          </a:ln>
        </p:spPr>
        <p:txBody>
          <a:bodyPr anchor="ctr">
            <a:noAutofit/>
          </a:bodyPr>
          <a:lstStyle/>
          <a:p>
            <a:pPr>
              <a:spcAft>
                <a:spcPts val="114"/>
              </a:spcAft>
            </a:pPr>
            <a:r>
              <a:rPr lang="en-US" sz="2000" b="1" dirty="0">
                <a:latin typeface="Poppins" pitchFamily="2" charset="77"/>
                <a:cs typeface="Poppins" pitchFamily="2" charset="77"/>
              </a:rPr>
              <a:t> General information on the subject:</a:t>
            </a:r>
            <a:endParaRPr lang="en-US" sz="2000" dirty="0">
              <a:latin typeface="Poppins" pitchFamily="2" charset="77"/>
              <a:cs typeface="Poppins" pitchFamily="2" charset="77"/>
            </a:endParaRPr>
          </a:p>
        </p:txBody>
      </p:sp>
      <p:sp>
        <p:nvSpPr>
          <p:cNvPr id="29" name="ZoneTexte 28">
            <a:extLst>
              <a:ext uri="{FF2B5EF4-FFF2-40B4-BE49-F238E27FC236}">
                <a16:creationId xmlns:a16="http://schemas.microsoft.com/office/drawing/2014/main" id="{C3BADF8A-2223-5A5A-C794-B980A605ED55}"/>
              </a:ext>
            </a:extLst>
          </p:cNvPr>
          <p:cNvSpPr txBox="1"/>
          <p:nvPr/>
        </p:nvSpPr>
        <p:spPr>
          <a:xfrm>
            <a:off x="656078" y="2365098"/>
            <a:ext cx="11347049" cy="400110"/>
          </a:xfrm>
          <a:prstGeom prst="rect">
            <a:avLst/>
          </a:prstGeom>
          <a:solidFill>
            <a:schemeClr val="bg2"/>
          </a:solidFill>
          <a:ln w="28575">
            <a:solidFill>
              <a:schemeClr val="tx1"/>
            </a:solidFill>
          </a:ln>
        </p:spPr>
        <p:txBody>
          <a:bodyPr wrap="square" anchor="ctr">
            <a:spAutoFit/>
          </a:bodyPr>
          <a:lstStyle/>
          <a:p>
            <a:pPr>
              <a:spcAft>
                <a:spcPts val="114"/>
              </a:spcAft>
            </a:pPr>
            <a:r>
              <a:rPr lang="en-US" sz="2000" dirty="0">
                <a:latin typeface="Poppins" pitchFamily="2" charset="77"/>
                <a:cs typeface="Poppins" pitchFamily="2" charset="77"/>
              </a:rPr>
              <a:t>Describe the </a:t>
            </a:r>
            <a:r>
              <a:rPr lang="en-US" sz="2000" b="1" dirty="0">
                <a:latin typeface="Poppins" pitchFamily="2" charset="77"/>
                <a:cs typeface="Poppins" pitchFamily="2" charset="77"/>
              </a:rPr>
              <a:t>evidence search process</a:t>
            </a:r>
            <a:endParaRPr lang="en-US" sz="2000" dirty="0">
              <a:latin typeface="Poppins" pitchFamily="2" charset="77"/>
              <a:cs typeface="Poppins" pitchFamily="2" charset="77"/>
            </a:endParaRPr>
          </a:p>
        </p:txBody>
      </p:sp>
      <p:sp>
        <p:nvSpPr>
          <p:cNvPr id="31" name="ZoneTexte 30">
            <a:extLst>
              <a:ext uri="{FF2B5EF4-FFF2-40B4-BE49-F238E27FC236}">
                <a16:creationId xmlns:a16="http://schemas.microsoft.com/office/drawing/2014/main" id="{07D37FAF-1EE6-7B34-9EBE-E88B48A911A1}"/>
              </a:ext>
            </a:extLst>
          </p:cNvPr>
          <p:cNvSpPr txBox="1"/>
          <p:nvPr/>
        </p:nvSpPr>
        <p:spPr>
          <a:xfrm>
            <a:off x="656077" y="3000682"/>
            <a:ext cx="11347051" cy="707886"/>
          </a:xfrm>
          <a:prstGeom prst="rect">
            <a:avLst/>
          </a:prstGeom>
          <a:solidFill>
            <a:schemeClr val="bg2"/>
          </a:solidFill>
          <a:ln w="28575">
            <a:solidFill>
              <a:schemeClr val="tx1"/>
            </a:solidFill>
          </a:ln>
        </p:spPr>
        <p:txBody>
          <a:bodyPr wrap="square" anchor="ctr">
            <a:spAutoFit/>
          </a:bodyPr>
          <a:lstStyle/>
          <a:p>
            <a:pPr>
              <a:spcAft>
                <a:spcPts val="114"/>
              </a:spcAft>
            </a:pPr>
            <a:r>
              <a:rPr lang="en-US" sz="2000" b="1" dirty="0">
                <a:latin typeface="Poppins" pitchFamily="2" charset="77"/>
                <a:cs typeface="Poppins" pitchFamily="2" charset="77"/>
              </a:rPr>
              <a:t>Findings </a:t>
            </a:r>
            <a:r>
              <a:rPr lang="en-US" sz="2000" dirty="0">
                <a:latin typeface="Poppins" pitchFamily="2" charset="77"/>
                <a:cs typeface="Poppins" pitchFamily="2" charset="77"/>
              </a:rPr>
              <a:t>on the disease, health systems and context issues, systematic reviews or literature reviews which were taken into account in the recommendation framework</a:t>
            </a:r>
          </a:p>
        </p:txBody>
      </p:sp>
      <p:sp>
        <p:nvSpPr>
          <p:cNvPr id="33" name="ZoneTexte 32">
            <a:extLst>
              <a:ext uri="{FF2B5EF4-FFF2-40B4-BE49-F238E27FC236}">
                <a16:creationId xmlns:a16="http://schemas.microsoft.com/office/drawing/2014/main" id="{FB89D3F8-194B-DB2F-AFB6-0D0C752C2E01}"/>
              </a:ext>
            </a:extLst>
          </p:cNvPr>
          <p:cNvSpPr txBox="1"/>
          <p:nvPr/>
        </p:nvSpPr>
        <p:spPr>
          <a:xfrm>
            <a:off x="656077" y="3944042"/>
            <a:ext cx="11347048" cy="400110"/>
          </a:xfrm>
          <a:prstGeom prst="rect">
            <a:avLst/>
          </a:prstGeom>
          <a:solidFill>
            <a:schemeClr val="bg2"/>
          </a:solidFill>
          <a:ln w="28575">
            <a:solidFill>
              <a:schemeClr val="tx1"/>
            </a:solidFill>
          </a:ln>
        </p:spPr>
        <p:txBody>
          <a:bodyPr wrap="square" anchor="ctr">
            <a:spAutoFit/>
          </a:bodyPr>
          <a:lstStyle/>
          <a:p>
            <a:pPr>
              <a:spcAft>
                <a:spcPts val="114"/>
              </a:spcAft>
            </a:pPr>
            <a:r>
              <a:rPr lang="en-US" sz="2000" dirty="0">
                <a:latin typeface="Poppins" pitchFamily="2" charset="77"/>
                <a:cs typeface="Poppins" pitchFamily="2" charset="77"/>
              </a:rPr>
              <a:t>The </a:t>
            </a:r>
            <a:r>
              <a:rPr lang="en-US" sz="2000" b="1" dirty="0">
                <a:latin typeface="Poppins" pitchFamily="2" charset="77"/>
                <a:cs typeface="Poppins" pitchFamily="2" charset="77"/>
              </a:rPr>
              <a:t>implementation considerations</a:t>
            </a:r>
          </a:p>
        </p:txBody>
      </p:sp>
      <p:sp>
        <p:nvSpPr>
          <p:cNvPr id="37" name="ZoneTexte 36">
            <a:extLst>
              <a:ext uri="{FF2B5EF4-FFF2-40B4-BE49-F238E27FC236}">
                <a16:creationId xmlns:a16="http://schemas.microsoft.com/office/drawing/2014/main" id="{DF0D9E1E-2411-DF25-DECE-5BD140A07F9A}"/>
              </a:ext>
            </a:extLst>
          </p:cNvPr>
          <p:cNvSpPr txBox="1"/>
          <p:nvPr/>
        </p:nvSpPr>
        <p:spPr>
          <a:xfrm>
            <a:off x="656077" y="4579626"/>
            <a:ext cx="11347049" cy="400110"/>
          </a:xfrm>
          <a:prstGeom prst="rect">
            <a:avLst/>
          </a:prstGeom>
          <a:solidFill>
            <a:schemeClr val="bg2"/>
          </a:solidFill>
          <a:ln w="28575">
            <a:solidFill>
              <a:schemeClr val="tx1"/>
            </a:solidFill>
          </a:ln>
        </p:spPr>
        <p:txBody>
          <a:bodyPr wrap="square" anchor="ctr">
            <a:spAutoFit/>
          </a:bodyPr>
          <a:lstStyle/>
          <a:p>
            <a:pPr>
              <a:spcAft>
                <a:spcPts val="114"/>
              </a:spcAft>
            </a:pPr>
            <a:r>
              <a:rPr lang="en-US" sz="2000" b="1" dirty="0">
                <a:latin typeface="Poppins" pitchFamily="2" charset="77"/>
                <a:cs typeface="Poppins" pitchFamily="2" charset="77"/>
              </a:rPr>
              <a:t>Discussion of the evidence</a:t>
            </a:r>
            <a:endParaRPr lang="en-US" sz="2000" dirty="0">
              <a:latin typeface="Poppins" pitchFamily="2" charset="77"/>
              <a:cs typeface="Poppins" pitchFamily="2" charset="77"/>
            </a:endParaRPr>
          </a:p>
        </p:txBody>
      </p:sp>
      <p:sp>
        <p:nvSpPr>
          <p:cNvPr id="39" name="ZoneTexte 38">
            <a:extLst>
              <a:ext uri="{FF2B5EF4-FFF2-40B4-BE49-F238E27FC236}">
                <a16:creationId xmlns:a16="http://schemas.microsoft.com/office/drawing/2014/main" id="{1D263DF1-8060-9685-3B4A-45EC8BFD993D}"/>
              </a:ext>
            </a:extLst>
          </p:cNvPr>
          <p:cNvSpPr txBox="1"/>
          <p:nvPr/>
        </p:nvSpPr>
        <p:spPr>
          <a:xfrm>
            <a:off x="656074" y="5215208"/>
            <a:ext cx="11347051" cy="400110"/>
          </a:xfrm>
          <a:prstGeom prst="rect">
            <a:avLst/>
          </a:prstGeom>
          <a:solidFill>
            <a:schemeClr val="bg2"/>
          </a:solidFill>
          <a:ln w="28575">
            <a:solidFill>
              <a:schemeClr val="tx1"/>
            </a:solidFill>
          </a:ln>
        </p:spPr>
        <p:txBody>
          <a:bodyPr wrap="square" anchor="ctr">
            <a:spAutoFit/>
          </a:bodyPr>
          <a:lstStyle/>
          <a:p>
            <a:pPr>
              <a:spcAft>
                <a:spcPts val="114"/>
              </a:spcAft>
            </a:pPr>
            <a:r>
              <a:rPr lang="en-US" sz="2000" b="1" dirty="0">
                <a:latin typeface="Poppins" pitchFamily="2" charset="77"/>
                <a:cs typeface="Poppins" pitchFamily="2" charset="77"/>
              </a:rPr>
              <a:t>Proposed recommendation </a:t>
            </a:r>
            <a:r>
              <a:rPr lang="en-US" sz="2000" dirty="0">
                <a:latin typeface="Poppins" pitchFamily="2" charset="77"/>
                <a:cs typeface="Poppins" pitchFamily="2" charset="77"/>
              </a:rPr>
              <a:t>clearly formulated</a:t>
            </a:r>
          </a:p>
        </p:txBody>
      </p:sp>
      <p:sp>
        <p:nvSpPr>
          <p:cNvPr id="49" name="Flèche droite à entaille 48">
            <a:extLst>
              <a:ext uri="{FF2B5EF4-FFF2-40B4-BE49-F238E27FC236}">
                <a16:creationId xmlns:a16="http://schemas.microsoft.com/office/drawing/2014/main" id="{E5AD6FD9-1A48-E3AE-4445-1F94CF136DB7}"/>
              </a:ext>
            </a:extLst>
          </p:cNvPr>
          <p:cNvSpPr/>
          <p:nvPr/>
        </p:nvSpPr>
        <p:spPr>
          <a:xfrm>
            <a:off x="5508882" y="1782252"/>
            <a:ext cx="631671" cy="312884"/>
          </a:xfrm>
          <a:prstGeom prst="notchedRightArrow">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a:extLst>
              <a:ext uri="{FF2B5EF4-FFF2-40B4-BE49-F238E27FC236}">
                <a16:creationId xmlns:a16="http://schemas.microsoft.com/office/drawing/2014/main" id="{E8D09AA3-8EF4-B359-F4BA-B261D8DEAC13}"/>
              </a:ext>
            </a:extLst>
          </p:cNvPr>
          <p:cNvSpPr/>
          <p:nvPr/>
        </p:nvSpPr>
        <p:spPr>
          <a:xfrm>
            <a:off x="111737" y="1730063"/>
            <a:ext cx="432261" cy="432261"/>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Poppins" pitchFamily="2" charset="77"/>
                <a:cs typeface="Poppins" pitchFamily="2" charset="77"/>
              </a:rPr>
              <a:t>1</a:t>
            </a:r>
          </a:p>
        </p:txBody>
      </p:sp>
      <p:sp>
        <p:nvSpPr>
          <p:cNvPr id="53" name="Ellipse 52">
            <a:extLst>
              <a:ext uri="{FF2B5EF4-FFF2-40B4-BE49-F238E27FC236}">
                <a16:creationId xmlns:a16="http://schemas.microsoft.com/office/drawing/2014/main" id="{F4507D6F-7E55-C2DF-2AC7-F906A02B2491}"/>
              </a:ext>
            </a:extLst>
          </p:cNvPr>
          <p:cNvSpPr/>
          <p:nvPr/>
        </p:nvSpPr>
        <p:spPr>
          <a:xfrm>
            <a:off x="111737" y="2313045"/>
            <a:ext cx="432261" cy="432261"/>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Poppins" pitchFamily="2" charset="77"/>
                <a:cs typeface="Poppins" pitchFamily="2" charset="77"/>
              </a:rPr>
              <a:t>2</a:t>
            </a:r>
          </a:p>
        </p:txBody>
      </p:sp>
      <p:sp>
        <p:nvSpPr>
          <p:cNvPr id="54" name="Ellipse 53">
            <a:extLst>
              <a:ext uri="{FF2B5EF4-FFF2-40B4-BE49-F238E27FC236}">
                <a16:creationId xmlns:a16="http://schemas.microsoft.com/office/drawing/2014/main" id="{2661446C-646C-8897-8AD1-626FF9E42EEC}"/>
              </a:ext>
            </a:extLst>
          </p:cNvPr>
          <p:cNvSpPr/>
          <p:nvPr/>
        </p:nvSpPr>
        <p:spPr>
          <a:xfrm>
            <a:off x="111737" y="3003456"/>
            <a:ext cx="432261" cy="432261"/>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Poppins" pitchFamily="2" charset="77"/>
                <a:cs typeface="Poppins" pitchFamily="2" charset="77"/>
              </a:rPr>
              <a:t>3</a:t>
            </a:r>
          </a:p>
        </p:txBody>
      </p:sp>
      <p:sp>
        <p:nvSpPr>
          <p:cNvPr id="55" name="Ellipse 54">
            <a:extLst>
              <a:ext uri="{FF2B5EF4-FFF2-40B4-BE49-F238E27FC236}">
                <a16:creationId xmlns:a16="http://schemas.microsoft.com/office/drawing/2014/main" id="{8C4FA72E-197A-11CC-196A-7E485D1BFBF3}"/>
              </a:ext>
            </a:extLst>
          </p:cNvPr>
          <p:cNvSpPr/>
          <p:nvPr/>
        </p:nvSpPr>
        <p:spPr>
          <a:xfrm>
            <a:off x="111737" y="3829452"/>
            <a:ext cx="432261" cy="432261"/>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Poppins" pitchFamily="2" charset="77"/>
                <a:cs typeface="Poppins" pitchFamily="2" charset="77"/>
              </a:rPr>
              <a:t>4</a:t>
            </a:r>
          </a:p>
        </p:txBody>
      </p:sp>
      <p:sp>
        <p:nvSpPr>
          <p:cNvPr id="56" name="Ellipse 55">
            <a:extLst>
              <a:ext uri="{FF2B5EF4-FFF2-40B4-BE49-F238E27FC236}">
                <a16:creationId xmlns:a16="http://schemas.microsoft.com/office/drawing/2014/main" id="{FC58B665-3D21-2BA3-B2CA-BB57F85FE7F5}"/>
              </a:ext>
            </a:extLst>
          </p:cNvPr>
          <p:cNvSpPr/>
          <p:nvPr/>
        </p:nvSpPr>
        <p:spPr>
          <a:xfrm>
            <a:off x="111737" y="4590391"/>
            <a:ext cx="432261" cy="432261"/>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Poppins" pitchFamily="2" charset="77"/>
                <a:cs typeface="Poppins" pitchFamily="2" charset="77"/>
              </a:rPr>
              <a:t>5</a:t>
            </a:r>
          </a:p>
        </p:txBody>
      </p:sp>
      <p:sp>
        <p:nvSpPr>
          <p:cNvPr id="57" name="Ellipse 56">
            <a:extLst>
              <a:ext uri="{FF2B5EF4-FFF2-40B4-BE49-F238E27FC236}">
                <a16:creationId xmlns:a16="http://schemas.microsoft.com/office/drawing/2014/main" id="{B9378E43-3F02-C519-DFED-46BA2606833D}"/>
              </a:ext>
            </a:extLst>
          </p:cNvPr>
          <p:cNvSpPr/>
          <p:nvPr/>
        </p:nvSpPr>
        <p:spPr>
          <a:xfrm>
            <a:off x="111737" y="5173373"/>
            <a:ext cx="432261" cy="432261"/>
          </a:xfrm>
          <a:prstGeom prst="ellipse">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latin typeface="Poppins" pitchFamily="2" charset="77"/>
                <a:cs typeface="Poppins" pitchFamily="2" charset="77"/>
              </a:rPr>
              <a:t>6</a:t>
            </a:r>
          </a:p>
        </p:txBody>
      </p:sp>
    </p:spTree>
    <p:extLst>
      <p:ext uri="{BB962C8B-B14F-4D97-AF65-F5344CB8AC3E}">
        <p14:creationId xmlns:p14="http://schemas.microsoft.com/office/powerpoint/2010/main" val="4155886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584F5D3-FE22-5A40-AB10-EC6822BD35CB}"/>
              </a:ext>
            </a:extLst>
          </p:cNvPr>
          <p:cNvSpPr>
            <a:spLocks noGrp="1"/>
          </p:cNvSpPr>
          <p:nvPr>
            <p:ph type="ftr" sz="quarter" idx="11"/>
          </p:nvPr>
        </p:nvSpPr>
        <p:spPr/>
        <p:txBody>
          <a:bodyPr/>
          <a:lstStyle/>
          <a:p>
            <a:r>
              <a:rPr lang="en-US"/>
              <a:t>NITAG: Documentation Best Practices</a:t>
            </a:r>
          </a:p>
        </p:txBody>
      </p:sp>
      <p:sp>
        <p:nvSpPr>
          <p:cNvPr id="4" name="Slide Number Placeholder 3">
            <a:extLst>
              <a:ext uri="{FF2B5EF4-FFF2-40B4-BE49-F238E27FC236}">
                <a16:creationId xmlns:a16="http://schemas.microsoft.com/office/drawing/2014/main" id="{3113935A-0EB1-AD4C-9E49-8D3B41584AAB}"/>
              </a:ext>
            </a:extLst>
          </p:cNvPr>
          <p:cNvSpPr>
            <a:spLocks noGrp="1"/>
          </p:cNvSpPr>
          <p:nvPr>
            <p:ph type="sldNum" sz="quarter" idx="12"/>
          </p:nvPr>
        </p:nvSpPr>
        <p:spPr/>
        <p:txBody>
          <a:bodyPr/>
          <a:lstStyle/>
          <a:p>
            <a:fld id="{586032BC-7077-4A99-B459-0B3931B67BEC}" type="slidenum">
              <a:rPr lang="en-US" smtClean="0"/>
              <a:pPr/>
              <a:t>13</a:t>
            </a:fld>
            <a:endParaRPr lang="en-US"/>
          </a:p>
        </p:txBody>
      </p:sp>
      <p:sp>
        <p:nvSpPr>
          <p:cNvPr id="5" name="object 14">
            <a:extLst>
              <a:ext uri="{FF2B5EF4-FFF2-40B4-BE49-F238E27FC236}">
                <a16:creationId xmlns:a16="http://schemas.microsoft.com/office/drawing/2014/main" id="{E1329DB1-F6C3-3E5A-C487-5CCBC46E4A88}"/>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8093F96D-6434-EEB1-3BC8-EDE6878514AA}"/>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Wordings of the report: Best practice</a:t>
            </a:r>
          </a:p>
        </p:txBody>
      </p:sp>
      <p:sp>
        <p:nvSpPr>
          <p:cNvPr id="2" name="Rectangle 1">
            <a:extLst>
              <a:ext uri="{FF2B5EF4-FFF2-40B4-BE49-F238E27FC236}">
                <a16:creationId xmlns:a16="http://schemas.microsoft.com/office/drawing/2014/main" id="{40B62B30-9848-ECD9-23BD-3E5051708107}"/>
              </a:ext>
            </a:extLst>
          </p:cNvPr>
          <p:cNvSpPr/>
          <p:nvPr/>
        </p:nvSpPr>
        <p:spPr>
          <a:xfrm>
            <a:off x="576584" y="5338107"/>
            <a:ext cx="11108443" cy="87632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Aft>
                <a:spcPts val="0"/>
              </a:spcAft>
              <a:buSzPct val="100000"/>
            </a:pPr>
            <a:r>
              <a:rPr lang="en-US" sz="2200" b="1" dirty="0">
                <a:solidFill>
                  <a:schemeClr val="tx1"/>
                </a:solidFill>
                <a:latin typeface="Poppins" pitchFamily="2" charset="77"/>
                <a:cs typeface="Poppins" pitchFamily="2" charset="77"/>
              </a:rPr>
              <a:t>The language used to convey recommendations should be </a:t>
            </a:r>
          </a:p>
          <a:p>
            <a:pPr algn="r">
              <a:spcAft>
                <a:spcPts val="0"/>
              </a:spcAft>
              <a:buSzPct val="100000"/>
            </a:pPr>
            <a:r>
              <a:rPr lang="en-US" sz="2200" b="1" dirty="0">
                <a:solidFill>
                  <a:schemeClr val="tx1"/>
                </a:solidFill>
                <a:latin typeface="Poppins" pitchFamily="2" charset="77"/>
                <a:cs typeface="Poppins" pitchFamily="2" charset="77"/>
              </a:rPr>
              <a:t>unambiguous and only strong recommendations must be provided.</a:t>
            </a:r>
          </a:p>
        </p:txBody>
      </p:sp>
      <p:grpSp>
        <p:nvGrpSpPr>
          <p:cNvPr id="13" name="Groupe 12">
            <a:extLst>
              <a:ext uri="{FF2B5EF4-FFF2-40B4-BE49-F238E27FC236}">
                <a16:creationId xmlns:a16="http://schemas.microsoft.com/office/drawing/2014/main" id="{411BFE9B-10FD-7521-F78D-4F2EB628A441}"/>
              </a:ext>
            </a:extLst>
          </p:cNvPr>
          <p:cNvGrpSpPr/>
          <p:nvPr/>
        </p:nvGrpSpPr>
        <p:grpSpPr>
          <a:xfrm>
            <a:off x="786678" y="5416273"/>
            <a:ext cx="892493" cy="938063"/>
            <a:chOff x="3862387" y="1076229"/>
            <a:chExt cx="2737918" cy="2877714"/>
          </a:xfrm>
        </p:grpSpPr>
        <p:pic>
          <p:nvPicPr>
            <p:cNvPr id="11" name="Image 10">
              <a:extLst>
                <a:ext uri="{FF2B5EF4-FFF2-40B4-BE49-F238E27FC236}">
                  <a16:creationId xmlns:a16="http://schemas.microsoft.com/office/drawing/2014/main" id="{32476FD1-39CF-0E2D-DCC1-3F3581C10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387" y="1216025"/>
              <a:ext cx="2737918" cy="2737918"/>
            </a:xfrm>
            <a:prstGeom prst="rect">
              <a:avLst/>
            </a:prstGeom>
          </p:spPr>
        </p:pic>
        <p:pic>
          <p:nvPicPr>
            <p:cNvPr id="12" name="Image 11">
              <a:extLst>
                <a:ext uri="{FF2B5EF4-FFF2-40B4-BE49-F238E27FC236}">
                  <a16:creationId xmlns:a16="http://schemas.microsoft.com/office/drawing/2014/main" id="{23661C0D-9C2E-F521-954F-FB1426D70D58}"/>
                </a:ext>
              </a:extLst>
            </p:cNvPr>
            <p:cNvPicPr>
              <a:picLocks noChangeAspect="1"/>
            </p:cNvPicPr>
            <p:nvPr/>
          </p:nvPicPr>
          <p:blipFill rotWithShape="1">
            <a:blip r:embed="rId4">
              <a:extLst>
                <a:ext uri="{28A0092B-C50C-407E-A947-70E740481C1C}">
                  <a14:useLocalDpi xmlns:a14="http://schemas.microsoft.com/office/drawing/2010/main" val="0"/>
                </a:ext>
              </a:extLst>
            </a:blip>
            <a:srcRect b="17767"/>
            <a:stretch/>
          </p:blipFill>
          <p:spPr>
            <a:xfrm>
              <a:off x="4377491" y="1076229"/>
              <a:ext cx="1667851" cy="1371519"/>
            </a:xfrm>
            <a:prstGeom prst="rect">
              <a:avLst/>
            </a:prstGeom>
          </p:spPr>
        </p:pic>
      </p:grpSp>
      <p:sp>
        <p:nvSpPr>
          <p:cNvPr id="14" name="Rectangle 13">
            <a:extLst>
              <a:ext uri="{FF2B5EF4-FFF2-40B4-BE49-F238E27FC236}">
                <a16:creationId xmlns:a16="http://schemas.microsoft.com/office/drawing/2014/main" id="{7A2FC652-52D8-8210-16BF-2323CF8DA20A}"/>
              </a:ext>
            </a:extLst>
          </p:cNvPr>
          <p:cNvSpPr/>
          <p:nvPr/>
        </p:nvSpPr>
        <p:spPr>
          <a:xfrm>
            <a:off x="587551" y="3046178"/>
            <a:ext cx="5156654" cy="2023974"/>
          </a:xfrm>
          <a:prstGeom prst="rect">
            <a:avLst/>
          </a:prstGeom>
          <a:solidFill>
            <a:schemeClr val="bg2"/>
          </a:solidFill>
          <a:ln w="38100">
            <a:solidFill>
              <a:srgbClr val="00C87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50000"/>
              </a:lnSpc>
              <a:buFont typeface="Wingdings" pitchFamily="2" charset="2"/>
              <a:buChar char="§"/>
            </a:pPr>
            <a:r>
              <a:rPr lang="en-GB" sz="2000" b="1" dirty="0">
                <a:solidFill>
                  <a:srgbClr val="00C871"/>
                </a:solidFill>
                <a:latin typeface="Poppins" pitchFamily="2" charset="77"/>
                <a:cs typeface="Poppins" pitchFamily="2" charset="77"/>
              </a:rPr>
              <a:t>IS RECOMMENDED</a:t>
            </a:r>
          </a:p>
          <a:p>
            <a:pPr marL="285750" indent="-285750">
              <a:lnSpc>
                <a:spcPct val="150000"/>
              </a:lnSpc>
              <a:buFont typeface="Wingdings" pitchFamily="2" charset="2"/>
              <a:buChar char="§"/>
            </a:pPr>
            <a:r>
              <a:rPr lang="en-GB" sz="2000" b="1" dirty="0">
                <a:solidFill>
                  <a:srgbClr val="00C871"/>
                </a:solidFill>
                <a:latin typeface="Poppins" pitchFamily="2" charset="77"/>
                <a:cs typeface="Poppins" pitchFamily="2" charset="77"/>
              </a:rPr>
              <a:t>IS NOT RECOMMENDED</a:t>
            </a:r>
          </a:p>
          <a:p>
            <a:pPr marL="285750" indent="-285750">
              <a:lnSpc>
                <a:spcPct val="150000"/>
              </a:lnSpc>
              <a:buFont typeface="Wingdings" pitchFamily="2" charset="2"/>
              <a:buChar char="§"/>
            </a:pPr>
            <a:r>
              <a:rPr lang="en-GB" sz="2000" b="1" dirty="0">
                <a:solidFill>
                  <a:srgbClr val="00C871"/>
                </a:solidFill>
                <a:latin typeface="Poppins" pitchFamily="2" charset="77"/>
                <a:cs typeface="Poppins" pitchFamily="2" charset="77"/>
              </a:rPr>
              <a:t>POLICY-MAKERS SHOULD</a:t>
            </a:r>
          </a:p>
          <a:p>
            <a:pPr marL="285750" indent="-285750">
              <a:lnSpc>
                <a:spcPct val="150000"/>
              </a:lnSpc>
              <a:buFont typeface="Wingdings" pitchFamily="2" charset="2"/>
              <a:buChar char="§"/>
            </a:pPr>
            <a:r>
              <a:rPr lang="en-GB" sz="2000" b="1" dirty="0">
                <a:solidFill>
                  <a:srgbClr val="00C871"/>
                </a:solidFill>
                <a:latin typeface="Poppins" pitchFamily="2" charset="77"/>
                <a:cs typeface="Poppins" pitchFamily="2" charset="77"/>
              </a:rPr>
              <a:t>SHOULD NOT</a:t>
            </a:r>
          </a:p>
        </p:txBody>
      </p:sp>
      <p:sp>
        <p:nvSpPr>
          <p:cNvPr id="15" name="Rectangle 14">
            <a:extLst>
              <a:ext uri="{FF2B5EF4-FFF2-40B4-BE49-F238E27FC236}">
                <a16:creationId xmlns:a16="http://schemas.microsoft.com/office/drawing/2014/main" id="{496BFD52-5150-6C97-F8F9-0649ECDD90B1}"/>
              </a:ext>
            </a:extLst>
          </p:cNvPr>
          <p:cNvSpPr/>
          <p:nvPr/>
        </p:nvSpPr>
        <p:spPr>
          <a:xfrm>
            <a:off x="6528373" y="3047457"/>
            <a:ext cx="5156654" cy="2022695"/>
          </a:xfrm>
          <a:prstGeom prst="rect">
            <a:avLst/>
          </a:prstGeom>
          <a:solidFill>
            <a:schemeClr val="bg2"/>
          </a:solidFill>
          <a:ln w="38100">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50000"/>
              </a:lnSpc>
              <a:spcBef>
                <a:spcPts val="590"/>
              </a:spcBef>
              <a:spcAft>
                <a:spcPts val="114"/>
              </a:spcAft>
              <a:buFont typeface="Wingdings" pitchFamily="2" charset="2"/>
              <a:buChar char="§"/>
            </a:pPr>
            <a:r>
              <a:rPr lang="en-GB" sz="2000" b="1" dirty="0">
                <a:solidFill>
                  <a:srgbClr val="D80B12"/>
                </a:solidFill>
                <a:latin typeface="Poppins" pitchFamily="2" charset="77"/>
                <a:cs typeface="Poppins" pitchFamily="2" charset="77"/>
              </a:rPr>
              <a:t>WE SUGGEST</a:t>
            </a:r>
          </a:p>
          <a:p>
            <a:pPr marL="285750" indent="-285750">
              <a:lnSpc>
                <a:spcPct val="150000"/>
              </a:lnSpc>
              <a:spcBef>
                <a:spcPts val="590"/>
              </a:spcBef>
              <a:spcAft>
                <a:spcPts val="114"/>
              </a:spcAft>
              <a:buFont typeface="Wingdings" pitchFamily="2" charset="2"/>
              <a:buChar char="§"/>
            </a:pPr>
            <a:r>
              <a:rPr lang="en-GB" sz="2000" b="1" dirty="0">
                <a:solidFill>
                  <a:srgbClr val="D80B12"/>
                </a:solidFill>
                <a:latin typeface="Poppins" pitchFamily="2" charset="77"/>
                <a:cs typeface="Poppins" pitchFamily="2" charset="77"/>
              </a:rPr>
              <a:t>POLICY-MAKERS MIGHT </a:t>
            </a:r>
            <a:endParaRPr lang="en-US" sz="2000" b="1" dirty="0">
              <a:solidFill>
                <a:srgbClr val="D80B12"/>
              </a:solidFill>
              <a:latin typeface="Poppins" pitchFamily="2" charset="77"/>
              <a:cs typeface="Poppins" pitchFamily="2" charset="77"/>
            </a:endParaRPr>
          </a:p>
        </p:txBody>
      </p:sp>
      <p:sp>
        <p:nvSpPr>
          <p:cNvPr id="17" name="Rectangle 16">
            <a:extLst>
              <a:ext uri="{FF2B5EF4-FFF2-40B4-BE49-F238E27FC236}">
                <a16:creationId xmlns:a16="http://schemas.microsoft.com/office/drawing/2014/main" id="{48C00C74-E6F1-39C9-64AA-4B3E8B7A8FA0}"/>
              </a:ext>
            </a:extLst>
          </p:cNvPr>
          <p:cNvSpPr/>
          <p:nvPr/>
        </p:nvSpPr>
        <p:spPr>
          <a:xfrm>
            <a:off x="592349" y="2012660"/>
            <a:ext cx="5156654" cy="935697"/>
          </a:xfrm>
          <a:prstGeom prst="rect">
            <a:avLst/>
          </a:prstGeom>
          <a:solidFill>
            <a:srgbClr val="00C87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F0000"/>
              </a:buClr>
            </a:pPr>
            <a:r>
              <a:rPr lang="en-US" sz="5400" b="1" dirty="0">
                <a:solidFill>
                  <a:schemeClr val="bg1"/>
                </a:solidFill>
                <a:latin typeface="Poppins" pitchFamily="2" charset="77"/>
                <a:cs typeface="Poppins" pitchFamily="2" charset="77"/>
              </a:rPr>
              <a:t>DO’s</a:t>
            </a:r>
          </a:p>
        </p:txBody>
      </p:sp>
      <p:sp>
        <p:nvSpPr>
          <p:cNvPr id="20" name="Rectangle 19">
            <a:extLst>
              <a:ext uri="{FF2B5EF4-FFF2-40B4-BE49-F238E27FC236}">
                <a16:creationId xmlns:a16="http://schemas.microsoft.com/office/drawing/2014/main" id="{35EA2257-3C23-7B8D-F4A5-B6A2A23B2703}"/>
              </a:ext>
            </a:extLst>
          </p:cNvPr>
          <p:cNvSpPr/>
          <p:nvPr/>
        </p:nvSpPr>
        <p:spPr>
          <a:xfrm>
            <a:off x="6528373" y="2012660"/>
            <a:ext cx="5156654" cy="921543"/>
          </a:xfrm>
          <a:prstGeom prst="rect">
            <a:avLst/>
          </a:prstGeom>
          <a:solidFill>
            <a:srgbClr val="D80B1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F0000"/>
              </a:buClr>
            </a:pPr>
            <a:r>
              <a:rPr lang="en-US" sz="5400" b="1" dirty="0">
                <a:solidFill>
                  <a:schemeClr val="bg1"/>
                </a:solidFill>
                <a:latin typeface="Poppins" pitchFamily="2" charset="77"/>
                <a:cs typeface="Poppins" pitchFamily="2" charset="77"/>
              </a:rPr>
              <a:t>DON’T</a:t>
            </a:r>
          </a:p>
        </p:txBody>
      </p:sp>
      <p:cxnSp>
        <p:nvCxnSpPr>
          <p:cNvPr id="37" name="Connecteur droit 36">
            <a:extLst>
              <a:ext uri="{FF2B5EF4-FFF2-40B4-BE49-F238E27FC236}">
                <a16:creationId xmlns:a16="http://schemas.microsoft.com/office/drawing/2014/main" id="{DD92D90C-BF5F-D34B-F04D-96DC4C356634}"/>
              </a:ext>
            </a:extLst>
          </p:cNvPr>
          <p:cNvCxnSpPr/>
          <p:nvPr/>
        </p:nvCxnSpPr>
        <p:spPr>
          <a:xfrm>
            <a:off x="6134762" y="2026814"/>
            <a:ext cx="0" cy="304333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075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5" y="1845894"/>
            <a:ext cx="10792933" cy="4479391"/>
          </a:xfrm>
        </p:spPr>
        <p:txBody>
          <a:bodyPr>
            <a:noAutofit/>
          </a:bodyPr>
          <a:lstStyle/>
          <a:p>
            <a:pPr>
              <a:lnSpc>
                <a:spcPct val="100000"/>
              </a:lnSpc>
              <a:spcAft>
                <a:spcPts val="0"/>
              </a:spcAft>
              <a:buSzPct val="100000"/>
            </a:pPr>
            <a:r>
              <a:rPr lang="en-US" sz="2800" b="1" dirty="0">
                <a:latin typeface="Poppins" pitchFamily="2" charset="77"/>
                <a:cs typeface="Poppins" pitchFamily="2" charset="77"/>
              </a:rPr>
              <a:t>✅ Policy question </a:t>
            </a:r>
          </a:p>
          <a:p>
            <a:pPr>
              <a:lnSpc>
                <a:spcPct val="100000"/>
              </a:lnSpc>
              <a:spcAft>
                <a:spcPts val="0"/>
              </a:spcAft>
              <a:buSzPct val="100000"/>
            </a:pPr>
            <a:r>
              <a:rPr lang="en-US" sz="2800" b="1" dirty="0">
                <a:latin typeface="Poppins" pitchFamily="2" charset="77"/>
                <a:cs typeface="Poppins" pitchFamily="2" charset="77"/>
              </a:rPr>
              <a:t>✅ Disease burden</a:t>
            </a:r>
          </a:p>
          <a:p>
            <a:pPr>
              <a:lnSpc>
                <a:spcPct val="100000"/>
              </a:lnSpc>
              <a:spcAft>
                <a:spcPts val="0"/>
              </a:spcAft>
              <a:buSzPct val="100000"/>
            </a:pPr>
            <a:r>
              <a:rPr lang="en-US" sz="2800" b="1" dirty="0">
                <a:latin typeface="Poppins" pitchFamily="2" charset="77"/>
                <a:cs typeface="Poppins" pitchFamily="2" charset="77"/>
              </a:rPr>
              <a:t>✅ Vaccine efficacy and risks</a:t>
            </a:r>
          </a:p>
          <a:p>
            <a:pPr>
              <a:lnSpc>
                <a:spcPct val="100000"/>
              </a:lnSpc>
              <a:spcAft>
                <a:spcPts val="0"/>
              </a:spcAft>
              <a:buSzPct val="100000"/>
            </a:pPr>
            <a:r>
              <a:rPr lang="en-US" sz="2800" b="1" dirty="0">
                <a:latin typeface="Poppins" pitchFamily="2" charset="77"/>
                <a:cs typeface="Poppins" pitchFamily="2" charset="77"/>
              </a:rPr>
              <a:t>✅ Economics</a:t>
            </a:r>
          </a:p>
          <a:p>
            <a:pPr>
              <a:lnSpc>
                <a:spcPct val="100000"/>
              </a:lnSpc>
              <a:spcAft>
                <a:spcPts val="0"/>
              </a:spcAft>
              <a:buSzPct val="100000"/>
            </a:pPr>
            <a:r>
              <a:rPr lang="en-US" sz="2800" b="1" dirty="0">
                <a:latin typeface="Poppins" pitchFamily="2" charset="77"/>
                <a:cs typeface="Poppins" pitchFamily="2" charset="77"/>
              </a:rPr>
              <a:t>✅ Programmatic considerations</a:t>
            </a:r>
          </a:p>
          <a:p>
            <a:pPr>
              <a:lnSpc>
                <a:spcPct val="100000"/>
              </a:lnSpc>
              <a:spcAft>
                <a:spcPts val="0"/>
              </a:spcAft>
              <a:buSzPct val="100000"/>
            </a:pPr>
            <a:r>
              <a:rPr lang="en-US" sz="2800" b="1" dirty="0">
                <a:latin typeface="Poppins" pitchFamily="2" charset="77"/>
                <a:cs typeface="Poppins" pitchFamily="2" charset="77"/>
              </a:rPr>
              <a:t>✅ Values</a:t>
            </a:r>
          </a:p>
          <a:p>
            <a:pPr>
              <a:lnSpc>
                <a:spcPct val="100000"/>
              </a:lnSpc>
              <a:spcAft>
                <a:spcPts val="0"/>
              </a:spcAft>
              <a:buSzPct val="100000"/>
            </a:pPr>
            <a:r>
              <a:rPr lang="en-US" sz="2800" b="1" dirty="0">
                <a:latin typeface="Poppins" pitchFamily="2" charset="77"/>
                <a:cs typeface="Poppins" pitchFamily="2" charset="77"/>
              </a:rPr>
              <a:t>✅ Recommendation specifying vaccine, age groups, number of doses and schedule, </a:t>
            </a:r>
            <a:r>
              <a:rPr lang="en-US" sz="2800" dirty="0">
                <a:latin typeface="Poppins" pitchFamily="2" charset="77"/>
                <a:cs typeface="Poppins" pitchFamily="2" charset="77"/>
              </a:rPr>
              <a:t>if relevant</a:t>
            </a:r>
            <a:endParaRPr lang="en-US" sz="2000" dirty="0">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DF53B7B8-3744-194D-AD12-73902392AD85}"/>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49B90B86-299B-C649-A21C-C7A491312923}"/>
              </a:ext>
            </a:extLst>
          </p:cNvPr>
          <p:cNvSpPr>
            <a:spLocks noGrp="1"/>
          </p:cNvSpPr>
          <p:nvPr>
            <p:ph type="sldNum" sz="quarter" idx="12"/>
          </p:nvPr>
        </p:nvSpPr>
        <p:spPr/>
        <p:txBody>
          <a:bodyPr/>
          <a:lstStyle/>
          <a:p>
            <a:fld id="{586032BC-7077-4A99-B459-0B3931B67BEC}" type="slidenum">
              <a:rPr lang="en-US" smtClean="0"/>
              <a:pPr/>
              <a:t>14</a:t>
            </a:fld>
            <a:endParaRPr lang="en-US"/>
          </a:p>
        </p:txBody>
      </p:sp>
      <p:sp>
        <p:nvSpPr>
          <p:cNvPr id="4" name="object 14">
            <a:extLst>
              <a:ext uri="{FF2B5EF4-FFF2-40B4-BE49-F238E27FC236}">
                <a16:creationId xmlns:a16="http://schemas.microsoft.com/office/drawing/2014/main" id="{E9212C68-3AFF-27E9-84EF-66757DEA6C75}"/>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7" name="object 2">
            <a:extLst>
              <a:ext uri="{FF2B5EF4-FFF2-40B4-BE49-F238E27FC236}">
                <a16:creationId xmlns:a16="http://schemas.microsoft.com/office/drawing/2014/main" id="{801E1C7B-621F-FA78-CCF5-F14F96876A80}"/>
              </a:ext>
            </a:extLst>
          </p:cNvPr>
          <p:cNvSpPr txBox="1">
            <a:spLocks/>
          </p:cNvSpPr>
          <p:nvPr/>
        </p:nvSpPr>
        <p:spPr bwMode="gray">
          <a:xfrm>
            <a:off x="576585" y="551759"/>
            <a:ext cx="8226040" cy="921471"/>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Checklist: Suggested sections for the MoH report</a:t>
            </a:r>
          </a:p>
        </p:txBody>
      </p:sp>
      <p:sp>
        <p:nvSpPr>
          <p:cNvPr id="9" name="Rectangle 8">
            <a:extLst>
              <a:ext uri="{FF2B5EF4-FFF2-40B4-BE49-F238E27FC236}">
                <a16:creationId xmlns:a16="http://schemas.microsoft.com/office/drawing/2014/main" id="{4ABD5934-5D97-F54B-6E39-D7C2A66D521C}"/>
              </a:ext>
            </a:extLst>
          </p:cNvPr>
          <p:cNvSpPr/>
          <p:nvPr/>
        </p:nvSpPr>
        <p:spPr>
          <a:xfrm>
            <a:off x="429248" y="1702645"/>
            <a:ext cx="11255779" cy="452226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74755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1726B4-B081-E348-9EFA-946087ECAB33}"/>
              </a:ext>
            </a:extLst>
          </p:cNvPr>
          <p:cNvSpPr>
            <a:spLocks noGrp="1"/>
          </p:cNvSpPr>
          <p:nvPr>
            <p:ph idx="1"/>
          </p:nvPr>
        </p:nvSpPr>
        <p:spPr/>
        <p:txBody>
          <a:bodyPr/>
          <a:lstStyle/>
          <a:p>
            <a:pPr>
              <a:buSzPct val="100000"/>
            </a:pPr>
            <a:endParaRPr lang="en-US" sz="2000" b="1" dirty="0">
              <a:latin typeface="Poppins" pitchFamily="2" charset="77"/>
              <a:cs typeface="Poppins" pitchFamily="2" charset="77"/>
            </a:endParaRPr>
          </a:p>
          <a:p>
            <a:endParaRPr lang="en-US" dirty="0">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3111D780-0F7B-E04B-9E29-B091722C72D8}"/>
              </a:ext>
            </a:extLst>
          </p:cNvPr>
          <p:cNvSpPr>
            <a:spLocks noGrp="1"/>
          </p:cNvSpPr>
          <p:nvPr>
            <p:ph type="ftr" sz="quarter" idx="11"/>
          </p:nvPr>
        </p:nvSpPr>
        <p:spPr/>
        <p:txBody>
          <a:bodyPr/>
          <a:lstStyle/>
          <a:p>
            <a:r>
              <a:rPr lang="en-US"/>
              <a:t>NITAG: Documentation Best Practices</a:t>
            </a:r>
          </a:p>
        </p:txBody>
      </p:sp>
      <p:sp>
        <p:nvSpPr>
          <p:cNvPr id="8" name="Slide Number Placeholder 7">
            <a:extLst>
              <a:ext uri="{FF2B5EF4-FFF2-40B4-BE49-F238E27FC236}">
                <a16:creationId xmlns:a16="http://schemas.microsoft.com/office/drawing/2014/main" id="{28B6870D-FC3A-E047-B53F-2C4D5F914D10}"/>
              </a:ext>
            </a:extLst>
          </p:cNvPr>
          <p:cNvSpPr>
            <a:spLocks noGrp="1"/>
          </p:cNvSpPr>
          <p:nvPr>
            <p:ph type="sldNum" sz="quarter" idx="12"/>
          </p:nvPr>
        </p:nvSpPr>
        <p:spPr/>
        <p:txBody>
          <a:bodyPr/>
          <a:lstStyle/>
          <a:p>
            <a:fld id="{586032BC-7077-4A99-B459-0B3931B67BEC}" type="slidenum">
              <a:rPr lang="en-US" smtClean="0"/>
              <a:pPr/>
              <a:t>15</a:t>
            </a:fld>
            <a:endParaRPr lang="en-US"/>
          </a:p>
        </p:txBody>
      </p:sp>
      <p:pic>
        <p:nvPicPr>
          <p:cNvPr id="6" name="Picture 5">
            <a:extLst>
              <a:ext uri="{FF2B5EF4-FFF2-40B4-BE49-F238E27FC236}">
                <a16:creationId xmlns:a16="http://schemas.microsoft.com/office/drawing/2014/main" id="{EAE94B64-2A7F-8D4D-B34B-9976C9BE5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419" y="2726118"/>
            <a:ext cx="2405297" cy="3107964"/>
          </a:xfrm>
          <a:prstGeom prst="rect">
            <a:avLst/>
          </a:prstGeom>
          <a:ln w="9525" cap="sq">
            <a:solidFill>
              <a:srgbClr val="000000"/>
            </a:solidFill>
            <a:miter lim="800000"/>
          </a:ln>
          <a:effectLst/>
        </p:spPr>
      </p:pic>
      <p:sp>
        <p:nvSpPr>
          <p:cNvPr id="7" name="TextBox 6">
            <a:extLst>
              <a:ext uri="{FF2B5EF4-FFF2-40B4-BE49-F238E27FC236}">
                <a16:creationId xmlns:a16="http://schemas.microsoft.com/office/drawing/2014/main" id="{5C8B127F-6A40-9348-9CA9-2DFD2F8779D3}"/>
              </a:ext>
            </a:extLst>
          </p:cNvPr>
          <p:cNvSpPr txBox="1"/>
          <p:nvPr/>
        </p:nvSpPr>
        <p:spPr>
          <a:xfrm>
            <a:off x="881419" y="5845702"/>
            <a:ext cx="1458266" cy="400110"/>
          </a:xfrm>
          <a:prstGeom prst="rect">
            <a:avLst/>
          </a:prstGeom>
          <a:noFill/>
        </p:spPr>
        <p:txBody>
          <a:bodyPr wrap="square" rtlCol="0">
            <a:spAutoFit/>
          </a:bodyPr>
          <a:lstStyle/>
          <a:p>
            <a:r>
              <a:rPr lang="en-US" sz="2000" dirty="0">
                <a:latin typeface="Poppins" pitchFamily="2" charset="77"/>
                <a:cs typeface="Poppins" pitchFamily="2" charset="77"/>
                <a:hlinkClick r:id="rId3"/>
              </a:rPr>
              <a:t>Canada</a:t>
            </a:r>
            <a:endParaRPr lang="en-US" sz="2000" dirty="0">
              <a:latin typeface="Poppins" pitchFamily="2" charset="77"/>
              <a:cs typeface="Poppins" pitchFamily="2" charset="77"/>
            </a:endParaRPr>
          </a:p>
        </p:txBody>
      </p:sp>
      <p:pic>
        <p:nvPicPr>
          <p:cNvPr id="9" name="Picture 8">
            <a:extLst>
              <a:ext uri="{FF2B5EF4-FFF2-40B4-BE49-F238E27FC236}">
                <a16:creationId xmlns:a16="http://schemas.microsoft.com/office/drawing/2014/main" id="{99B03E0A-BBC1-B941-BD8E-2470A8CE7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1063" y="2279064"/>
            <a:ext cx="2373608" cy="3107963"/>
          </a:xfrm>
          <a:prstGeom prst="rect">
            <a:avLst/>
          </a:prstGeom>
          <a:ln w="9525" cap="sq">
            <a:solidFill>
              <a:srgbClr val="000000"/>
            </a:solidFill>
            <a:miter lim="800000"/>
          </a:ln>
          <a:effectLst/>
        </p:spPr>
      </p:pic>
      <p:sp>
        <p:nvSpPr>
          <p:cNvPr id="10" name="TextBox 9">
            <a:extLst>
              <a:ext uri="{FF2B5EF4-FFF2-40B4-BE49-F238E27FC236}">
                <a16:creationId xmlns:a16="http://schemas.microsoft.com/office/drawing/2014/main" id="{9F905AB7-7BFB-9844-94A2-F10385B98B39}"/>
              </a:ext>
            </a:extLst>
          </p:cNvPr>
          <p:cNvSpPr txBox="1"/>
          <p:nvPr/>
        </p:nvSpPr>
        <p:spPr>
          <a:xfrm>
            <a:off x="3938390" y="5456134"/>
            <a:ext cx="979868" cy="400110"/>
          </a:xfrm>
          <a:prstGeom prst="rect">
            <a:avLst/>
          </a:prstGeom>
          <a:noFill/>
        </p:spPr>
        <p:txBody>
          <a:bodyPr wrap="square" rtlCol="0">
            <a:spAutoFit/>
          </a:bodyPr>
          <a:lstStyle/>
          <a:p>
            <a:r>
              <a:rPr lang="en-US" sz="2000" dirty="0">
                <a:latin typeface="Poppins" pitchFamily="2" charset="77"/>
                <a:cs typeface="Poppins" pitchFamily="2" charset="77"/>
                <a:hlinkClick r:id="rId5"/>
              </a:rPr>
              <a:t>USA</a:t>
            </a:r>
            <a:endParaRPr lang="en-US" sz="2000" dirty="0">
              <a:latin typeface="Poppins" pitchFamily="2" charset="77"/>
              <a:cs typeface="Poppins" pitchFamily="2" charset="77"/>
            </a:endParaRPr>
          </a:p>
        </p:txBody>
      </p:sp>
      <p:pic>
        <p:nvPicPr>
          <p:cNvPr id="13" name="Picture 12">
            <a:extLst>
              <a:ext uri="{FF2B5EF4-FFF2-40B4-BE49-F238E27FC236}">
                <a16:creationId xmlns:a16="http://schemas.microsoft.com/office/drawing/2014/main" id="{81E57A1C-3696-4D45-9763-495945ACB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6508" y="2801233"/>
            <a:ext cx="2149962" cy="3145261"/>
          </a:xfrm>
          <a:prstGeom prst="rect">
            <a:avLst/>
          </a:prstGeom>
          <a:ln w="9525" cap="sq">
            <a:solidFill>
              <a:srgbClr val="000000"/>
            </a:solidFill>
            <a:miter lim="800000"/>
          </a:ln>
          <a:effectLst/>
        </p:spPr>
      </p:pic>
      <p:sp>
        <p:nvSpPr>
          <p:cNvPr id="14" name="TextBox 13">
            <a:extLst>
              <a:ext uri="{FF2B5EF4-FFF2-40B4-BE49-F238E27FC236}">
                <a16:creationId xmlns:a16="http://schemas.microsoft.com/office/drawing/2014/main" id="{8C209C4B-C518-9B4B-8F89-0DAF650889BA}"/>
              </a:ext>
            </a:extLst>
          </p:cNvPr>
          <p:cNvSpPr txBox="1"/>
          <p:nvPr/>
        </p:nvSpPr>
        <p:spPr>
          <a:xfrm>
            <a:off x="6650378" y="5962780"/>
            <a:ext cx="1209477" cy="400110"/>
          </a:xfrm>
          <a:prstGeom prst="rect">
            <a:avLst/>
          </a:prstGeom>
          <a:noFill/>
        </p:spPr>
        <p:txBody>
          <a:bodyPr wrap="square" rtlCol="0">
            <a:spAutoFit/>
          </a:bodyPr>
          <a:lstStyle/>
          <a:p>
            <a:r>
              <a:rPr lang="en-US" sz="2000" dirty="0">
                <a:latin typeface="Poppins" pitchFamily="2" charset="77"/>
                <a:cs typeface="Poppins" pitchFamily="2" charset="77"/>
                <a:hlinkClick r:id="rId7"/>
              </a:rPr>
              <a:t>France</a:t>
            </a:r>
            <a:endParaRPr lang="en-US" sz="2000" dirty="0">
              <a:latin typeface="Poppins" pitchFamily="2" charset="77"/>
              <a:cs typeface="Poppins" pitchFamily="2" charset="77"/>
            </a:endParaRPr>
          </a:p>
        </p:txBody>
      </p:sp>
      <p:pic>
        <p:nvPicPr>
          <p:cNvPr id="16" name="Picture 15">
            <a:extLst>
              <a:ext uri="{FF2B5EF4-FFF2-40B4-BE49-F238E27FC236}">
                <a16:creationId xmlns:a16="http://schemas.microsoft.com/office/drawing/2014/main" id="{36F67E06-68D0-A94C-A548-5167B57C84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14442" y="1948871"/>
            <a:ext cx="2286165" cy="3107964"/>
          </a:xfrm>
          <a:prstGeom prst="rect">
            <a:avLst/>
          </a:prstGeom>
          <a:ln w="9525" cap="sq">
            <a:solidFill>
              <a:srgbClr val="000000"/>
            </a:solidFill>
            <a:miter lim="800000"/>
          </a:ln>
          <a:effectLst/>
        </p:spPr>
      </p:pic>
      <p:sp>
        <p:nvSpPr>
          <p:cNvPr id="17" name="TextBox 16">
            <a:extLst>
              <a:ext uri="{FF2B5EF4-FFF2-40B4-BE49-F238E27FC236}">
                <a16:creationId xmlns:a16="http://schemas.microsoft.com/office/drawing/2014/main" id="{B45D48DF-CF64-0242-8B19-138A7BD0415E}"/>
              </a:ext>
            </a:extLst>
          </p:cNvPr>
          <p:cNvSpPr txBox="1"/>
          <p:nvPr/>
        </p:nvSpPr>
        <p:spPr>
          <a:xfrm>
            <a:off x="10492623" y="1518495"/>
            <a:ext cx="940670" cy="400110"/>
          </a:xfrm>
          <a:prstGeom prst="rect">
            <a:avLst/>
          </a:prstGeom>
          <a:noFill/>
        </p:spPr>
        <p:txBody>
          <a:bodyPr wrap="square" rtlCol="0">
            <a:spAutoFit/>
          </a:bodyPr>
          <a:lstStyle/>
          <a:p>
            <a:r>
              <a:rPr lang="en-US" sz="2000" dirty="0">
                <a:latin typeface="Poppins" pitchFamily="2" charset="77"/>
                <a:cs typeface="Poppins" pitchFamily="2" charset="77"/>
                <a:hlinkClick r:id="rId9"/>
              </a:rPr>
              <a:t>Chile</a:t>
            </a:r>
            <a:endParaRPr lang="en-US" sz="2000" dirty="0">
              <a:latin typeface="Poppins" pitchFamily="2" charset="77"/>
              <a:cs typeface="Poppins" pitchFamily="2" charset="77"/>
            </a:endParaRPr>
          </a:p>
        </p:txBody>
      </p:sp>
      <p:sp>
        <p:nvSpPr>
          <p:cNvPr id="4" name="object 14">
            <a:extLst>
              <a:ext uri="{FF2B5EF4-FFF2-40B4-BE49-F238E27FC236}">
                <a16:creationId xmlns:a16="http://schemas.microsoft.com/office/drawing/2014/main" id="{BC649387-ACCF-2D38-9012-B31436F3A0A1}"/>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5" name="object 2">
            <a:extLst>
              <a:ext uri="{FF2B5EF4-FFF2-40B4-BE49-F238E27FC236}">
                <a16:creationId xmlns:a16="http://schemas.microsoft.com/office/drawing/2014/main" id="{4A58341E-569B-1D2E-2E16-F917FFA2D537}"/>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Example</a:t>
            </a:r>
          </a:p>
        </p:txBody>
      </p:sp>
      <p:sp>
        <p:nvSpPr>
          <p:cNvPr id="11" name="ZoneTexte 10">
            <a:extLst>
              <a:ext uri="{FF2B5EF4-FFF2-40B4-BE49-F238E27FC236}">
                <a16:creationId xmlns:a16="http://schemas.microsoft.com/office/drawing/2014/main" id="{9E5A1B39-8C97-A118-D990-6277AA51E060}"/>
              </a:ext>
            </a:extLst>
          </p:cNvPr>
          <p:cNvSpPr txBox="1"/>
          <p:nvPr/>
        </p:nvSpPr>
        <p:spPr>
          <a:xfrm>
            <a:off x="523474" y="1166920"/>
            <a:ext cx="6542343" cy="1200329"/>
          </a:xfrm>
          <a:prstGeom prst="rect">
            <a:avLst/>
          </a:prstGeom>
          <a:noFill/>
        </p:spPr>
        <p:txBody>
          <a:bodyPr wrap="square">
            <a:spAutoFit/>
          </a:bodyPr>
          <a:lstStyle/>
          <a:p>
            <a:pPr>
              <a:buSzPct val="100000"/>
            </a:pPr>
            <a:r>
              <a:rPr lang="en-US" sz="2400" b="1" dirty="0">
                <a:latin typeface="Poppins" pitchFamily="2" charset="77"/>
                <a:cs typeface="Poppins" pitchFamily="2" charset="77"/>
              </a:rPr>
              <a:t>Examples of more detailed report of recommendations that can be published:</a:t>
            </a:r>
          </a:p>
        </p:txBody>
      </p:sp>
      <p:pic>
        <p:nvPicPr>
          <p:cNvPr id="18" name="Image 17">
            <a:extLst>
              <a:ext uri="{FF2B5EF4-FFF2-40B4-BE49-F238E27FC236}">
                <a16:creationId xmlns:a16="http://schemas.microsoft.com/office/drawing/2014/main" id="{5DACE54D-38CC-6BEC-94C6-227DBF9066EE}"/>
              </a:ext>
            </a:extLst>
          </p:cNvPr>
          <p:cNvPicPr>
            <a:picLocks noChangeAspect="1"/>
          </p:cNvPicPr>
          <p:nvPr/>
        </p:nvPicPr>
        <p:blipFill>
          <a:blip r:embed="rId10"/>
          <a:stretch>
            <a:fillRect/>
          </a:stretch>
        </p:blipFill>
        <p:spPr>
          <a:xfrm>
            <a:off x="6044533" y="1895266"/>
            <a:ext cx="688975" cy="688975"/>
          </a:xfrm>
          <a:prstGeom prst="rect">
            <a:avLst/>
          </a:prstGeom>
        </p:spPr>
      </p:pic>
      <p:pic>
        <p:nvPicPr>
          <p:cNvPr id="19" name="Image 18">
            <a:extLst>
              <a:ext uri="{FF2B5EF4-FFF2-40B4-BE49-F238E27FC236}">
                <a16:creationId xmlns:a16="http://schemas.microsoft.com/office/drawing/2014/main" id="{AF6999E6-1FA2-18A9-6C36-4F11CDE45019}"/>
              </a:ext>
            </a:extLst>
          </p:cNvPr>
          <p:cNvPicPr>
            <a:picLocks noChangeAspect="1"/>
          </p:cNvPicPr>
          <p:nvPr/>
        </p:nvPicPr>
        <p:blipFill>
          <a:blip r:embed="rId11"/>
          <a:stretch>
            <a:fillRect/>
          </a:stretch>
        </p:blipFill>
        <p:spPr>
          <a:xfrm>
            <a:off x="8459214" y="2447133"/>
            <a:ext cx="635748" cy="635748"/>
          </a:xfrm>
          <a:prstGeom prst="rect">
            <a:avLst/>
          </a:prstGeom>
        </p:spPr>
      </p:pic>
      <p:grpSp>
        <p:nvGrpSpPr>
          <p:cNvPr id="20" name="Groupe 19">
            <a:extLst>
              <a:ext uri="{FF2B5EF4-FFF2-40B4-BE49-F238E27FC236}">
                <a16:creationId xmlns:a16="http://schemas.microsoft.com/office/drawing/2014/main" id="{8AB57F90-A9BF-5A00-45EC-FACB0F04EDF8}"/>
              </a:ext>
            </a:extLst>
          </p:cNvPr>
          <p:cNvGrpSpPr/>
          <p:nvPr/>
        </p:nvGrpSpPr>
        <p:grpSpPr>
          <a:xfrm>
            <a:off x="9125143" y="4762019"/>
            <a:ext cx="822345" cy="827310"/>
            <a:chOff x="10625246" y="1112713"/>
            <a:chExt cx="1073519" cy="1080000"/>
          </a:xfrm>
        </p:grpSpPr>
        <p:pic>
          <p:nvPicPr>
            <p:cNvPr id="21" name="Picture 2" descr="6 x Autocollant 5cm rond drapeau CHILI sticker valise PC vélo voiture - Photo 1/1">
              <a:extLst>
                <a:ext uri="{FF2B5EF4-FFF2-40B4-BE49-F238E27FC236}">
                  <a16:creationId xmlns:a16="http://schemas.microsoft.com/office/drawing/2014/main" id="{88F84623-3A40-427A-262F-0FF22CC54B2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600" b="91400" l="6640" r="91348">
                          <a14:foregroundMark x1="37827" y1="27200" x2="40443" y2="48200"/>
                          <a14:foregroundMark x1="40443" y1="48200" x2="47887" y2="41600"/>
                          <a14:foregroundMark x1="47887" y1="41600" x2="56338" y2="28400"/>
                          <a14:foregroundMark x1="56338" y1="28400" x2="66600" y2="27200"/>
                          <a14:foregroundMark x1="66600" y1="27200" x2="75855" y2="29600"/>
                          <a14:foregroundMark x1="75855" y1="29600" x2="68209" y2="21800"/>
                          <a14:foregroundMark x1="68209" y1="21800" x2="63380" y2="34600"/>
                          <a14:foregroundMark x1="63380" y1="34600" x2="31187" y2="25000"/>
                          <a14:foregroundMark x1="31187" y1="25000" x2="25352" y2="31200"/>
                          <a14:foregroundMark x1="25352" y1="31200" x2="17304" y2="31800"/>
                          <a14:foregroundMark x1="17304" y1="31800" x2="7042" y2="48800"/>
                          <a14:foregroundMark x1="7042" y1="48800" x2="11066" y2="51400"/>
                          <a14:foregroundMark x1="45272" y1="91200" x2="49698" y2="91400"/>
                          <a14:foregroundMark x1="90342" y1="53000" x2="88934" y2="56600"/>
                          <a14:foregroundMark x1="50704" y1="34400" x2="61167" y2="28800"/>
                          <a14:foregroundMark x1="61167" y1="28800" x2="72032" y2="32400"/>
                          <a14:foregroundMark x1="72032" y1="32400" x2="77867" y2="38400"/>
                          <a14:foregroundMark x1="77867" y1="38400" x2="69618" y2="44200"/>
                          <a14:foregroundMark x1="69618" y1="44200" x2="64588" y2="51000"/>
                          <a14:foregroundMark x1="64588" y1="51000" x2="71630" y2="46200"/>
                          <a14:foregroundMark x1="71630" y1="46200" x2="63783" y2="37400"/>
                          <a14:foregroundMark x1="63783" y1="37400" x2="63783" y2="37400"/>
                          <a14:foregroundMark x1="43461" y1="9200" x2="48893" y2="9400"/>
                          <a14:foregroundMark x1="36620" y1="35600" x2="40443" y2="44400"/>
                          <a14:foregroundMark x1="40443" y1="44400" x2="38229" y2="37000"/>
                          <a14:foregroundMark x1="38229" y1="37000" x2="46278" y2="45400"/>
                          <a14:foregroundMark x1="46278" y1="45400" x2="42052" y2="35400"/>
                          <a14:foregroundMark x1="42052" y1="35400" x2="45875" y2="38000"/>
                          <a14:foregroundMark x1="38229" y1="38800" x2="38229" y2="38800"/>
                          <a14:foregroundMark x1="38431" y1="34600" x2="42656" y2="44000"/>
                          <a14:foregroundMark x1="42656" y1="44000" x2="51911" y2="41400"/>
                          <a14:foregroundMark x1="51911" y1="41400" x2="54326" y2="29400"/>
                          <a14:foregroundMark x1="54326" y1="29400" x2="74447" y2="41400"/>
                          <a14:foregroundMark x1="74447" y1="41400" x2="76459" y2="31600"/>
                          <a14:foregroundMark x1="76459" y1="31600" x2="77465" y2="41200"/>
                          <a14:foregroundMark x1="77465" y1="41200" x2="85111" y2="44000"/>
                          <a14:foregroundMark x1="85111" y1="44000" x2="83300" y2="32800"/>
                          <a14:foregroundMark x1="83300" y1="32800" x2="65392" y2="16400"/>
                          <a14:foregroundMark x1="65392" y1="16400" x2="48491" y2="10600"/>
                          <a14:foregroundMark x1="48491" y1="10600" x2="61771" y2="55000"/>
                          <a14:foregroundMark x1="55332" y1="49600" x2="53320" y2="40400"/>
                          <a14:foregroundMark x1="53320" y1="40400" x2="53521" y2="39800"/>
                          <a14:foregroundMark x1="80282" y1="43800" x2="70624" y2="48400"/>
                          <a14:foregroundMark x1="70624" y1="48400" x2="78672" y2="43800"/>
                          <a14:foregroundMark x1="78672" y1="43800" x2="85714" y2="47600"/>
                          <a14:foregroundMark x1="85714" y1="47600" x2="85513" y2="46200"/>
                          <a14:foregroundMark x1="87726" y1="38000" x2="89336" y2="47400"/>
                          <a14:foregroundMark x1="89336" y1="47400" x2="82093" y2="40400"/>
                          <a14:foregroundMark x1="82093" y1="40400" x2="87324" y2="46200"/>
                          <a14:foregroundMark x1="87324" y1="46200" x2="83903" y2="54400"/>
                          <a14:foregroundMark x1="83903" y1="54400" x2="88732" y2="47000"/>
                          <a14:foregroundMark x1="88732" y1="47000" x2="79074" y2="25000"/>
                          <a14:foregroundMark x1="79074" y1="25000" x2="66398" y2="14400"/>
                          <a14:foregroundMark x1="66398" y1="14400" x2="48089" y2="8600"/>
                          <a14:foregroundMark x1="86519" y1="37200" x2="75453" y2="20400"/>
                          <a14:foregroundMark x1="75453" y1="20400" x2="61368" y2="9800"/>
                          <a14:foregroundMark x1="61368" y1="9800" x2="50101" y2="9400"/>
                          <a14:foregroundMark x1="63984" y1="11000" x2="80885" y2="25200"/>
                          <a14:foregroundMark x1="80885" y1="25200" x2="86318" y2="34200"/>
                          <a14:foregroundMark x1="86318" y1="34200" x2="86519" y2="42400"/>
                          <a14:foregroundMark x1="86519" y1="42400" x2="86318" y2="34600"/>
                          <a14:foregroundMark x1="86318" y1="34600" x2="80080" y2="27200"/>
                          <a14:foregroundMark x1="90543" y1="49200" x2="87123" y2="24000"/>
                          <a14:foregroundMark x1="87123" y1="24000" x2="69014" y2="13600"/>
                          <a14:foregroundMark x1="91348" y1="43600" x2="91147" y2="48800"/>
                        </a14:backgroundRemoval>
                      </a14:imgEffect>
                    </a14:imgLayer>
                  </a14:imgProps>
                </a:ext>
                <a:ext uri="{28A0092B-C50C-407E-A947-70E740481C1C}">
                  <a14:useLocalDpi xmlns:a14="http://schemas.microsoft.com/office/drawing/2010/main" val="0"/>
                </a:ext>
              </a:extLst>
            </a:blip>
            <a:srcRect/>
            <a:stretch>
              <a:fillRect/>
            </a:stretch>
          </p:blipFill>
          <p:spPr bwMode="auto">
            <a:xfrm>
              <a:off x="10625246" y="1112713"/>
              <a:ext cx="1073519" cy="108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2" name="Ellipse 21">
              <a:extLst>
                <a:ext uri="{FF2B5EF4-FFF2-40B4-BE49-F238E27FC236}">
                  <a16:creationId xmlns:a16="http://schemas.microsoft.com/office/drawing/2014/main" id="{A3D47F56-744C-C507-3E54-37F745AAA7D8}"/>
                </a:ext>
              </a:extLst>
            </p:cNvPr>
            <p:cNvSpPr/>
            <p:nvPr/>
          </p:nvSpPr>
          <p:spPr>
            <a:xfrm>
              <a:off x="10723418" y="1204002"/>
              <a:ext cx="907955" cy="907955"/>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3" name="Image 22">
            <a:extLst>
              <a:ext uri="{FF2B5EF4-FFF2-40B4-BE49-F238E27FC236}">
                <a16:creationId xmlns:a16="http://schemas.microsoft.com/office/drawing/2014/main" id="{5E1375C0-BBE2-DB38-3425-1DC40A231924}"/>
              </a:ext>
            </a:extLst>
          </p:cNvPr>
          <p:cNvPicPr>
            <a:picLocks noChangeAspect="1"/>
          </p:cNvPicPr>
          <p:nvPr/>
        </p:nvPicPr>
        <p:blipFill rotWithShape="1">
          <a:blip r:embed="rId14">
            <a:extLst>
              <a:ext uri="{28A0092B-C50C-407E-A947-70E740481C1C}">
                <a14:useLocalDpi xmlns:a14="http://schemas.microsoft.com/office/drawing/2010/main" val="0"/>
              </a:ext>
            </a:extLst>
          </a:blip>
          <a:srcRect l="26878" r="18577" b="23445"/>
          <a:stretch/>
        </p:blipFill>
        <p:spPr>
          <a:xfrm rot="16200000">
            <a:off x="4621245" y="5424849"/>
            <a:ext cx="337235" cy="473313"/>
          </a:xfrm>
          <a:prstGeom prst="rect">
            <a:avLst/>
          </a:prstGeom>
        </p:spPr>
      </p:pic>
      <p:pic>
        <p:nvPicPr>
          <p:cNvPr id="24" name="Image 23">
            <a:extLst>
              <a:ext uri="{FF2B5EF4-FFF2-40B4-BE49-F238E27FC236}">
                <a16:creationId xmlns:a16="http://schemas.microsoft.com/office/drawing/2014/main" id="{D1B3C15E-7E40-9FD1-AF2E-2FBED7831A8A}"/>
              </a:ext>
            </a:extLst>
          </p:cNvPr>
          <p:cNvPicPr>
            <a:picLocks noChangeAspect="1"/>
          </p:cNvPicPr>
          <p:nvPr/>
        </p:nvPicPr>
        <p:blipFill rotWithShape="1">
          <a:blip r:embed="rId14">
            <a:extLst>
              <a:ext uri="{28A0092B-C50C-407E-A947-70E740481C1C}">
                <a14:useLocalDpi xmlns:a14="http://schemas.microsoft.com/office/drawing/2010/main" val="0"/>
              </a:ext>
            </a:extLst>
          </a:blip>
          <a:srcRect l="26878" r="18577" b="23445"/>
          <a:stretch/>
        </p:blipFill>
        <p:spPr>
          <a:xfrm rot="16200000">
            <a:off x="7691237" y="5926008"/>
            <a:ext cx="337235" cy="473313"/>
          </a:xfrm>
          <a:prstGeom prst="rect">
            <a:avLst/>
          </a:prstGeom>
        </p:spPr>
      </p:pic>
      <p:pic>
        <p:nvPicPr>
          <p:cNvPr id="25" name="Image 24">
            <a:extLst>
              <a:ext uri="{FF2B5EF4-FFF2-40B4-BE49-F238E27FC236}">
                <a16:creationId xmlns:a16="http://schemas.microsoft.com/office/drawing/2014/main" id="{61D571CB-4097-E72C-C50B-7E5DC24BB937}"/>
              </a:ext>
            </a:extLst>
          </p:cNvPr>
          <p:cNvPicPr>
            <a:picLocks noChangeAspect="1"/>
          </p:cNvPicPr>
          <p:nvPr/>
        </p:nvPicPr>
        <p:blipFill rotWithShape="1">
          <a:blip r:embed="rId14">
            <a:extLst>
              <a:ext uri="{28A0092B-C50C-407E-A947-70E740481C1C}">
                <a14:useLocalDpi xmlns:a14="http://schemas.microsoft.com/office/drawing/2010/main" val="0"/>
              </a:ext>
            </a:extLst>
          </a:blip>
          <a:srcRect l="26878" r="18577" b="23445"/>
          <a:stretch/>
        </p:blipFill>
        <p:spPr>
          <a:xfrm rot="16200000">
            <a:off x="11277145" y="1489992"/>
            <a:ext cx="337235" cy="473313"/>
          </a:xfrm>
          <a:prstGeom prst="rect">
            <a:avLst/>
          </a:prstGeom>
        </p:spPr>
      </p:pic>
      <p:pic>
        <p:nvPicPr>
          <p:cNvPr id="26" name="Image 25">
            <a:extLst>
              <a:ext uri="{FF2B5EF4-FFF2-40B4-BE49-F238E27FC236}">
                <a16:creationId xmlns:a16="http://schemas.microsoft.com/office/drawing/2014/main" id="{D3363582-627F-B4DA-497F-A8504587CF8B}"/>
              </a:ext>
            </a:extLst>
          </p:cNvPr>
          <p:cNvPicPr>
            <a:picLocks noChangeAspect="1"/>
          </p:cNvPicPr>
          <p:nvPr/>
        </p:nvPicPr>
        <p:blipFill rotWithShape="1">
          <a:blip r:embed="rId14">
            <a:extLst>
              <a:ext uri="{28A0092B-C50C-407E-A947-70E740481C1C}">
                <a14:useLocalDpi xmlns:a14="http://schemas.microsoft.com/office/drawing/2010/main" val="0"/>
              </a:ext>
            </a:extLst>
          </a:blip>
          <a:srcRect l="26878" r="18577" b="23445"/>
          <a:stretch/>
        </p:blipFill>
        <p:spPr>
          <a:xfrm rot="16200000">
            <a:off x="2069076" y="5837774"/>
            <a:ext cx="337235" cy="473313"/>
          </a:xfrm>
          <a:prstGeom prst="rect">
            <a:avLst/>
          </a:prstGeom>
        </p:spPr>
      </p:pic>
      <p:pic>
        <p:nvPicPr>
          <p:cNvPr id="2050" name="Picture 2" descr="6 x Autocollant 5cm rond drapeau CANADA sticker valise PC vélo voiture - Photo 1/1">
            <a:extLst>
              <a:ext uri="{FF2B5EF4-FFF2-40B4-BE49-F238E27FC236}">
                <a16:creationId xmlns:a16="http://schemas.microsoft.com/office/drawing/2014/main" id="{465AB9A2-0DF2-294E-DF5E-D5DEBC712AF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8400" b="92400" l="7677" r="89899">
                        <a14:foregroundMark x1="12929" y1="37200" x2="72323" y2="56800"/>
                        <a14:foregroundMark x1="72323" y1="56800" x2="74141" y2="45000"/>
                        <a14:foregroundMark x1="74141" y1="45000" x2="71919" y2="37000"/>
                        <a14:foregroundMark x1="71919" y1="37000" x2="76566" y2="48000"/>
                        <a14:foregroundMark x1="76566" y1="48000" x2="87677" y2="60600"/>
                        <a14:foregroundMark x1="87677" y1="60600" x2="81616" y2="48800"/>
                        <a14:foregroundMark x1="81616" y1="48800" x2="68889" y2="82200"/>
                        <a14:foregroundMark x1="68889" y1="82200" x2="58990" y2="85400"/>
                        <a14:foregroundMark x1="58990" y1="85400" x2="45859" y2="83000"/>
                        <a14:foregroundMark x1="45859" y1="83000" x2="38182" y2="79200"/>
                        <a14:foregroundMark x1="38182" y1="79200" x2="46061" y2="54800"/>
                        <a14:foregroundMark x1="46061" y1="54800" x2="59596" y2="43600"/>
                        <a14:foregroundMark x1="59596" y1="43600" x2="69293" y2="43000"/>
                        <a14:foregroundMark x1="69293" y1="43000" x2="54949" y2="44800"/>
                        <a14:foregroundMark x1="54949" y1="44800" x2="54343" y2="56200"/>
                        <a14:foregroundMark x1="54343" y1="56200" x2="49697" y2="41000"/>
                        <a14:foregroundMark x1="49697" y1="41000" x2="40000" y2="47200"/>
                        <a14:foregroundMark x1="40000" y1="47200" x2="45657" y2="56000"/>
                        <a14:foregroundMark x1="45657" y1="56000" x2="60000" y2="52400"/>
                        <a14:foregroundMark x1="60000" y1="52400" x2="67273" y2="38200"/>
                        <a14:foregroundMark x1="67273" y1="38200" x2="59798" y2="34000"/>
                        <a14:foregroundMark x1="59798" y1="34000" x2="51515" y2="39600"/>
                        <a14:foregroundMark x1="51515" y1="39600" x2="48889" y2="54400"/>
                        <a14:foregroundMark x1="48889" y1="54400" x2="52121" y2="61400"/>
                        <a14:foregroundMark x1="52121" y1="61400" x2="57778" y2="52600"/>
                        <a14:foregroundMark x1="57778" y1="52600" x2="60808" y2="42200"/>
                        <a14:foregroundMark x1="60808" y1="42200" x2="48485" y2="56600"/>
                        <a14:foregroundMark x1="48485" y1="56600" x2="47879" y2="64800"/>
                        <a14:foregroundMark x1="47879" y1="64800" x2="47071" y2="50000"/>
                        <a14:foregroundMark x1="47071" y1="50000" x2="38384" y2="48600"/>
                        <a14:foregroundMark x1="38384" y1="48600" x2="36970" y2="49800"/>
                        <a14:foregroundMark x1="8283" y1="41600" x2="7677" y2="52600"/>
                        <a14:foregroundMark x1="57172" y1="35600" x2="68889" y2="44400"/>
                        <a14:foregroundMark x1="68889" y1="44400" x2="62222" y2="26000"/>
                        <a14:foregroundMark x1="62222" y1="26000" x2="54141" y2="20800"/>
                        <a14:foregroundMark x1="54141" y1="20800" x2="50707" y2="28600"/>
                        <a14:foregroundMark x1="50707" y1="28600" x2="52525" y2="44600"/>
                        <a14:foregroundMark x1="52525" y1="44600" x2="50101" y2="38800"/>
                        <a14:foregroundMark x1="41818" y1="21200" x2="44848" y2="43400"/>
                        <a14:foregroundMark x1="44848" y1="43400" x2="54949" y2="44600"/>
                        <a14:foregroundMark x1="54949" y1="44600" x2="42020" y2="38400"/>
                        <a14:foregroundMark x1="42020" y1="38400" x2="28687" y2="41400"/>
                        <a14:foregroundMark x1="28687" y1="41400" x2="25859" y2="52600"/>
                        <a14:foregroundMark x1="25859" y1="52600" x2="31111" y2="64000"/>
                        <a14:foregroundMark x1="31111" y1="64000" x2="39394" y2="54000"/>
                        <a14:foregroundMark x1="39394" y1="54000" x2="45051" y2="41000"/>
                        <a14:foregroundMark x1="45051" y1="41000" x2="58788" y2="68200"/>
                        <a14:foregroundMark x1="58788" y1="68200" x2="66061" y2="56600"/>
                        <a14:foregroundMark x1="66061" y1="56600" x2="52929" y2="64800"/>
                        <a14:foregroundMark x1="52929" y1="64800" x2="53737" y2="74600"/>
                        <a14:foregroundMark x1="53737" y1="74600" x2="56364" y2="65600"/>
                        <a14:foregroundMark x1="56364" y1="65600" x2="42424" y2="66200"/>
                        <a14:foregroundMark x1="42424" y1="66200" x2="42828" y2="75000"/>
                        <a14:foregroundMark x1="42828" y1="75000" x2="50505" y2="73000"/>
                        <a14:foregroundMark x1="50505" y1="73000" x2="44646" y2="67600"/>
                        <a14:foregroundMark x1="44646" y1="67600" x2="35960" y2="74400"/>
                        <a14:foregroundMark x1="35960" y1="74400" x2="39798" y2="83200"/>
                        <a14:foregroundMark x1="39798" y1="83200" x2="49293" y2="83400"/>
                        <a14:foregroundMark x1="49293" y1="83400" x2="53131" y2="81400"/>
                        <a14:foregroundMark x1="34141" y1="20800" x2="49495" y2="19600"/>
                        <a14:foregroundMark x1="49495" y1="19600" x2="57374" y2="19800"/>
                        <a14:foregroundMark x1="57374" y1="19800" x2="65657" y2="23600"/>
                        <a14:foregroundMark x1="65657" y1="23600" x2="65859" y2="25000"/>
                        <a14:foregroundMark x1="34141" y1="15200" x2="58990" y2="15400"/>
                        <a14:foregroundMark x1="58990" y1="15400" x2="67677" y2="20400"/>
                        <a14:foregroundMark x1="34343" y1="12000" x2="64242" y2="14200"/>
                        <a14:foregroundMark x1="37576" y1="12000" x2="54343" y2="10800"/>
                        <a14:foregroundMark x1="54343" y1="10800" x2="58788" y2="11600"/>
                        <a14:foregroundMark x1="63232" y1="12800" x2="39394" y2="10200"/>
                        <a14:foregroundMark x1="39394" y1="10200" x2="46263" y2="8400"/>
                        <a14:foregroundMark x1="34949" y1="83800" x2="43232" y2="88800"/>
                        <a14:foregroundMark x1="43232" y1="88800" x2="51919" y2="89200"/>
                        <a14:foregroundMark x1="51919" y1="89200" x2="58384" y2="85200"/>
                        <a14:foregroundMark x1="58384" y1="85200" x2="61818" y2="80400"/>
                        <a14:foregroundMark x1="58788" y1="71200" x2="58788" y2="71200"/>
                        <a14:foregroundMark x1="63232" y1="86800" x2="34747" y2="89600"/>
                        <a14:foregroundMark x1="34747" y1="89600" x2="35960" y2="89000"/>
                        <a14:foregroundMark x1="40000" y1="87400" x2="63030" y2="89400"/>
                        <a14:foregroundMark x1="38182" y1="89800" x2="48283" y2="91800"/>
                        <a14:foregroundMark x1="48283" y1="91800" x2="57374" y2="90400"/>
                        <a14:foregroundMark x1="57374" y1="90400" x2="58788" y2="89600"/>
                        <a14:foregroundMark x1="35152" y1="90200" x2="44848" y2="91400"/>
                        <a14:foregroundMark x1="44848" y1="91400" x2="52727" y2="90000"/>
                        <a14:foregroundMark x1="52727" y1="90000" x2="63232" y2="90800"/>
                        <a14:foregroundMark x1="48889" y1="92400" x2="52323" y2="91400"/>
                      </a14:backgroundRemoval>
                    </a14:imgEffect>
                  </a14:imgLayer>
                </a14:imgProps>
              </a:ext>
              <a:ext uri="{28A0092B-C50C-407E-A947-70E740481C1C}">
                <a14:useLocalDpi xmlns:a14="http://schemas.microsoft.com/office/drawing/2010/main" val="0"/>
              </a:ext>
            </a:extLst>
          </a:blip>
          <a:srcRect/>
          <a:stretch>
            <a:fillRect/>
          </a:stretch>
        </p:blipFill>
        <p:spPr bwMode="auto">
          <a:xfrm>
            <a:off x="2924710" y="2349375"/>
            <a:ext cx="796973" cy="783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978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10077"/>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917D914-BE1C-9D44-9162-3A860E545CD3}"/>
              </a:ext>
            </a:extLst>
          </p:cNvPr>
          <p:cNvSpPr>
            <a:spLocks noGrp="1"/>
          </p:cNvSpPr>
          <p:nvPr>
            <p:ph type="ftr" sz="quarter" idx="11"/>
          </p:nvPr>
        </p:nvSpPr>
        <p:spPr/>
        <p:txBody>
          <a:bodyPr/>
          <a:lstStyle/>
          <a:p>
            <a:r>
              <a:rPr lang="en-US" dirty="0">
                <a:solidFill>
                  <a:schemeClr val="bg1"/>
                </a:solidFill>
              </a:rPr>
              <a:t>NITAG: Documentation Best Practices</a:t>
            </a:r>
          </a:p>
        </p:txBody>
      </p:sp>
      <p:sp>
        <p:nvSpPr>
          <p:cNvPr id="5" name="Slide Number Placeholder 4">
            <a:extLst>
              <a:ext uri="{FF2B5EF4-FFF2-40B4-BE49-F238E27FC236}">
                <a16:creationId xmlns:a16="http://schemas.microsoft.com/office/drawing/2014/main" id="{DBB224EB-D44C-E44A-9602-A2961429BC1C}"/>
              </a:ext>
            </a:extLst>
          </p:cNvPr>
          <p:cNvSpPr>
            <a:spLocks noGrp="1"/>
          </p:cNvSpPr>
          <p:nvPr>
            <p:ph type="sldNum" sz="quarter" idx="12"/>
          </p:nvPr>
        </p:nvSpPr>
        <p:spPr/>
        <p:txBody>
          <a:bodyPr/>
          <a:lstStyle/>
          <a:p>
            <a:fld id="{586032BC-7077-4A99-B459-0B3931B67BEC}" type="slidenum">
              <a:rPr lang="en-US" smtClean="0"/>
              <a:pPr/>
              <a:t>16</a:t>
            </a:fld>
            <a:endParaRPr lang="en-US"/>
          </a:p>
        </p:txBody>
      </p:sp>
      <p:sp>
        <p:nvSpPr>
          <p:cNvPr id="6" name="object 14">
            <a:extLst>
              <a:ext uri="{FF2B5EF4-FFF2-40B4-BE49-F238E27FC236}">
                <a16:creationId xmlns:a16="http://schemas.microsoft.com/office/drawing/2014/main" id="{422BC398-4356-EB72-312D-BAFF91C17F8F}"/>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bg1"/>
            </a:solidFill>
          </a:ln>
        </p:spPr>
        <p:txBody>
          <a:bodyPr wrap="square" lIns="0" tIns="0" rIns="0" bIns="0" rtlCol="0"/>
          <a:lstStyle/>
          <a:p>
            <a:endParaRPr sz="1271"/>
          </a:p>
        </p:txBody>
      </p:sp>
      <p:sp>
        <p:nvSpPr>
          <p:cNvPr id="9" name="object 2">
            <a:extLst>
              <a:ext uri="{FF2B5EF4-FFF2-40B4-BE49-F238E27FC236}">
                <a16:creationId xmlns:a16="http://schemas.microsoft.com/office/drawing/2014/main" id="{C01662F6-8242-D7C4-D18E-D6D8F2DE004F}"/>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solidFill>
                  <a:schemeClr val="bg1"/>
                </a:solidFill>
                <a:latin typeface="Ebrima" panose="02000000000000000000" pitchFamily="2" charset="0"/>
                <a:ea typeface="Ebrima" panose="02000000000000000000" pitchFamily="2" charset="0"/>
                <a:cs typeface="Ebrima" panose="02000000000000000000" pitchFamily="2" charset="0"/>
              </a:rPr>
              <a:t>Check-in Activity</a:t>
            </a:r>
          </a:p>
        </p:txBody>
      </p:sp>
      <p:sp>
        <p:nvSpPr>
          <p:cNvPr id="10" name="Rectangle 9">
            <a:extLst>
              <a:ext uri="{FF2B5EF4-FFF2-40B4-BE49-F238E27FC236}">
                <a16:creationId xmlns:a16="http://schemas.microsoft.com/office/drawing/2014/main" id="{8D34F830-DC09-B28D-9614-3F5FCA691439}"/>
              </a:ext>
            </a:extLst>
          </p:cNvPr>
          <p:cNvSpPr/>
          <p:nvPr/>
        </p:nvSpPr>
        <p:spPr>
          <a:xfrm>
            <a:off x="9474200" y="292100"/>
            <a:ext cx="2336800" cy="952500"/>
          </a:xfrm>
          <a:prstGeom prst="rect">
            <a:avLst/>
          </a:prstGeom>
          <a:solidFill>
            <a:srgbClr val="C10077"/>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logo&#10;&#10;Description générée automatiquement">
            <a:extLst>
              <a:ext uri="{FF2B5EF4-FFF2-40B4-BE49-F238E27FC236}">
                <a16:creationId xmlns:a16="http://schemas.microsoft.com/office/drawing/2014/main" id="{A525D699-E6D7-6C0C-587E-2A0D673346C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671569" y="449840"/>
            <a:ext cx="2007482" cy="611574"/>
          </a:xfrm>
          <a:prstGeom prst="rect">
            <a:avLst/>
          </a:prstGeom>
        </p:spPr>
      </p:pic>
      <p:pic>
        <p:nvPicPr>
          <p:cNvPr id="2" name="Image 1">
            <a:extLst>
              <a:ext uri="{FF2B5EF4-FFF2-40B4-BE49-F238E27FC236}">
                <a16:creationId xmlns:a16="http://schemas.microsoft.com/office/drawing/2014/main" id="{36B661DF-218E-4719-6C85-FD57EDA3AF12}"/>
              </a:ext>
            </a:extLst>
          </p:cNvPr>
          <p:cNvPicPr>
            <a:picLocks noChangeAspect="1"/>
          </p:cNvPicPr>
          <p:nvPr/>
        </p:nvPicPr>
        <p:blipFill>
          <a:blip r:embed="rId4">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174203" y="1477201"/>
            <a:ext cx="705011" cy="705011"/>
          </a:xfrm>
          <a:prstGeom prst="rect">
            <a:avLst/>
          </a:prstGeom>
        </p:spPr>
      </p:pic>
      <p:sp>
        <p:nvSpPr>
          <p:cNvPr id="7" name="ZoneTexte 6">
            <a:extLst>
              <a:ext uri="{FF2B5EF4-FFF2-40B4-BE49-F238E27FC236}">
                <a16:creationId xmlns:a16="http://schemas.microsoft.com/office/drawing/2014/main" id="{F96BD5E7-635D-0783-4AFA-4ACC9E8619FC}"/>
              </a:ext>
            </a:extLst>
          </p:cNvPr>
          <p:cNvSpPr txBox="1"/>
          <p:nvPr/>
        </p:nvSpPr>
        <p:spPr>
          <a:xfrm>
            <a:off x="754382" y="1453366"/>
            <a:ext cx="11056618" cy="3693319"/>
          </a:xfrm>
          <a:prstGeom prst="rect">
            <a:avLst/>
          </a:prstGeom>
          <a:noFill/>
        </p:spPr>
        <p:txBody>
          <a:bodyPr wrap="square">
            <a:spAutoFit/>
          </a:bodyPr>
          <a:lstStyle/>
          <a:p>
            <a:pPr algn="just"/>
            <a:r>
              <a:rPr lang="en-US" sz="1800" dirty="0">
                <a:solidFill>
                  <a:schemeClr val="bg1"/>
                </a:solidFill>
                <a:latin typeface="Poppins" pitchFamily="2" charset="77"/>
                <a:cs typeface="Poppins" pitchFamily="2" charset="77"/>
              </a:rPr>
              <a:t>MoH has requested a recommendation on whether to introduce Rotavirus vaccine (RVV) in the routine schedule. </a:t>
            </a:r>
          </a:p>
          <a:p>
            <a:pPr algn="just"/>
            <a:endParaRPr lang="en-US" sz="1800" b="1" dirty="0">
              <a:solidFill>
                <a:schemeClr val="bg1"/>
              </a:solidFill>
              <a:latin typeface="Poppins" pitchFamily="2" charset="77"/>
              <a:cs typeface="Poppins" pitchFamily="2" charset="77"/>
            </a:endParaRPr>
          </a:p>
          <a:p>
            <a:pPr algn="just"/>
            <a:r>
              <a:rPr lang="en-US" sz="1800" dirty="0">
                <a:solidFill>
                  <a:schemeClr val="bg1"/>
                </a:solidFill>
                <a:latin typeface="Poppins" pitchFamily="2" charset="77"/>
                <a:cs typeface="Poppins" pitchFamily="2" charset="77"/>
              </a:rPr>
              <a:t>After the presentation of proposed recommendations by the WG, the NITAG voted and accepted one recommendation. The person who usually summarizes and writes the meeting minutes was not present. Another member (Mr. X) completed this task. The final 18-page minutes produced by Mr. X included detailed suggestions that the policy makers might consider and highlighted a few aspects that the MoH must avoid during the implementation process.</a:t>
            </a:r>
          </a:p>
          <a:p>
            <a:pPr algn="just"/>
            <a:endParaRPr lang="en-US" sz="1800" dirty="0">
              <a:solidFill>
                <a:schemeClr val="bg1"/>
              </a:solidFill>
              <a:latin typeface="Poppins" pitchFamily="2" charset="77"/>
              <a:cs typeface="Poppins" pitchFamily="2" charset="77"/>
            </a:endParaRPr>
          </a:p>
          <a:p>
            <a:pPr algn="just"/>
            <a:r>
              <a:rPr lang="en-US" sz="1800" dirty="0">
                <a:solidFill>
                  <a:schemeClr val="bg1"/>
                </a:solidFill>
                <a:latin typeface="Poppins" pitchFamily="2" charset="77"/>
                <a:cs typeface="Poppins" pitchFamily="2" charset="77"/>
              </a:rPr>
              <a:t>Mr. X then sent off the document to the MoH. Two weeks later he learned that the document had been inadvertently sent to the wrong official.</a:t>
            </a:r>
          </a:p>
          <a:p>
            <a:pPr>
              <a:lnSpc>
                <a:spcPct val="100000"/>
              </a:lnSpc>
              <a:spcAft>
                <a:spcPts val="2514"/>
              </a:spcAft>
            </a:pPr>
            <a:endParaRPr lang="en-US" sz="1800" b="1" dirty="0">
              <a:solidFill>
                <a:schemeClr val="bg1"/>
              </a:solidFill>
              <a:latin typeface="Poppins" pitchFamily="2" charset="77"/>
              <a:cs typeface="Poppins" pitchFamily="2" charset="77"/>
            </a:endParaRPr>
          </a:p>
        </p:txBody>
      </p:sp>
      <p:sp>
        <p:nvSpPr>
          <p:cNvPr id="19" name="Rectangle 18">
            <a:extLst>
              <a:ext uri="{FF2B5EF4-FFF2-40B4-BE49-F238E27FC236}">
                <a16:creationId xmlns:a16="http://schemas.microsoft.com/office/drawing/2014/main" id="{9413B356-F643-0799-04DF-EAFB0A2FB6EF}"/>
              </a:ext>
            </a:extLst>
          </p:cNvPr>
          <p:cNvSpPr/>
          <p:nvPr/>
        </p:nvSpPr>
        <p:spPr>
          <a:xfrm>
            <a:off x="932073" y="5304418"/>
            <a:ext cx="5152814" cy="65606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800" b="1" dirty="0" err="1">
                <a:solidFill>
                  <a:schemeClr val="tx1"/>
                </a:solidFill>
                <a:latin typeface="Poppins" pitchFamily="2" charset="77"/>
                <a:cs typeface="Poppins" pitchFamily="2" charset="77"/>
              </a:rPr>
              <a:t>What</a:t>
            </a:r>
            <a:r>
              <a:rPr lang="fr-FR" sz="1800" b="1" dirty="0">
                <a:solidFill>
                  <a:schemeClr val="tx1"/>
                </a:solidFill>
                <a:latin typeface="Poppins" pitchFamily="2" charset="77"/>
                <a:cs typeface="Poppins" pitchFamily="2" charset="77"/>
              </a:rPr>
              <a:t> are the main </a:t>
            </a:r>
            <a:r>
              <a:rPr lang="fr-FR" sz="1800" b="1" dirty="0" err="1">
                <a:solidFill>
                  <a:schemeClr val="tx1"/>
                </a:solidFill>
                <a:latin typeface="Poppins" pitchFamily="2" charset="77"/>
                <a:cs typeface="Poppins" pitchFamily="2" charset="77"/>
              </a:rPr>
              <a:t>problems</a:t>
            </a:r>
            <a:r>
              <a:rPr lang="fr-FR" sz="1800" b="1" dirty="0">
                <a:solidFill>
                  <a:schemeClr val="tx1"/>
                </a:solidFill>
                <a:latin typeface="Poppins" pitchFamily="2" charset="77"/>
                <a:cs typeface="Poppins" pitchFamily="2" charset="77"/>
              </a:rPr>
              <a:t> in </a:t>
            </a:r>
            <a:r>
              <a:rPr lang="fr-FR" sz="1800" b="1" dirty="0" err="1">
                <a:solidFill>
                  <a:schemeClr val="tx1"/>
                </a:solidFill>
                <a:latin typeface="Poppins" pitchFamily="2" charset="77"/>
                <a:cs typeface="Poppins" pitchFamily="2" charset="77"/>
              </a:rPr>
              <a:t>this</a:t>
            </a:r>
            <a:r>
              <a:rPr lang="fr-FR" sz="1800" b="1" dirty="0">
                <a:solidFill>
                  <a:schemeClr val="tx1"/>
                </a:solidFill>
                <a:latin typeface="Poppins" pitchFamily="2" charset="77"/>
                <a:cs typeface="Poppins" pitchFamily="2" charset="77"/>
              </a:rPr>
              <a:t> scenario?</a:t>
            </a:r>
          </a:p>
        </p:txBody>
      </p:sp>
      <p:sp>
        <p:nvSpPr>
          <p:cNvPr id="20" name="Rectangle 19">
            <a:extLst>
              <a:ext uri="{FF2B5EF4-FFF2-40B4-BE49-F238E27FC236}">
                <a16:creationId xmlns:a16="http://schemas.microsoft.com/office/drawing/2014/main" id="{802BE380-875D-5D4A-C4D9-3F0B1663326F}"/>
              </a:ext>
            </a:extLst>
          </p:cNvPr>
          <p:cNvSpPr/>
          <p:nvPr/>
        </p:nvSpPr>
        <p:spPr>
          <a:xfrm>
            <a:off x="6262578" y="5286449"/>
            <a:ext cx="5416473" cy="65606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800" b="1" dirty="0" err="1">
                <a:solidFill>
                  <a:schemeClr val="tx1"/>
                </a:solidFill>
                <a:effectLst/>
                <a:latin typeface="Poppins" pitchFamily="2" charset="77"/>
                <a:cs typeface="Poppins" pitchFamily="2" charset="77"/>
              </a:rPr>
              <a:t>What</a:t>
            </a:r>
            <a:r>
              <a:rPr lang="fr-FR" sz="1800" b="1" dirty="0">
                <a:solidFill>
                  <a:schemeClr val="tx1"/>
                </a:solidFill>
                <a:effectLst/>
                <a:latin typeface="Poppins" pitchFamily="2" charset="77"/>
                <a:cs typeface="Poppins" pitchFamily="2" charset="77"/>
              </a:rPr>
              <a:t> do </a:t>
            </a:r>
            <a:r>
              <a:rPr lang="fr-FR" sz="1800" b="1" dirty="0" err="1">
                <a:solidFill>
                  <a:schemeClr val="tx1"/>
                </a:solidFill>
                <a:effectLst/>
                <a:latin typeface="Poppins" pitchFamily="2" charset="77"/>
                <a:cs typeface="Poppins" pitchFamily="2" charset="77"/>
              </a:rPr>
              <a:t>you</a:t>
            </a:r>
            <a:r>
              <a:rPr lang="fr-FR" sz="1800" b="1" dirty="0">
                <a:solidFill>
                  <a:schemeClr val="tx1"/>
                </a:solidFill>
                <a:effectLst/>
                <a:latin typeface="Poppins" pitchFamily="2" charset="77"/>
                <a:cs typeface="Poppins" pitchFamily="2" charset="77"/>
              </a:rPr>
              <a:t> </a:t>
            </a:r>
            <a:r>
              <a:rPr lang="fr-FR" sz="1800" b="1" dirty="0" err="1">
                <a:solidFill>
                  <a:schemeClr val="tx1"/>
                </a:solidFill>
                <a:effectLst/>
                <a:latin typeface="Poppins" pitchFamily="2" charset="77"/>
                <a:cs typeface="Poppins" pitchFamily="2" charset="77"/>
              </a:rPr>
              <a:t>think</a:t>
            </a:r>
            <a:r>
              <a:rPr lang="fr-FR" sz="1800" b="1" dirty="0">
                <a:solidFill>
                  <a:schemeClr val="tx1"/>
                </a:solidFill>
                <a:effectLst/>
                <a:latin typeface="Poppins" pitchFamily="2" charset="77"/>
                <a:cs typeface="Poppins" pitchFamily="2" charset="77"/>
              </a:rPr>
              <a:t> can </a:t>
            </a:r>
            <a:r>
              <a:rPr lang="fr-FR" sz="1800" b="1" dirty="0" err="1">
                <a:solidFill>
                  <a:schemeClr val="tx1"/>
                </a:solidFill>
                <a:effectLst/>
                <a:latin typeface="Poppins" pitchFamily="2" charset="77"/>
                <a:cs typeface="Poppins" pitchFamily="2" charset="77"/>
              </a:rPr>
              <a:t>be</a:t>
            </a:r>
            <a:r>
              <a:rPr lang="fr-FR" sz="1800" b="1" dirty="0">
                <a:solidFill>
                  <a:schemeClr val="tx1"/>
                </a:solidFill>
                <a:effectLst/>
                <a:latin typeface="Poppins" pitchFamily="2" charset="77"/>
                <a:cs typeface="Poppins" pitchFamily="2" charset="77"/>
              </a:rPr>
              <a:t> </a:t>
            </a:r>
            <a:r>
              <a:rPr lang="fr-FR" sz="1800" b="1" dirty="0" err="1">
                <a:solidFill>
                  <a:schemeClr val="tx1"/>
                </a:solidFill>
                <a:effectLst/>
                <a:latin typeface="Poppins" pitchFamily="2" charset="77"/>
                <a:cs typeface="Poppins" pitchFamily="2" charset="77"/>
              </a:rPr>
              <a:t>done</a:t>
            </a:r>
            <a:r>
              <a:rPr lang="fr-FR" sz="1800" b="1" dirty="0">
                <a:solidFill>
                  <a:schemeClr val="tx1"/>
                </a:solidFill>
                <a:effectLst/>
                <a:latin typeface="Poppins" pitchFamily="2" charset="77"/>
                <a:cs typeface="Poppins" pitchFamily="2" charset="77"/>
              </a:rPr>
              <a:t> to </a:t>
            </a:r>
            <a:r>
              <a:rPr lang="fr-FR" sz="1800" b="1" dirty="0" err="1">
                <a:solidFill>
                  <a:schemeClr val="tx1"/>
                </a:solidFill>
                <a:effectLst/>
                <a:latin typeface="Poppins" pitchFamily="2" charset="77"/>
                <a:cs typeface="Poppins" pitchFamily="2" charset="77"/>
              </a:rPr>
              <a:t>prevent</a:t>
            </a:r>
            <a:r>
              <a:rPr lang="fr-FR" sz="1800" b="1" dirty="0">
                <a:solidFill>
                  <a:schemeClr val="tx1"/>
                </a:solidFill>
                <a:effectLst/>
                <a:latin typeface="Poppins" pitchFamily="2" charset="77"/>
                <a:cs typeface="Poppins" pitchFamily="2" charset="77"/>
              </a:rPr>
              <a:t> </a:t>
            </a:r>
            <a:r>
              <a:rPr lang="fr-FR" sz="1800" b="1" dirty="0" err="1">
                <a:solidFill>
                  <a:schemeClr val="tx1"/>
                </a:solidFill>
                <a:effectLst/>
                <a:latin typeface="Poppins" pitchFamily="2" charset="77"/>
                <a:cs typeface="Poppins" pitchFamily="2" charset="77"/>
              </a:rPr>
              <a:t>such</a:t>
            </a:r>
            <a:r>
              <a:rPr lang="fr-FR" sz="1800" b="1" dirty="0">
                <a:solidFill>
                  <a:schemeClr val="tx1"/>
                </a:solidFill>
                <a:effectLst/>
                <a:latin typeface="Poppins" pitchFamily="2" charset="77"/>
                <a:cs typeface="Poppins" pitchFamily="2" charset="77"/>
              </a:rPr>
              <a:t> a situation </a:t>
            </a:r>
            <a:r>
              <a:rPr lang="fr-FR" sz="1800" b="1" dirty="0" err="1">
                <a:solidFill>
                  <a:schemeClr val="tx1"/>
                </a:solidFill>
                <a:effectLst/>
                <a:latin typeface="Poppins" pitchFamily="2" charset="77"/>
                <a:cs typeface="Poppins" pitchFamily="2" charset="77"/>
              </a:rPr>
              <a:t>from</a:t>
            </a:r>
            <a:r>
              <a:rPr lang="fr-FR" sz="1800" b="1" dirty="0">
                <a:solidFill>
                  <a:schemeClr val="tx1"/>
                </a:solidFill>
                <a:effectLst/>
                <a:latin typeface="Poppins" pitchFamily="2" charset="77"/>
                <a:cs typeface="Poppins" pitchFamily="2" charset="77"/>
              </a:rPr>
              <a:t> happening </a:t>
            </a:r>
            <a:r>
              <a:rPr lang="fr-FR" sz="1800" b="1" dirty="0" err="1">
                <a:solidFill>
                  <a:schemeClr val="tx1"/>
                </a:solidFill>
                <a:effectLst/>
                <a:latin typeface="Poppins" pitchFamily="2" charset="77"/>
                <a:cs typeface="Poppins" pitchFamily="2" charset="77"/>
              </a:rPr>
              <a:t>again</a:t>
            </a:r>
            <a:r>
              <a:rPr lang="fr-FR" sz="1800" b="1" dirty="0">
                <a:solidFill>
                  <a:schemeClr val="tx1"/>
                </a:solidFill>
                <a:effectLst/>
                <a:latin typeface="Poppins" pitchFamily="2" charset="77"/>
                <a:cs typeface="Poppins" pitchFamily="2" charset="77"/>
              </a:rPr>
              <a:t>?</a:t>
            </a:r>
            <a:endParaRPr lang="fr-FR" sz="1800" dirty="0">
              <a:solidFill>
                <a:schemeClr val="tx1"/>
              </a:solidFill>
              <a:effectLst/>
              <a:latin typeface="Poppins" pitchFamily="2" charset="77"/>
              <a:cs typeface="Poppins" pitchFamily="2" charset="77"/>
            </a:endParaRPr>
          </a:p>
        </p:txBody>
      </p:sp>
    </p:spTree>
    <p:extLst>
      <p:ext uri="{BB962C8B-B14F-4D97-AF65-F5344CB8AC3E}">
        <p14:creationId xmlns:p14="http://schemas.microsoft.com/office/powerpoint/2010/main" val="698241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1F003791-CD2C-9045-BCAB-DC690EC1A49C}"/>
              </a:ext>
            </a:extLst>
          </p:cNvPr>
          <p:cNvSpPr>
            <a:spLocks noGrp="1"/>
          </p:cNvSpPr>
          <p:nvPr>
            <p:ph type="ftr" sz="quarter" idx="11"/>
          </p:nvPr>
        </p:nvSpPr>
        <p:spPr/>
        <p:txBody>
          <a:bodyPr/>
          <a:lstStyle/>
          <a:p>
            <a:r>
              <a:rPr lang="en-US"/>
              <a:t>NITAG: Documentation Best Practices</a:t>
            </a:r>
          </a:p>
        </p:txBody>
      </p:sp>
      <p:sp>
        <p:nvSpPr>
          <p:cNvPr id="7" name="Slide Number Placeholder 6">
            <a:extLst>
              <a:ext uri="{FF2B5EF4-FFF2-40B4-BE49-F238E27FC236}">
                <a16:creationId xmlns:a16="http://schemas.microsoft.com/office/drawing/2014/main" id="{711EC37A-9FF2-3F4E-AE30-E612A1A31294}"/>
              </a:ext>
            </a:extLst>
          </p:cNvPr>
          <p:cNvSpPr>
            <a:spLocks noGrp="1"/>
          </p:cNvSpPr>
          <p:nvPr>
            <p:ph type="sldNum" sz="quarter" idx="12"/>
          </p:nvPr>
        </p:nvSpPr>
        <p:spPr/>
        <p:txBody>
          <a:bodyPr/>
          <a:lstStyle/>
          <a:p>
            <a:fld id="{586032BC-7077-4A99-B459-0B3931B67BEC}" type="slidenum">
              <a:rPr lang="en-US" smtClean="0"/>
              <a:pPr/>
              <a:t>17</a:t>
            </a:fld>
            <a:endParaRPr lang="en-US"/>
          </a:p>
        </p:txBody>
      </p:sp>
      <p:sp>
        <p:nvSpPr>
          <p:cNvPr id="4" name="TextBox 3">
            <a:extLst>
              <a:ext uri="{FF2B5EF4-FFF2-40B4-BE49-F238E27FC236}">
                <a16:creationId xmlns:a16="http://schemas.microsoft.com/office/drawing/2014/main" id="{670216CB-E2AC-3444-88D8-2686AA16C386}"/>
              </a:ext>
            </a:extLst>
          </p:cNvPr>
          <p:cNvSpPr txBox="1"/>
          <p:nvPr/>
        </p:nvSpPr>
        <p:spPr>
          <a:xfrm>
            <a:off x="3899304" y="2801063"/>
            <a:ext cx="185244" cy="417553"/>
          </a:xfrm>
          <a:prstGeom prst="rect">
            <a:avLst/>
          </a:prstGeom>
          <a:noFill/>
        </p:spPr>
        <p:txBody>
          <a:bodyPr wrap="none" rtlCol="0">
            <a:spAutoFit/>
          </a:bodyPr>
          <a:lstStyle/>
          <a:p>
            <a:endParaRPr lang="en-US" sz="2106" dirty="0"/>
          </a:p>
        </p:txBody>
      </p:sp>
      <p:sp>
        <p:nvSpPr>
          <p:cNvPr id="5" name="object 14">
            <a:extLst>
              <a:ext uri="{FF2B5EF4-FFF2-40B4-BE49-F238E27FC236}">
                <a16:creationId xmlns:a16="http://schemas.microsoft.com/office/drawing/2014/main" id="{A3B681AF-8ECD-F600-A051-F6975C86B36E}"/>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77A8FB8E-7E8F-483D-B1F3-283B223B1B37}"/>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Websites: Dissemination to the general public</a:t>
            </a:r>
          </a:p>
        </p:txBody>
      </p:sp>
      <p:sp>
        <p:nvSpPr>
          <p:cNvPr id="11" name="Content Placeholder 2">
            <a:extLst>
              <a:ext uri="{FF2B5EF4-FFF2-40B4-BE49-F238E27FC236}">
                <a16:creationId xmlns:a16="http://schemas.microsoft.com/office/drawing/2014/main" id="{DA2B75B5-2D69-C2FA-9970-4CD6DD2B0F9B}"/>
              </a:ext>
            </a:extLst>
          </p:cNvPr>
          <p:cNvSpPr>
            <a:spLocks noGrp="1"/>
          </p:cNvSpPr>
          <p:nvPr>
            <p:ph idx="1"/>
          </p:nvPr>
        </p:nvSpPr>
        <p:spPr>
          <a:xfrm>
            <a:off x="479122" y="1685924"/>
            <a:ext cx="10916503" cy="4443413"/>
          </a:xfrm>
        </p:spPr>
        <p:txBody>
          <a:bodyPr>
            <a:noAutofit/>
          </a:bodyPr>
          <a:lstStyle/>
          <a:p>
            <a:pPr marL="495300" indent="-495300" algn="just">
              <a:spcBef>
                <a:spcPts val="0"/>
              </a:spcBef>
              <a:spcAft>
                <a:spcPts val="114"/>
              </a:spcAft>
            </a:pPr>
            <a:r>
              <a:rPr lang="en-US" sz="1800" b="1" dirty="0">
                <a:solidFill>
                  <a:srgbClr val="0092CC"/>
                </a:solidFill>
                <a:latin typeface="Poppins" pitchFamily="2" charset="77"/>
                <a:cs typeface="Poppins" pitchFamily="2" charset="77"/>
              </a:rPr>
              <a:t>	WHO IS IT FOR?</a:t>
            </a:r>
          </a:p>
          <a:p>
            <a:pPr marL="924204" lvl="1" indent="-495300" algn="just">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General public</a:t>
            </a:r>
          </a:p>
          <a:p>
            <a:pPr lvl="1" indent="0" algn="just">
              <a:spcBef>
                <a:spcPts val="0"/>
              </a:spcBef>
              <a:spcAft>
                <a:spcPts val="114"/>
              </a:spcAft>
              <a:buClr>
                <a:srgbClr val="009CDE"/>
              </a:buClr>
              <a:buNone/>
            </a:pPr>
            <a:endParaRPr lang="en-US" sz="1800" b="1"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WHO SHOULD OVERSEE THE DOCUMENTATION FOR THE WEBSITE</a:t>
            </a:r>
          </a:p>
          <a:p>
            <a:pPr marL="924204" lvl="1" indent="-495300">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The secretariat must oversee and approve the documents to be uploaded on the website</a:t>
            </a:r>
          </a:p>
          <a:p>
            <a:pPr marL="924204" lvl="1" indent="-495300">
              <a:spcBef>
                <a:spcPts val="0"/>
              </a:spcBef>
              <a:spcAft>
                <a:spcPts val="114"/>
              </a:spcAft>
              <a:buClr>
                <a:srgbClr val="009CDE"/>
              </a:buClr>
              <a:buFont typeface="Wingdings" pitchFamily="2" charset="2"/>
              <a:buChar char="§"/>
            </a:pPr>
            <a:endParaRPr lang="en-US" sz="1800"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WHERE SHOULD THE WEBSITE BE HOSTED?</a:t>
            </a:r>
          </a:p>
          <a:p>
            <a:pPr marL="714654" lvl="1" indent="-285750">
              <a:spcBef>
                <a:spcPts val="0"/>
              </a:spcBef>
              <a:spcAft>
                <a:spcPts val="0"/>
              </a:spcAft>
              <a:buClr>
                <a:srgbClr val="009CDE"/>
              </a:buClr>
              <a:buFont typeface="Wingdings" pitchFamily="2" charset="2"/>
              <a:buChar char="§"/>
            </a:pPr>
            <a:r>
              <a:rPr lang="en-US" sz="1600" dirty="0">
                <a:latin typeface="Poppins" pitchFamily="2" charset="77"/>
                <a:cs typeface="Poppins" pitchFamily="2" charset="77"/>
              </a:rPr>
              <a:t>It should be hosted as a subsection </a:t>
            </a:r>
            <a:r>
              <a:rPr lang="en-US" sz="1600" b="1" dirty="0">
                <a:latin typeface="Poppins" pitchFamily="2" charset="77"/>
                <a:cs typeface="Poppins" pitchFamily="2" charset="77"/>
              </a:rPr>
              <a:t>under the website of the Secretariat</a:t>
            </a:r>
          </a:p>
          <a:p>
            <a:pPr lvl="1" indent="0" algn="just">
              <a:spcBef>
                <a:spcPts val="0"/>
              </a:spcBef>
              <a:spcAft>
                <a:spcPts val="114"/>
              </a:spcAft>
              <a:buClr>
                <a:srgbClr val="009CDE"/>
              </a:buClr>
              <a:buNone/>
            </a:pPr>
            <a:endParaRPr lang="en-US" sz="1800" dirty="0">
              <a:latin typeface="Poppins" pitchFamily="2" charset="77"/>
              <a:cs typeface="Poppins" pitchFamily="2" charset="77"/>
            </a:endParaRPr>
          </a:p>
          <a:p>
            <a:pPr marL="495300" indent="-495300" algn="just">
              <a:spcBef>
                <a:spcPts val="0"/>
              </a:spcBef>
              <a:spcAft>
                <a:spcPts val="114"/>
              </a:spcAft>
              <a:buClr>
                <a:srgbClr val="009CDE"/>
              </a:buClr>
            </a:pPr>
            <a:r>
              <a:rPr lang="en-US" sz="1800" b="1" dirty="0">
                <a:solidFill>
                  <a:srgbClr val="0092CC"/>
                </a:solidFill>
                <a:latin typeface="Poppins" pitchFamily="2" charset="77"/>
                <a:cs typeface="Poppins" pitchFamily="2" charset="77"/>
              </a:rPr>
              <a:t>	PURPOSE AND BENEFITS</a:t>
            </a:r>
          </a:p>
          <a:p>
            <a:pPr marL="714654" lvl="1" indent="-285750">
              <a:spcBef>
                <a:spcPts val="0"/>
              </a:spcBef>
              <a:spcAft>
                <a:spcPts val="0"/>
              </a:spcAft>
              <a:buClr>
                <a:srgbClr val="009CDE"/>
              </a:buClr>
              <a:buFont typeface="Wingdings" pitchFamily="2" charset="2"/>
              <a:buChar char="§"/>
            </a:pPr>
            <a:r>
              <a:rPr lang="en-US" sz="1600" b="1" dirty="0">
                <a:latin typeface="Poppins" pitchFamily="2" charset="77"/>
                <a:cs typeface="Poppins" pitchFamily="2" charset="77"/>
              </a:rPr>
              <a:t>Advocacy and recognition </a:t>
            </a:r>
            <a:r>
              <a:rPr lang="en-US" sz="1600" dirty="0">
                <a:latin typeface="Poppins" pitchFamily="2" charset="77"/>
                <a:cs typeface="Poppins" pitchFamily="2" charset="77"/>
              </a:rPr>
              <a:t>for your NITAG</a:t>
            </a:r>
          </a:p>
          <a:p>
            <a:pPr marL="714654" lvl="1" indent="-285750">
              <a:spcBef>
                <a:spcPts val="0"/>
              </a:spcBef>
              <a:spcAft>
                <a:spcPts val="0"/>
              </a:spcAft>
              <a:buClr>
                <a:srgbClr val="009CDE"/>
              </a:buClr>
              <a:buFont typeface="Wingdings" pitchFamily="2" charset="2"/>
              <a:buChar char="§"/>
            </a:pPr>
            <a:r>
              <a:rPr lang="en-US" sz="1600" dirty="0">
                <a:latin typeface="Poppins" pitchFamily="2" charset="77"/>
                <a:cs typeface="Poppins" pitchFamily="2" charset="77"/>
              </a:rPr>
              <a:t>Helps </a:t>
            </a:r>
            <a:r>
              <a:rPr lang="en-US" sz="1600" b="1" dirty="0">
                <a:latin typeface="Poppins" pitchFamily="2" charset="77"/>
                <a:cs typeface="Poppins" pitchFamily="2" charset="77"/>
              </a:rPr>
              <a:t>enhance credibility, transparency and trust </a:t>
            </a:r>
          </a:p>
          <a:p>
            <a:pPr marL="714654" lvl="1" indent="-285750">
              <a:spcBef>
                <a:spcPts val="0"/>
              </a:spcBef>
              <a:spcAft>
                <a:spcPts val="0"/>
              </a:spcAft>
              <a:buClr>
                <a:srgbClr val="009CDE"/>
              </a:buClr>
              <a:buFont typeface="Wingdings" pitchFamily="2" charset="2"/>
              <a:buChar char="§"/>
            </a:pPr>
            <a:r>
              <a:rPr lang="en-US" sz="1600" dirty="0">
                <a:latin typeface="Poppins" pitchFamily="2" charset="77"/>
                <a:cs typeface="Poppins" pitchFamily="2" charset="77"/>
              </a:rPr>
              <a:t>Helps </a:t>
            </a:r>
            <a:r>
              <a:rPr lang="en-US" sz="1600" b="1" dirty="0">
                <a:latin typeface="Poppins" pitchFamily="2" charset="77"/>
                <a:cs typeface="Poppins" pitchFamily="2" charset="77"/>
              </a:rPr>
              <a:t>attract and recruit experts </a:t>
            </a:r>
          </a:p>
          <a:p>
            <a:pPr marL="495300" indent="-495300" algn="just">
              <a:spcBef>
                <a:spcPts val="0"/>
              </a:spcBef>
              <a:spcAft>
                <a:spcPts val="114"/>
              </a:spcAft>
            </a:pPr>
            <a:endParaRPr lang="en-US" sz="1800" b="1" dirty="0">
              <a:solidFill>
                <a:srgbClr val="0092CC"/>
              </a:solidFill>
              <a:latin typeface="Poppins" pitchFamily="2" charset="77"/>
              <a:cs typeface="Poppins" pitchFamily="2" charset="77"/>
            </a:endParaRPr>
          </a:p>
          <a:p>
            <a:pPr marL="495300" indent="-495300" algn="just">
              <a:spcBef>
                <a:spcPts val="0"/>
              </a:spcBef>
              <a:spcAft>
                <a:spcPts val="114"/>
              </a:spcAft>
            </a:pPr>
            <a:endParaRPr lang="en-US" sz="1800" b="1" dirty="0">
              <a:solidFill>
                <a:srgbClr val="0092CC"/>
              </a:solidFill>
              <a:latin typeface="Poppins" pitchFamily="2" charset="77"/>
              <a:cs typeface="Poppins" pitchFamily="2" charset="77"/>
            </a:endParaRPr>
          </a:p>
          <a:p>
            <a:pPr lvl="1" indent="0">
              <a:spcBef>
                <a:spcPts val="0"/>
              </a:spcBef>
              <a:spcAft>
                <a:spcPts val="0"/>
              </a:spcAft>
              <a:buNone/>
            </a:pPr>
            <a:endParaRPr lang="en-US" sz="1600" b="1" dirty="0">
              <a:latin typeface="Poppins" pitchFamily="2" charset="77"/>
              <a:cs typeface="Poppins" pitchFamily="2" charset="77"/>
            </a:endParaRPr>
          </a:p>
        </p:txBody>
      </p:sp>
      <p:pic>
        <p:nvPicPr>
          <p:cNvPr id="12" name="Image 11">
            <a:extLst>
              <a:ext uri="{FF2B5EF4-FFF2-40B4-BE49-F238E27FC236}">
                <a16:creationId xmlns:a16="http://schemas.microsoft.com/office/drawing/2014/main" id="{3D14B3EB-90A9-6BAC-4474-1E4151CC3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53" y="1685924"/>
            <a:ext cx="303009" cy="303009"/>
          </a:xfrm>
          <a:prstGeom prst="rect">
            <a:avLst/>
          </a:prstGeom>
        </p:spPr>
      </p:pic>
      <p:pic>
        <p:nvPicPr>
          <p:cNvPr id="13" name="Image 12">
            <a:extLst>
              <a:ext uri="{FF2B5EF4-FFF2-40B4-BE49-F238E27FC236}">
                <a16:creationId xmlns:a16="http://schemas.microsoft.com/office/drawing/2014/main" id="{878CB33A-62F9-9B64-E1E1-86F2F3B79816}"/>
              </a:ext>
            </a:extLst>
          </p:cNvPr>
          <p:cNvPicPr>
            <a:picLocks noChangeAspect="1"/>
          </p:cNvPicPr>
          <p:nvPr/>
        </p:nvPicPr>
        <p:blipFill rotWithShape="1">
          <a:blip r:embed="rId3">
            <a:extLst>
              <a:ext uri="{28A0092B-C50C-407E-A947-70E740481C1C}">
                <a14:useLocalDpi xmlns:a14="http://schemas.microsoft.com/office/drawing/2010/main" val="0"/>
              </a:ext>
            </a:extLst>
          </a:blip>
          <a:srcRect b="16588"/>
          <a:stretch/>
        </p:blipFill>
        <p:spPr>
          <a:xfrm>
            <a:off x="516200" y="4358368"/>
            <a:ext cx="451217" cy="376370"/>
          </a:xfrm>
          <a:prstGeom prst="rect">
            <a:avLst/>
          </a:prstGeom>
        </p:spPr>
      </p:pic>
      <p:pic>
        <p:nvPicPr>
          <p:cNvPr id="14" name="Image 13">
            <a:extLst>
              <a:ext uri="{FF2B5EF4-FFF2-40B4-BE49-F238E27FC236}">
                <a16:creationId xmlns:a16="http://schemas.microsoft.com/office/drawing/2014/main" id="{C979765E-C51E-0DAA-8278-02F1F19DD533}"/>
              </a:ext>
            </a:extLst>
          </p:cNvPr>
          <p:cNvPicPr>
            <a:picLocks noChangeAspect="1"/>
          </p:cNvPicPr>
          <p:nvPr/>
        </p:nvPicPr>
        <p:blipFill rotWithShape="1">
          <a:blip r:embed="rId4">
            <a:extLst>
              <a:ext uri="{28A0092B-C50C-407E-A947-70E740481C1C}">
                <a14:useLocalDpi xmlns:a14="http://schemas.microsoft.com/office/drawing/2010/main" val="0"/>
              </a:ext>
            </a:extLst>
          </a:blip>
          <a:srcRect b="16465"/>
          <a:stretch/>
        </p:blipFill>
        <p:spPr>
          <a:xfrm>
            <a:off x="556048" y="2604786"/>
            <a:ext cx="362730" cy="303009"/>
          </a:xfrm>
          <a:prstGeom prst="rect">
            <a:avLst/>
          </a:prstGeom>
        </p:spPr>
      </p:pic>
      <p:sp>
        <p:nvSpPr>
          <p:cNvPr id="15" name="Nuage 14">
            <a:extLst>
              <a:ext uri="{FF2B5EF4-FFF2-40B4-BE49-F238E27FC236}">
                <a16:creationId xmlns:a16="http://schemas.microsoft.com/office/drawing/2014/main" id="{D8BF1176-5756-0F12-BD6C-8C9CB179C6EE}"/>
              </a:ext>
            </a:extLst>
          </p:cNvPr>
          <p:cNvSpPr/>
          <p:nvPr/>
        </p:nvSpPr>
        <p:spPr>
          <a:xfrm flipV="1">
            <a:off x="506172" y="3471775"/>
            <a:ext cx="411370" cy="303009"/>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F1EDD847-3054-ABCE-57C9-0255C2CE0EDE}"/>
              </a:ext>
            </a:extLst>
          </p:cNvPr>
          <p:cNvSpPr/>
          <p:nvPr/>
        </p:nvSpPr>
        <p:spPr>
          <a:xfrm>
            <a:off x="203029" y="4390774"/>
            <a:ext cx="313684" cy="3136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a:t>
            </a:r>
            <a:endParaRPr lang="fr-FR" b="1" dirty="0">
              <a:solidFill>
                <a:schemeClr val="tx1"/>
              </a:solidFill>
            </a:endParaRPr>
          </a:p>
        </p:txBody>
      </p:sp>
      <p:cxnSp>
        <p:nvCxnSpPr>
          <p:cNvPr id="20" name="Connecteur droit 19">
            <a:extLst>
              <a:ext uri="{FF2B5EF4-FFF2-40B4-BE49-F238E27FC236}">
                <a16:creationId xmlns:a16="http://schemas.microsoft.com/office/drawing/2014/main" id="{4B63A77E-9548-1175-72C9-B3067895F37C}"/>
              </a:ext>
            </a:extLst>
          </p:cNvPr>
          <p:cNvCxnSpPr/>
          <p:nvPr/>
        </p:nvCxnSpPr>
        <p:spPr>
          <a:xfrm>
            <a:off x="967417" y="4704457"/>
            <a:ext cx="0" cy="90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139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nSpc>
                <a:spcPct val="100000"/>
              </a:lnSpc>
              <a:buSzPct val="100000"/>
            </a:pPr>
            <a:r>
              <a:rPr lang="en-US" sz="2400" b="1" dirty="0">
                <a:latin typeface="Poppins" pitchFamily="2" charset="77"/>
                <a:cs typeface="Poppins" pitchFamily="2" charset="77"/>
              </a:rPr>
              <a:t>✅ A short bio </a:t>
            </a:r>
            <a:r>
              <a:rPr lang="en-US" sz="2400" dirty="0">
                <a:latin typeface="Poppins" pitchFamily="2" charset="77"/>
                <a:cs typeface="Poppins" pitchFamily="2" charset="77"/>
              </a:rPr>
              <a:t>with the NITAG’s terms of reference</a:t>
            </a:r>
          </a:p>
          <a:p>
            <a:pPr>
              <a:lnSpc>
                <a:spcPct val="100000"/>
              </a:lnSpc>
              <a:buSzPct val="100000"/>
            </a:pPr>
            <a:r>
              <a:rPr lang="en-US" sz="2400" b="1" dirty="0">
                <a:latin typeface="Poppins" pitchFamily="2" charset="77"/>
                <a:cs typeface="Poppins" pitchFamily="2" charset="77"/>
              </a:rPr>
              <a:t>✅ List of the NITAG members </a:t>
            </a:r>
            <a:r>
              <a:rPr lang="en-US" sz="2400" dirty="0">
                <a:latin typeface="Poppins" pitchFamily="2" charset="77"/>
                <a:cs typeface="Poppins" pitchFamily="2" charset="77"/>
              </a:rPr>
              <a:t>and their background (helps show diversity in expertise)</a:t>
            </a:r>
          </a:p>
          <a:p>
            <a:pPr>
              <a:lnSpc>
                <a:spcPct val="100000"/>
              </a:lnSpc>
              <a:buSzPct val="100000"/>
            </a:pPr>
            <a:r>
              <a:rPr lang="en-US" sz="2400" b="1" dirty="0">
                <a:latin typeface="Poppins" pitchFamily="2" charset="77"/>
                <a:cs typeface="Poppins" pitchFamily="2" charset="77"/>
              </a:rPr>
              <a:t>✅ Declaration of interests </a:t>
            </a:r>
            <a:r>
              <a:rPr lang="en-US" sz="2400" dirty="0">
                <a:latin typeface="Poppins" pitchFamily="2" charset="77"/>
                <a:cs typeface="Poppins" pitchFamily="2" charset="77"/>
              </a:rPr>
              <a:t>(helps increase transparency)</a:t>
            </a:r>
          </a:p>
          <a:p>
            <a:pPr>
              <a:lnSpc>
                <a:spcPct val="100000"/>
              </a:lnSpc>
              <a:buSzPct val="100000"/>
            </a:pPr>
            <a:r>
              <a:rPr lang="en-US" sz="2400" b="1" dirty="0">
                <a:latin typeface="Poppins" pitchFamily="2" charset="77"/>
                <a:cs typeface="Poppins" pitchFamily="2" charset="77"/>
              </a:rPr>
              <a:t>✅ Current working groups</a:t>
            </a:r>
          </a:p>
          <a:p>
            <a:pPr>
              <a:lnSpc>
                <a:spcPct val="100000"/>
              </a:lnSpc>
              <a:buSzPct val="100000"/>
            </a:pPr>
            <a:r>
              <a:rPr lang="en-US" sz="2400" b="1" dirty="0">
                <a:latin typeface="Poppins" pitchFamily="2" charset="77"/>
                <a:cs typeface="Poppins" pitchFamily="2" charset="77"/>
              </a:rPr>
              <a:t>✅ Yearly workplan</a:t>
            </a:r>
          </a:p>
          <a:p>
            <a:pPr>
              <a:lnSpc>
                <a:spcPct val="100000"/>
              </a:lnSpc>
              <a:buSzPct val="100000"/>
            </a:pPr>
            <a:r>
              <a:rPr lang="en-US" sz="2400" b="1" dirty="0">
                <a:latin typeface="Poppins" pitchFamily="2" charset="77"/>
                <a:cs typeface="Poppins" pitchFamily="2" charset="77"/>
              </a:rPr>
              <a:t>✅ Meeting agenda and minutes if possible </a:t>
            </a:r>
          </a:p>
          <a:p>
            <a:pPr>
              <a:lnSpc>
                <a:spcPct val="100000"/>
              </a:lnSpc>
              <a:buSzPct val="100000"/>
            </a:pPr>
            <a:r>
              <a:rPr lang="en-US" sz="2400" b="1" dirty="0">
                <a:latin typeface="Poppins" pitchFamily="2" charset="77"/>
                <a:cs typeface="Poppins" pitchFamily="2" charset="77"/>
              </a:rPr>
              <a:t>✅ The NITAG’s recommendation reports </a:t>
            </a:r>
            <a:r>
              <a:rPr lang="en-US" sz="2400" dirty="0">
                <a:latin typeface="Poppins" pitchFamily="2" charset="77"/>
                <a:cs typeface="Poppins" pitchFamily="2" charset="77"/>
              </a:rPr>
              <a:t>(helps increase transparency)</a:t>
            </a:r>
          </a:p>
        </p:txBody>
      </p:sp>
      <p:sp>
        <p:nvSpPr>
          <p:cNvPr id="6" name="Footer Placeholder 5">
            <a:extLst>
              <a:ext uri="{FF2B5EF4-FFF2-40B4-BE49-F238E27FC236}">
                <a16:creationId xmlns:a16="http://schemas.microsoft.com/office/drawing/2014/main" id="{5AA22957-3652-0A48-B5FE-F2DE02F2556C}"/>
              </a:ext>
            </a:extLst>
          </p:cNvPr>
          <p:cNvSpPr>
            <a:spLocks noGrp="1"/>
          </p:cNvSpPr>
          <p:nvPr>
            <p:ph type="ftr" sz="quarter" idx="11"/>
          </p:nvPr>
        </p:nvSpPr>
        <p:spPr/>
        <p:txBody>
          <a:bodyPr/>
          <a:lstStyle/>
          <a:p>
            <a:r>
              <a:rPr lang="en-US"/>
              <a:t>NITAG: Documentation Best Practices</a:t>
            </a:r>
          </a:p>
        </p:txBody>
      </p:sp>
      <p:sp>
        <p:nvSpPr>
          <p:cNvPr id="7" name="Slide Number Placeholder 6">
            <a:extLst>
              <a:ext uri="{FF2B5EF4-FFF2-40B4-BE49-F238E27FC236}">
                <a16:creationId xmlns:a16="http://schemas.microsoft.com/office/drawing/2014/main" id="{05AF71ED-5B8E-B041-A4D7-EE09E887219B}"/>
              </a:ext>
            </a:extLst>
          </p:cNvPr>
          <p:cNvSpPr>
            <a:spLocks noGrp="1"/>
          </p:cNvSpPr>
          <p:nvPr>
            <p:ph type="sldNum" sz="quarter" idx="12"/>
          </p:nvPr>
        </p:nvSpPr>
        <p:spPr/>
        <p:txBody>
          <a:bodyPr/>
          <a:lstStyle/>
          <a:p>
            <a:fld id="{586032BC-7077-4A99-B459-0B3931B67BEC}" type="slidenum">
              <a:rPr lang="en-US" smtClean="0"/>
              <a:pPr/>
              <a:t>18</a:t>
            </a:fld>
            <a:endParaRPr lang="en-US"/>
          </a:p>
        </p:txBody>
      </p:sp>
      <p:sp>
        <p:nvSpPr>
          <p:cNvPr id="4" name="TextBox 3">
            <a:extLst>
              <a:ext uri="{FF2B5EF4-FFF2-40B4-BE49-F238E27FC236}">
                <a16:creationId xmlns:a16="http://schemas.microsoft.com/office/drawing/2014/main" id="{670216CB-E2AC-3444-88D8-2686AA16C386}"/>
              </a:ext>
            </a:extLst>
          </p:cNvPr>
          <p:cNvSpPr txBox="1"/>
          <p:nvPr/>
        </p:nvSpPr>
        <p:spPr>
          <a:xfrm>
            <a:off x="3899304" y="2801063"/>
            <a:ext cx="185244" cy="417553"/>
          </a:xfrm>
          <a:prstGeom prst="rect">
            <a:avLst/>
          </a:prstGeom>
          <a:noFill/>
        </p:spPr>
        <p:txBody>
          <a:bodyPr wrap="none" rtlCol="0">
            <a:spAutoFit/>
          </a:bodyPr>
          <a:lstStyle/>
          <a:p>
            <a:endParaRPr lang="en-US" sz="2106" dirty="0"/>
          </a:p>
        </p:txBody>
      </p:sp>
      <p:sp>
        <p:nvSpPr>
          <p:cNvPr id="5" name="object 14">
            <a:extLst>
              <a:ext uri="{FF2B5EF4-FFF2-40B4-BE49-F238E27FC236}">
                <a16:creationId xmlns:a16="http://schemas.microsoft.com/office/drawing/2014/main" id="{58F86593-1DEF-8C75-AD15-32CBB28D1209}"/>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E15ED835-2F2B-59C0-581E-566308AE23A9}"/>
              </a:ext>
            </a:extLst>
          </p:cNvPr>
          <p:cNvSpPr txBox="1">
            <a:spLocks/>
          </p:cNvSpPr>
          <p:nvPr/>
        </p:nvSpPr>
        <p:spPr bwMode="gray">
          <a:xfrm>
            <a:off x="576585" y="551759"/>
            <a:ext cx="9152632" cy="921471"/>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Checklist: Potential items to include on the NITAG websites</a:t>
            </a:r>
          </a:p>
        </p:txBody>
      </p:sp>
      <p:sp>
        <p:nvSpPr>
          <p:cNvPr id="2" name="Rectangle 1">
            <a:extLst>
              <a:ext uri="{FF2B5EF4-FFF2-40B4-BE49-F238E27FC236}">
                <a16:creationId xmlns:a16="http://schemas.microsoft.com/office/drawing/2014/main" id="{17F68097-6D1B-F572-D7EA-869AD2CE453B}"/>
              </a:ext>
            </a:extLst>
          </p:cNvPr>
          <p:cNvSpPr/>
          <p:nvPr/>
        </p:nvSpPr>
        <p:spPr>
          <a:xfrm>
            <a:off x="429248" y="1702645"/>
            <a:ext cx="11255779" cy="452226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87386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497FB13E-A221-4500-A85E-873494CC7AF1}"/>
              </a:ext>
            </a:extLst>
          </p:cNvPr>
          <p:cNvSpPr>
            <a:spLocks noGrp="1"/>
          </p:cNvSpPr>
          <p:nvPr>
            <p:ph type="sldNum" sz="quarter" idx="12"/>
          </p:nvPr>
        </p:nvSpPr>
        <p:spPr>
          <a:xfrm>
            <a:off x="10674499" y="6487059"/>
            <a:ext cx="895560" cy="111785"/>
          </a:xfrm>
        </p:spPr>
        <p:txBody>
          <a:bodyPr/>
          <a:lstStyle/>
          <a:p>
            <a:fld id="{81D60167-4931-47E6-BA6A-407CBD079E47}" type="slidenum">
              <a:rPr lang="en-GB" smtClean="0"/>
              <a:pPr/>
              <a:t>1</a:t>
            </a:fld>
            <a:endParaRPr lang="en-GB" dirty="0"/>
          </a:p>
        </p:txBody>
      </p:sp>
      <p:sp>
        <p:nvSpPr>
          <p:cNvPr id="2" name="object 2"/>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GB" dirty="0">
                <a:latin typeface="Ebrima" panose="02000000000000000000" pitchFamily="2" charset="0"/>
                <a:ea typeface="Ebrima" panose="02000000000000000000" pitchFamily="2" charset="0"/>
                <a:cs typeface="Ebrima" panose="02000000000000000000" pitchFamily="2" charset="0"/>
              </a:rPr>
              <a:t>Before we start</a:t>
            </a:r>
          </a:p>
        </p:txBody>
      </p:sp>
      <p:sp>
        <p:nvSpPr>
          <p:cNvPr id="299" name="Text Placeholder 298">
            <a:extLst>
              <a:ext uri="{FF2B5EF4-FFF2-40B4-BE49-F238E27FC236}">
                <a16:creationId xmlns:a16="http://schemas.microsoft.com/office/drawing/2014/main" id="{3378967A-BB7E-469D-A2D1-558E5ACF3947}"/>
              </a:ext>
            </a:extLst>
          </p:cNvPr>
          <p:cNvSpPr>
            <a:spLocks noGrp="1"/>
          </p:cNvSpPr>
          <p:nvPr>
            <p:ph type="body" sz="quarter" idx="14"/>
          </p:nvPr>
        </p:nvSpPr>
        <p:spPr>
          <a:xfrm>
            <a:off x="1961588" y="1993239"/>
            <a:ext cx="3236561" cy="1432315"/>
          </a:xfrm>
        </p:spPr>
        <p:txBody>
          <a:bodyPr/>
          <a:lstStyle/>
          <a:p>
            <a:r>
              <a:rPr lang="en-US" dirty="0"/>
              <a:t>Note the alphabet code assigned on the pre-training form. Ensure you take a form with the same alphabet code for the later post-test.</a:t>
            </a:r>
          </a:p>
        </p:txBody>
      </p:sp>
      <p:sp>
        <p:nvSpPr>
          <p:cNvPr id="301" name="Text Placeholder 300">
            <a:extLst>
              <a:ext uri="{FF2B5EF4-FFF2-40B4-BE49-F238E27FC236}">
                <a16:creationId xmlns:a16="http://schemas.microsoft.com/office/drawing/2014/main" id="{F50BF23D-B298-4340-8D44-2B91B5D2740F}"/>
              </a:ext>
            </a:extLst>
          </p:cNvPr>
          <p:cNvSpPr>
            <a:spLocks noGrp="1"/>
          </p:cNvSpPr>
          <p:nvPr>
            <p:ph type="body" sz="quarter" idx="22"/>
          </p:nvPr>
        </p:nvSpPr>
        <p:spPr>
          <a:xfrm>
            <a:off x="7376106" y="2281011"/>
            <a:ext cx="3236561" cy="856773"/>
          </a:xfrm>
        </p:spPr>
        <p:txBody>
          <a:bodyPr/>
          <a:lstStyle/>
          <a:p>
            <a:pPr>
              <a:spcBef>
                <a:spcPts val="600"/>
              </a:spcBef>
            </a:pPr>
            <a:r>
              <a:rPr lang="en-US" dirty="0"/>
              <a:t>All forms are anonymous. The letter code is only to ensure uniformity.</a:t>
            </a:r>
          </a:p>
        </p:txBody>
      </p:sp>
      <p:sp>
        <p:nvSpPr>
          <p:cNvPr id="303" name="Text Placeholder 302">
            <a:extLst>
              <a:ext uri="{FF2B5EF4-FFF2-40B4-BE49-F238E27FC236}">
                <a16:creationId xmlns:a16="http://schemas.microsoft.com/office/drawing/2014/main" id="{82019B24-E8A6-4C4E-A84A-5F21747D214F}"/>
              </a:ext>
            </a:extLst>
          </p:cNvPr>
          <p:cNvSpPr>
            <a:spLocks noGrp="1"/>
          </p:cNvSpPr>
          <p:nvPr>
            <p:ph type="body" sz="quarter" idx="23"/>
          </p:nvPr>
        </p:nvSpPr>
        <p:spPr>
          <a:xfrm>
            <a:off x="1961588" y="4173729"/>
            <a:ext cx="3236561" cy="1432315"/>
          </a:xfrm>
        </p:spPr>
        <p:txBody>
          <a:bodyPr/>
          <a:lstStyle/>
          <a:p>
            <a:r>
              <a:rPr lang="en-US" dirty="0"/>
              <a:t>The forms are a short quiz and will not be graded. The evaluations will be used only to help us enhance our training packages. </a:t>
            </a:r>
          </a:p>
        </p:txBody>
      </p:sp>
      <p:sp>
        <p:nvSpPr>
          <p:cNvPr id="305" name="Text Placeholder 304">
            <a:extLst>
              <a:ext uri="{FF2B5EF4-FFF2-40B4-BE49-F238E27FC236}">
                <a16:creationId xmlns:a16="http://schemas.microsoft.com/office/drawing/2014/main" id="{9994B19C-5A78-4DD8-BC0A-A0E940F8C0C6}"/>
              </a:ext>
            </a:extLst>
          </p:cNvPr>
          <p:cNvSpPr>
            <a:spLocks noGrp="1"/>
          </p:cNvSpPr>
          <p:nvPr>
            <p:ph type="body" sz="quarter" idx="24"/>
          </p:nvPr>
        </p:nvSpPr>
        <p:spPr>
          <a:xfrm>
            <a:off x="7376106" y="4749656"/>
            <a:ext cx="3236561" cy="280461"/>
          </a:xfrm>
        </p:spPr>
        <p:txBody>
          <a:bodyPr/>
          <a:lstStyle/>
          <a:p>
            <a:r>
              <a:rPr lang="en-US" dirty="0"/>
              <a:t>All the best!  </a:t>
            </a:r>
            <a:r>
              <a:rPr lang="en-US" dirty="0">
                <a:sym typeface="Wingdings" pitchFamily="2" charset="2"/>
              </a:rPr>
              <a:t> </a:t>
            </a:r>
            <a:endParaRPr lang="en-US" dirty="0"/>
          </a:p>
        </p:txBody>
      </p:sp>
      <p:pic>
        <p:nvPicPr>
          <p:cNvPr id="13" name="Espace réservé pour une image  9">
            <a:extLst>
              <a:ext uri="{FF2B5EF4-FFF2-40B4-BE49-F238E27FC236}">
                <a16:creationId xmlns:a16="http://schemas.microsoft.com/office/drawing/2014/main" id="{96D27B3F-6FAE-B6B8-D52B-2AD64DC967E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200" r="2200"/>
          <a:stretch>
            <a:fillRect/>
          </a:stretch>
        </p:blipFill>
        <p:spPr>
          <a:xfrm>
            <a:off x="499836" y="2001586"/>
            <a:ext cx="1379419" cy="1442236"/>
          </a:xfrm>
        </p:spPr>
      </p:pic>
      <p:pic>
        <p:nvPicPr>
          <p:cNvPr id="17" name="Image 16">
            <a:extLst>
              <a:ext uri="{FF2B5EF4-FFF2-40B4-BE49-F238E27FC236}">
                <a16:creationId xmlns:a16="http://schemas.microsoft.com/office/drawing/2014/main" id="{5086A09D-0864-CBC4-1D31-252F0344468E}"/>
              </a:ext>
            </a:extLst>
          </p:cNvPr>
          <p:cNvPicPr>
            <a:picLocks noChangeAspect="1"/>
          </p:cNvPicPr>
          <p:nvPr/>
        </p:nvPicPr>
        <p:blipFill rotWithShape="1">
          <a:blip r:embed="rId4">
            <a:extLst>
              <a:ext uri="{28A0092B-C50C-407E-A947-70E740481C1C}">
                <a14:useLocalDpi xmlns:a14="http://schemas.microsoft.com/office/drawing/2010/main" val="0"/>
              </a:ext>
            </a:extLst>
          </a:blip>
          <a:srcRect b="25198"/>
          <a:stretch/>
        </p:blipFill>
        <p:spPr>
          <a:xfrm>
            <a:off x="5752462" y="2000652"/>
            <a:ext cx="1623644" cy="1214526"/>
          </a:xfrm>
          <a:prstGeom prst="rect">
            <a:avLst/>
          </a:prstGeom>
        </p:spPr>
      </p:pic>
      <p:pic>
        <p:nvPicPr>
          <p:cNvPr id="20" name="Image 19">
            <a:extLst>
              <a:ext uri="{FF2B5EF4-FFF2-40B4-BE49-F238E27FC236}">
                <a16:creationId xmlns:a16="http://schemas.microsoft.com/office/drawing/2014/main" id="{5435D0BD-87D7-3FF8-EAD4-88A439241225}"/>
              </a:ext>
            </a:extLst>
          </p:cNvPr>
          <p:cNvPicPr>
            <a:picLocks noChangeAspect="1"/>
          </p:cNvPicPr>
          <p:nvPr/>
        </p:nvPicPr>
        <p:blipFill rotWithShape="1">
          <a:blip r:embed="rId5">
            <a:extLst>
              <a:ext uri="{28A0092B-C50C-407E-A947-70E740481C1C}">
                <a14:useLocalDpi xmlns:a14="http://schemas.microsoft.com/office/drawing/2010/main" val="0"/>
              </a:ext>
            </a:extLst>
          </a:blip>
          <a:srcRect b="14369"/>
          <a:stretch/>
        </p:blipFill>
        <p:spPr>
          <a:xfrm>
            <a:off x="593620" y="4322602"/>
            <a:ext cx="1307425" cy="1119554"/>
          </a:xfrm>
          <a:prstGeom prst="rect">
            <a:avLst/>
          </a:prstGeom>
        </p:spPr>
      </p:pic>
      <p:pic>
        <p:nvPicPr>
          <p:cNvPr id="26" name="Image 25">
            <a:extLst>
              <a:ext uri="{FF2B5EF4-FFF2-40B4-BE49-F238E27FC236}">
                <a16:creationId xmlns:a16="http://schemas.microsoft.com/office/drawing/2014/main" id="{E428FE05-C2A2-0C9D-7CAF-E88910871A3A}"/>
              </a:ext>
            </a:extLst>
          </p:cNvPr>
          <p:cNvPicPr>
            <a:picLocks noChangeAspect="1"/>
          </p:cNvPicPr>
          <p:nvPr/>
        </p:nvPicPr>
        <p:blipFill rotWithShape="1">
          <a:blip r:embed="rId6">
            <a:extLst>
              <a:ext uri="{28A0092B-C50C-407E-A947-70E740481C1C}">
                <a14:useLocalDpi xmlns:a14="http://schemas.microsoft.com/office/drawing/2010/main" val="0"/>
              </a:ext>
            </a:extLst>
          </a:blip>
          <a:srcRect b="14194"/>
          <a:stretch/>
        </p:blipFill>
        <p:spPr>
          <a:xfrm>
            <a:off x="5752462" y="4202741"/>
            <a:ext cx="1464420" cy="1256565"/>
          </a:xfrm>
          <a:prstGeom prst="rect">
            <a:avLst/>
          </a:prstGeom>
        </p:spPr>
      </p:pic>
      <p:sp>
        <p:nvSpPr>
          <p:cNvPr id="5" name="ZoneTexte 4">
            <a:extLst>
              <a:ext uri="{FF2B5EF4-FFF2-40B4-BE49-F238E27FC236}">
                <a16:creationId xmlns:a16="http://schemas.microsoft.com/office/drawing/2014/main" id="{2346EE94-200C-CACC-CE00-51CD0D6B43FC}"/>
              </a:ext>
            </a:extLst>
          </p:cNvPr>
          <p:cNvSpPr txBox="1"/>
          <p:nvPr/>
        </p:nvSpPr>
        <p:spPr>
          <a:xfrm>
            <a:off x="8649829" y="4698416"/>
            <a:ext cx="689113" cy="415498"/>
          </a:xfrm>
          <a:prstGeom prst="rect">
            <a:avLst/>
          </a:prstGeom>
          <a:noFill/>
        </p:spPr>
        <p:txBody>
          <a:bodyPr wrap="square" rtlCol="0">
            <a:spAutoFit/>
          </a:bodyPr>
          <a:lstStyle/>
          <a:p>
            <a:r>
              <a:rPr lang="fr-FR" dirty="0"/>
              <a:t>🙂</a:t>
            </a:r>
          </a:p>
        </p:txBody>
      </p:sp>
      <p:sp>
        <p:nvSpPr>
          <p:cNvPr id="6" name="Footer Placeholder 4">
            <a:extLst>
              <a:ext uri="{FF2B5EF4-FFF2-40B4-BE49-F238E27FC236}">
                <a16:creationId xmlns:a16="http://schemas.microsoft.com/office/drawing/2014/main" id="{E4A645EE-EB54-164B-9631-61F45696A532}"/>
              </a:ext>
            </a:extLst>
          </p:cNvPr>
          <p:cNvSpPr txBox="1">
            <a:spLocks/>
          </p:cNvSpPr>
          <p:nvPr/>
        </p:nvSpPr>
        <p:spPr>
          <a:xfrm>
            <a:off x="479123" y="6468533"/>
            <a:ext cx="3517143" cy="228226"/>
          </a:xfrm>
          <a:prstGeom prst="rect">
            <a:avLst/>
          </a:prstGeom>
        </p:spPr>
        <p:txBody>
          <a:bodyPr/>
          <a:lstStyle>
            <a:defPPr>
              <a:defRPr lang="en-US"/>
            </a:defPPr>
            <a:lvl1pPr marL="0" algn="l" defTabSz="544159" rtl="0" eaLnBrk="1" latinLnBrk="0" hangingPunct="1">
              <a:defRPr sz="2100" kern="1200">
                <a:solidFill>
                  <a:schemeClr val="tx1"/>
                </a:solidFill>
                <a:latin typeface="+mn-lt"/>
                <a:ea typeface="+mn-ea"/>
                <a:cs typeface="+mn-cs"/>
              </a:defRPr>
            </a:lvl1pPr>
            <a:lvl2pPr marL="544159" algn="l" defTabSz="544159" rtl="0" eaLnBrk="1" latinLnBrk="0" hangingPunct="1">
              <a:defRPr sz="2100" kern="1200">
                <a:solidFill>
                  <a:schemeClr val="tx1"/>
                </a:solidFill>
                <a:latin typeface="+mn-lt"/>
                <a:ea typeface="+mn-ea"/>
                <a:cs typeface="+mn-cs"/>
              </a:defRPr>
            </a:lvl2pPr>
            <a:lvl3pPr marL="1088319" algn="l" defTabSz="544159" rtl="0" eaLnBrk="1" latinLnBrk="0" hangingPunct="1">
              <a:defRPr sz="2100" kern="1200">
                <a:solidFill>
                  <a:schemeClr val="tx1"/>
                </a:solidFill>
                <a:latin typeface="+mn-lt"/>
                <a:ea typeface="+mn-ea"/>
                <a:cs typeface="+mn-cs"/>
              </a:defRPr>
            </a:lvl3pPr>
            <a:lvl4pPr marL="1632478" algn="l" defTabSz="544159" rtl="0" eaLnBrk="1" latinLnBrk="0" hangingPunct="1">
              <a:defRPr sz="2100" kern="1200">
                <a:solidFill>
                  <a:schemeClr val="tx1"/>
                </a:solidFill>
                <a:latin typeface="+mn-lt"/>
                <a:ea typeface="+mn-ea"/>
                <a:cs typeface="+mn-cs"/>
              </a:defRPr>
            </a:lvl4pPr>
            <a:lvl5pPr marL="2176638" algn="l" defTabSz="544159" rtl="0" eaLnBrk="1" latinLnBrk="0" hangingPunct="1">
              <a:defRPr sz="2100" kern="1200">
                <a:solidFill>
                  <a:schemeClr val="tx1"/>
                </a:solidFill>
                <a:latin typeface="+mn-lt"/>
                <a:ea typeface="+mn-ea"/>
                <a:cs typeface="+mn-cs"/>
              </a:defRPr>
            </a:lvl5pPr>
            <a:lvl6pPr marL="2720797" algn="l" defTabSz="544159" rtl="0" eaLnBrk="1" latinLnBrk="0" hangingPunct="1">
              <a:defRPr sz="2100" kern="1200">
                <a:solidFill>
                  <a:schemeClr val="tx1"/>
                </a:solidFill>
                <a:latin typeface="+mn-lt"/>
                <a:ea typeface="+mn-ea"/>
                <a:cs typeface="+mn-cs"/>
              </a:defRPr>
            </a:lvl6pPr>
            <a:lvl7pPr marL="3264957" algn="l" defTabSz="544159" rtl="0" eaLnBrk="1" latinLnBrk="0" hangingPunct="1">
              <a:defRPr sz="2100" kern="1200">
                <a:solidFill>
                  <a:schemeClr val="tx1"/>
                </a:solidFill>
                <a:latin typeface="+mn-lt"/>
                <a:ea typeface="+mn-ea"/>
                <a:cs typeface="+mn-cs"/>
              </a:defRPr>
            </a:lvl7pPr>
            <a:lvl8pPr marL="3809116" algn="l" defTabSz="544159" rtl="0" eaLnBrk="1" latinLnBrk="0" hangingPunct="1">
              <a:defRPr sz="2100" kern="1200">
                <a:solidFill>
                  <a:schemeClr val="tx1"/>
                </a:solidFill>
                <a:latin typeface="+mn-lt"/>
                <a:ea typeface="+mn-ea"/>
                <a:cs typeface="+mn-cs"/>
              </a:defRPr>
            </a:lvl8pPr>
            <a:lvl9pPr marL="4353276" algn="l" defTabSz="544159" rtl="0" eaLnBrk="1" latinLnBrk="0" hangingPunct="1">
              <a:defRPr sz="2100" kern="1200">
                <a:solidFill>
                  <a:schemeClr val="tx1"/>
                </a:solidFill>
                <a:latin typeface="+mn-lt"/>
                <a:ea typeface="+mn-ea"/>
                <a:cs typeface="+mn-cs"/>
              </a:defRPr>
            </a:lvl9pPr>
          </a:lstStyle>
          <a:p>
            <a:r>
              <a:rPr lang="en-US" sz="1000" dirty="0"/>
              <a:t>NITAG: Documentation Best Practices</a:t>
            </a:r>
          </a:p>
        </p:txBody>
      </p:sp>
    </p:spTree>
    <p:extLst>
      <p:ext uri="{BB962C8B-B14F-4D97-AF65-F5344CB8AC3E}">
        <p14:creationId xmlns:p14="http://schemas.microsoft.com/office/powerpoint/2010/main" val="250218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9123" y="3943802"/>
            <a:ext cx="4414742" cy="2238628"/>
          </a:xfrm>
          <a:prstGeom prst="rect">
            <a:avLst/>
          </a:prstGeom>
          <a:ln w="19050" cap="sq">
            <a:solidFill>
              <a:srgbClr val="C10077"/>
            </a:solidFill>
            <a:miter lim="800000"/>
          </a:ln>
          <a:effectLst/>
        </p:spPr>
      </p:pic>
      <p:sp>
        <p:nvSpPr>
          <p:cNvPr id="2" name="Footer Placeholder 1">
            <a:extLst>
              <a:ext uri="{FF2B5EF4-FFF2-40B4-BE49-F238E27FC236}">
                <a16:creationId xmlns:a16="http://schemas.microsoft.com/office/drawing/2014/main" id="{7A98FBE5-6BA8-6745-BC1B-3E1A5B9C1FEC}"/>
              </a:ext>
            </a:extLst>
          </p:cNvPr>
          <p:cNvSpPr>
            <a:spLocks noGrp="1"/>
          </p:cNvSpPr>
          <p:nvPr>
            <p:ph type="ftr" sz="quarter" idx="11"/>
          </p:nvPr>
        </p:nvSpPr>
        <p:spPr/>
        <p:txBody>
          <a:bodyPr/>
          <a:lstStyle/>
          <a:p>
            <a:r>
              <a:rPr lang="en-US"/>
              <a:t>NITAG: Documentation Best Practices</a:t>
            </a:r>
          </a:p>
        </p:txBody>
      </p:sp>
      <p:sp>
        <p:nvSpPr>
          <p:cNvPr id="3" name="Slide Number Placeholder 2">
            <a:extLst>
              <a:ext uri="{FF2B5EF4-FFF2-40B4-BE49-F238E27FC236}">
                <a16:creationId xmlns:a16="http://schemas.microsoft.com/office/drawing/2014/main" id="{912CFCCA-3103-F348-B276-D69E627E166D}"/>
              </a:ext>
            </a:extLst>
          </p:cNvPr>
          <p:cNvSpPr>
            <a:spLocks noGrp="1"/>
          </p:cNvSpPr>
          <p:nvPr>
            <p:ph type="sldNum" sz="quarter" idx="12"/>
          </p:nvPr>
        </p:nvSpPr>
        <p:spPr/>
        <p:txBody>
          <a:bodyPr/>
          <a:lstStyle/>
          <a:p>
            <a:fld id="{586032BC-7077-4A99-B459-0B3931B67BEC}" type="slidenum">
              <a:rPr lang="en-US" smtClean="0"/>
              <a:pPr/>
              <a:t>19</a:t>
            </a:fld>
            <a:endParaRPr lang="en-US"/>
          </a:p>
        </p:txBody>
      </p:sp>
      <p:pic>
        <p:nvPicPr>
          <p:cNvPr id="9" name="Picture 8">
            <a:extLst>
              <a:ext uri="{FF2B5EF4-FFF2-40B4-BE49-F238E27FC236}">
                <a16:creationId xmlns:a16="http://schemas.microsoft.com/office/drawing/2014/main" id="{D9448B15-46C5-244A-8D00-B9065A997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794" y="1150646"/>
            <a:ext cx="6347966" cy="2331906"/>
          </a:xfrm>
          <a:prstGeom prst="rect">
            <a:avLst/>
          </a:prstGeom>
          <a:ln w="19050" cap="sq">
            <a:solidFill>
              <a:srgbClr val="C10077"/>
            </a:solidFill>
            <a:miter lim="800000"/>
          </a:ln>
          <a:effectLst/>
        </p:spPr>
      </p:pic>
      <p:pic>
        <p:nvPicPr>
          <p:cNvPr id="6" name="Content Placeholder 5"/>
          <p:cNvPicPr>
            <a:picLocks noGrp="1" noChangeAspect="1"/>
          </p:cNvPicPr>
          <p:nvPr>
            <p:ph idx="1"/>
          </p:nvPr>
        </p:nvPicPr>
        <p:blipFill>
          <a:blip r:embed="rId5"/>
          <a:stretch>
            <a:fillRect/>
          </a:stretch>
        </p:blipFill>
        <p:spPr>
          <a:xfrm>
            <a:off x="4933881" y="3396399"/>
            <a:ext cx="5952559" cy="3333433"/>
          </a:xfrm>
          <a:prstGeom prst="rect">
            <a:avLst/>
          </a:prstGeom>
          <a:ln w="19050" cap="sq">
            <a:solidFill>
              <a:srgbClr val="C10077"/>
            </a:solidFill>
            <a:miter lim="800000"/>
          </a:ln>
          <a:effectLst/>
        </p:spPr>
      </p:pic>
      <p:pic>
        <p:nvPicPr>
          <p:cNvPr id="7" name="Picture 6"/>
          <p:cNvPicPr>
            <a:picLocks noChangeAspect="1"/>
          </p:cNvPicPr>
          <p:nvPr/>
        </p:nvPicPr>
        <p:blipFill>
          <a:blip r:embed="rId6"/>
          <a:stretch>
            <a:fillRect/>
          </a:stretch>
        </p:blipFill>
        <p:spPr>
          <a:xfrm>
            <a:off x="7053128" y="1378082"/>
            <a:ext cx="4148794" cy="2521256"/>
          </a:xfrm>
          <a:prstGeom prst="rect">
            <a:avLst/>
          </a:prstGeom>
          <a:ln w="19050" cap="sq">
            <a:solidFill>
              <a:srgbClr val="C10077"/>
            </a:solidFill>
            <a:miter lim="800000"/>
          </a:ln>
          <a:effectLst/>
        </p:spPr>
      </p:pic>
      <p:sp>
        <p:nvSpPr>
          <p:cNvPr id="5" name="object 14">
            <a:extLst>
              <a:ext uri="{FF2B5EF4-FFF2-40B4-BE49-F238E27FC236}">
                <a16:creationId xmlns:a16="http://schemas.microsoft.com/office/drawing/2014/main" id="{C1B0ECB2-09C3-0EE9-8080-8F094C3040E9}"/>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4140A79A-8662-E19B-AD97-F6A0B51A90EF}"/>
              </a:ext>
            </a:extLst>
          </p:cNvPr>
          <p:cNvSpPr txBox="1">
            <a:spLocks/>
          </p:cNvSpPr>
          <p:nvPr/>
        </p:nvSpPr>
        <p:spPr bwMode="gray">
          <a:xfrm>
            <a:off x="576584" y="551759"/>
            <a:ext cx="10993543" cy="464423"/>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Example of NITAG websites</a:t>
            </a:r>
          </a:p>
        </p:txBody>
      </p:sp>
    </p:spTree>
    <p:extLst>
      <p:ext uri="{BB962C8B-B14F-4D97-AF65-F5344CB8AC3E}">
        <p14:creationId xmlns:p14="http://schemas.microsoft.com/office/powerpoint/2010/main" val="883684237"/>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1F003791-CD2C-9045-BCAB-DC690EC1A49C}"/>
              </a:ext>
            </a:extLst>
          </p:cNvPr>
          <p:cNvSpPr>
            <a:spLocks noGrp="1"/>
          </p:cNvSpPr>
          <p:nvPr>
            <p:ph type="ftr" sz="quarter" idx="11"/>
          </p:nvPr>
        </p:nvSpPr>
        <p:spPr/>
        <p:txBody>
          <a:bodyPr/>
          <a:lstStyle/>
          <a:p>
            <a:r>
              <a:rPr lang="en-US"/>
              <a:t>NITAG: Documentation Best Practices</a:t>
            </a:r>
          </a:p>
        </p:txBody>
      </p:sp>
      <p:sp>
        <p:nvSpPr>
          <p:cNvPr id="7" name="Slide Number Placeholder 6">
            <a:extLst>
              <a:ext uri="{FF2B5EF4-FFF2-40B4-BE49-F238E27FC236}">
                <a16:creationId xmlns:a16="http://schemas.microsoft.com/office/drawing/2014/main" id="{711EC37A-9FF2-3F4E-AE30-E612A1A31294}"/>
              </a:ext>
            </a:extLst>
          </p:cNvPr>
          <p:cNvSpPr>
            <a:spLocks noGrp="1"/>
          </p:cNvSpPr>
          <p:nvPr>
            <p:ph type="sldNum" sz="quarter" idx="12"/>
          </p:nvPr>
        </p:nvSpPr>
        <p:spPr/>
        <p:txBody>
          <a:bodyPr/>
          <a:lstStyle/>
          <a:p>
            <a:fld id="{586032BC-7077-4A99-B459-0B3931B67BEC}" type="slidenum">
              <a:rPr lang="en-US" smtClean="0"/>
              <a:pPr/>
              <a:t>20</a:t>
            </a:fld>
            <a:endParaRPr lang="en-US"/>
          </a:p>
        </p:txBody>
      </p:sp>
      <p:sp>
        <p:nvSpPr>
          <p:cNvPr id="4" name="TextBox 3">
            <a:extLst>
              <a:ext uri="{FF2B5EF4-FFF2-40B4-BE49-F238E27FC236}">
                <a16:creationId xmlns:a16="http://schemas.microsoft.com/office/drawing/2014/main" id="{670216CB-E2AC-3444-88D8-2686AA16C386}"/>
              </a:ext>
            </a:extLst>
          </p:cNvPr>
          <p:cNvSpPr txBox="1"/>
          <p:nvPr/>
        </p:nvSpPr>
        <p:spPr>
          <a:xfrm>
            <a:off x="3899304" y="2801063"/>
            <a:ext cx="185244" cy="417553"/>
          </a:xfrm>
          <a:prstGeom prst="rect">
            <a:avLst/>
          </a:prstGeom>
          <a:noFill/>
        </p:spPr>
        <p:txBody>
          <a:bodyPr wrap="none" rtlCol="0">
            <a:spAutoFit/>
          </a:bodyPr>
          <a:lstStyle/>
          <a:p>
            <a:endParaRPr lang="en-US" sz="2106" dirty="0"/>
          </a:p>
        </p:txBody>
      </p:sp>
      <p:sp>
        <p:nvSpPr>
          <p:cNvPr id="5" name="object 14">
            <a:extLst>
              <a:ext uri="{FF2B5EF4-FFF2-40B4-BE49-F238E27FC236}">
                <a16:creationId xmlns:a16="http://schemas.microsoft.com/office/drawing/2014/main" id="{A3B681AF-8ECD-F600-A051-F6975C86B36E}"/>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77A8FB8E-7E8F-483D-B1F3-283B223B1B37}"/>
              </a:ext>
            </a:extLst>
          </p:cNvPr>
          <p:cNvSpPr txBox="1">
            <a:spLocks/>
          </p:cNvSpPr>
          <p:nvPr/>
        </p:nvSpPr>
        <p:spPr bwMode="gray">
          <a:xfrm>
            <a:off x="576584" y="551759"/>
            <a:ext cx="10993543" cy="464423"/>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Publication of recommendations (Optional)</a:t>
            </a:r>
          </a:p>
        </p:txBody>
      </p:sp>
      <p:sp>
        <p:nvSpPr>
          <p:cNvPr id="11" name="Content Placeholder 2">
            <a:extLst>
              <a:ext uri="{FF2B5EF4-FFF2-40B4-BE49-F238E27FC236}">
                <a16:creationId xmlns:a16="http://schemas.microsoft.com/office/drawing/2014/main" id="{DA2B75B5-2D69-C2FA-9970-4CD6DD2B0F9B}"/>
              </a:ext>
            </a:extLst>
          </p:cNvPr>
          <p:cNvSpPr>
            <a:spLocks noGrp="1"/>
          </p:cNvSpPr>
          <p:nvPr>
            <p:ph idx="1"/>
          </p:nvPr>
        </p:nvSpPr>
        <p:spPr>
          <a:xfrm>
            <a:off x="479123" y="1685924"/>
            <a:ext cx="5594227" cy="4443413"/>
          </a:xfrm>
        </p:spPr>
        <p:txBody>
          <a:bodyPr>
            <a:noAutofit/>
          </a:bodyPr>
          <a:lstStyle/>
          <a:p>
            <a:pPr marL="495300" indent="-495300">
              <a:spcBef>
                <a:spcPts val="0"/>
              </a:spcBef>
              <a:spcAft>
                <a:spcPts val="114"/>
              </a:spcAft>
            </a:pPr>
            <a:r>
              <a:rPr lang="en-US" sz="2000" b="1" dirty="0">
                <a:solidFill>
                  <a:srgbClr val="0092CC"/>
                </a:solidFill>
                <a:latin typeface="Poppins" pitchFamily="2" charset="77"/>
                <a:cs typeface="Poppins" pitchFamily="2" charset="77"/>
              </a:rPr>
              <a:t>	WHO IS IT FOR?</a:t>
            </a:r>
          </a:p>
          <a:p>
            <a:pPr marL="924204" lvl="1" indent="-495300">
              <a:spcBef>
                <a:spcPts val="0"/>
              </a:spcBef>
              <a:spcAft>
                <a:spcPts val="114"/>
              </a:spcAft>
              <a:buClr>
                <a:srgbClr val="009CDE"/>
              </a:buClr>
              <a:buFont typeface="Wingdings" pitchFamily="2" charset="2"/>
              <a:buChar char="§"/>
            </a:pPr>
            <a:r>
              <a:rPr lang="en-US" sz="1800" b="1" dirty="0">
                <a:latin typeface="Poppins" pitchFamily="2" charset="77"/>
                <a:cs typeface="Poppins" pitchFamily="2" charset="77"/>
              </a:rPr>
              <a:t>Scientific community, researchers</a:t>
            </a:r>
          </a:p>
          <a:p>
            <a:pPr lvl="1" indent="0">
              <a:spcBef>
                <a:spcPts val="0"/>
              </a:spcBef>
              <a:spcAft>
                <a:spcPts val="114"/>
              </a:spcAft>
              <a:buClr>
                <a:srgbClr val="009CDE"/>
              </a:buClr>
              <a:buNone/>
            </a:pPr>
            <a:endParaRPr lang="en-US" sz="2000" b="1" dirty="0">
              <a:latin typeface="Poppins" pitchFamily="2" charset="77"/>
              <a:cs typeface="Poppins" pitchFamily="2" charset="77"/>
            </a:endParaRPr>
          </a:p>
          <a:p>
            <a:pPr marL="495300" indent="-495300">
              <a:spcBef>
                <a:spcPts val="0"/>
              </a:spcBef>
              <a:spcAft>
                <a:spcPts val="114"/>
              </a:spcAft>
            </a:pPr>
            <a:r>
              <a:rPr lang="en-US" sz="2000" b="1" dirty="0">
                <a:solidFill>
                  <a:srgbClr val="0092CC"/>
                </a:solidFill>
                <a:latin typeface="Poppins" pitchFamily="2" charset="77"/>
                <a:cs typeface="Poppins" pitchFamily="2" charset="77"/>
              </a:rPr>
              <a:t>	WHO DOCUMENTS IT? </a:t>
            </a:r>
          </a:p>
          <a:p>
            <a:pPr marL="924204" lvl="1" indent="-495300">
              <a:spcBef>
                <a:spcPts val="0"/>
              </a:spcBef>
              <a:spcAft>
                <a:spcPts val="114"/>
              </a:spcAft>
              <a:buClr>
                <a:srgbClr val="009CDE"/>
              </a:buClr>
              <a:buFont typeface="Wingdings" pitchFamily="2" charset="2"/>
              <a:buChar char="§"/>
            </a:pPr>
            <a:r>
              <a:rPr lang="en-US" sz="1800" b="1" dirty="0">
                <a:latin typeface="Poppins" pitchFamily="2" charset="77"/>
                <a:cs typeface="Poppins" pitchFamily="2" charset="77"/>
              </a:rPr>
              <a:t>Can be initiated by the Secretariat, Chair or the Work Group Lead </a:t>
            </a:r>
            <a:endParaRPr lang="en-US" sz="2000" b="1" dirty="0">
              <a:latin typeface="Poppins" pitchFamily="2" charset="77"/>
              <a:cs typeface="Poppins" pitchFamily="2" charset="77"/>
            </a:endParaRPr>
          </a:p>
          <a:p>
            <a:pPr marL="495300" indent="-495300">
              <a:spcBef>
                <a:spcPts val="0"/>
              </a:spcBef>
              <a:spcAft>
                <a:spcPts val="114"/>
              </a:spcAft>
            </a:pPr>
            <a:endParaRPr lang="en-US" sz="2000" b="1" dirty="0">
              <a:solidFill>
                <a:srgbClr val="0092CC"/>
              </a:solidFill>
              <a:latin typeface="Poppins" pitchFamily="2" charset="77"/>
              <a:cs typeface="Poppins" pitchFamily="2" charset="77"/>
            </a:endParaRPr>
          </a:p>
          <a:p>
            <a:pPr marL="495300" indent="-495300">
              <a:spcBef>
                <a:spcPts val="0"/>
              </a:spcBef>
              <a:spcAft>
                <a:spcPts val="114"/>
              </a:spcAft>
            </a:pPr>
            <a:r>
              <a:rPr lang="en-US" sz="2000" b="1" dirty="0">
                <a:solidFill>
                  <a:srgbClr val="0092CC"/>
                </a:solidFill>
                <a:latin typeface="Poppins" pitchFamily="2" charset="77"/>
                <a:cs typeface="Poppins" pitchFamily="2" charset="77"/>
              </a:rPr>
              <a:t>	PURPOSE</a:t>
            </a:r>
          </a:p>
          <a:p>
            <a:pPr marL="714654" lvl="1" indent="-285750">
              <a:spcBef>
                <a:spcPts val="0"/>
              </a:spcBef>
              <a:spcAft>
                <a:spcPts val="0"/>
              </a:spcAft>
              <a:buClr>
                <a:srgbClr val="009CDE"/>
              </a:buClr>
              <a:buFont typeface="Wingdings" pitchFamily="2" charset="2"/>
              <a:buChar char="§"/>
            </a:pPr>
            <a:r>
              <a:rPr lang="en-US" sz="1800" dirty="0">
                <a:latin typeface="Poppins" pitchFamily="2" charset="77"/>
                <a:cs typeface="Poppins" pitchFamily="2" charset="77"/>
              </a:rPr>
              <a:t>Provides </a:t>
            </a:r>
            <a:r>
              <a:rPr lang="en-US" sz="1800" b="1" dirty="0">
                <a:latin typeface="Poppins" pitchFamily="2" charset="77"/>
                <a:cs typeface="Poppins" pitchFamily="2" charset="77"/>
              </a:rPr>
              <a:t>technical details and rationale for decision</a:t>
            </a:r>
          </a:p>
          <a:p>
            <a:pPr marL="714654" lvl="1" indent="-285750">
              <a:spcBef>
                <a:spcPts val="0"/>
              </a:spcBef>
              <a:spcAft>
                <a:spcPts val="0"/>
              </a:spcAft>
              <a:buClr>
                <a:srgbClr val="009CDE"/>
              </a:buClr>
              <a:buFont typeface="Wingdings" pitchFamily="2" charset="2"/>
              <a:buChar char="§"/>
            </a:pPr>
            <a:r>
              <a:rPr lang="en-US" sz="1800" dirty="0">
                <a:latin typeface="Poppins" pitchFamily="2" charset="77"/>
                <a:cs typeface="Poppins" pitchFamily="2" charset="77"/>
              </a:rPr>
              <a:t>Lends </a:t>
            </a:r>
            <a:r>
              <a:rPr lang="en-US" sz="1800" b="1" dirty="0">
                <a:latin typeface="Poppins" pitchFamily="2" charset="77"/>
                <a:cs typeface="Poppins" pitchFamily="2" charset="77"/>
              </a:rPr>
              <a:t>credibility to recommendations</a:t>
            </a:r>
          </a:p>
          <a:p>
            <a:pPr marL="495300" indent="-495300" algn="just">
              <a:spcBef>
                <a:spcPts val="0"/>
              </a:spcBef>
              <a:spcAft>
                <a:spcPts val="114"/>
              </a:spcAft>
              <a:buClr>
                <a:srgbClr val="009CDE"/>
              </a:buClr>
            </a:pPr>
            <a:endParaRPr lang="en-US" sz="1800" b="1" dirty="0">
              <a:latin typeface="Poppins" pitchFamily="2" charset="77"/>
              <a:cs typeface="Poppins" pitchFamily="2" charset="77"/>
            </a:endParaRPr>
          </a:p>
          <a:p>
            <a:pPr marL="495300" indent="-495300" algn="just">
              <a:spcBef>
                <a:spcPts val="0"/>
              </a:spcBef>
              <a:spcAft>
                <a:spcPts val="114"/>
              </a:spcAft>
            </a:pPr>
            <a:endParaRPr lang="en-US" sz="2000" b="1" dirty="0">
              <a:solidFill>
                <a:srgbClr val="0092CC"/>
              </a:solidFill>
              <a:latin typeface="Poppins" pitchFamily="2" charset="77"/>
              <a:cs typeface="Poppins" pitchFamily="2" charset="77"/>
            </a:endParaRPr>
          </a:p>
          <a:p>
            <a:pPr marL="495300" indent="-495300" algn="just">
              <a:spcBef>
                <a:spcPts val="0"/>
              </a:spcBef>
              <a:spcAft>
                <a:spcPts val="114"/>
              </a:spcAft>
            </a:pPr>
            <a:endParaRPr lang="en-US" sz="2000" b="1" dirty="0">
              <a:solidFill>
                <a:srgbClr val="0092CC"/>
              </a:solidFill>
              <a:latin typeface="Poppins" pitchFamily="2" charset="77"/>
              <a:cs typeface="Poppins" pitchFamily="2" charset="77"/>
            </a:endParaRPr>
          </a:p>
          <a:p>
            <a:pPr lvl="1" indent="0">
              <a:spcBef>
                <a:spcPts val="0"/>
              </a:spcBef>
              <a:spcAft>
                <a:spcPts val="0"/>
              </a:spcAft>
              <a:buNone/>
            </a:pPr>
            <a:endParaRPr lang="en-US" sz="1800" b="1" dirty="0">
              <a:latin typeface="Poppins" pitchFamily="2" charset="77"/>
              <a:cs typeface="Poppins" pitchFamily="2" charset="77"/>
            </a:endParaRPr>
          </a:p>
        </p:txBody>
      </p:sp>
      <p:pic>
        <p:nvPicPr>
          <p:cNvPr id="12" name="Image 11">
            <a:extLst>
              <a:ext uri="{FF2B5EF4-FFF2-40B4-BE49-F238E27FC236}">
                <a16:creationId xmlns:a16="http://schemas.microsoft.com/office/drawing/2014/main" id="{3D14B3EB-90A9-6BAC-4474-1E4151CC3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53" y="1719174"/>
            <a:ext cx="303009" cy="303009"/>
          </a:xfrm>
          <a:prstGeom prst="rect">
            <a:avLst/>
          </a:prstGeom>
        </p:spPr>
      </p:pic>
      <p:pic>
        <p:nvPicPr>
          <p:cNvPr id="14" name="Image 13">
            <a:extLst>
              <a:ext uri="{FF2B5EF4-FFF2-40B4-BE49-F238E27FC236}">
                <a16:creationId xmlns:a16="http://schemas.microsoft.com/office/drawing/2014/main" id="{C979765E-C51E-0DAA-8278-02F1F19DD533}"/>
              </a:ext>
            </a:extLst>
          </p:cNvPr>
          <p:cNvPicPr>
            <a:picLocks noChangeAspect="1"/>
          </p:cNvPicPr>
          <p:nvPr/>
        </p:nvPicPr>
        <p:blipFill rotWithShape="1">
          <a:blip r:embed="rId3">
            <a:extLst>
              <a:ext uri="{28A0092B-C50C-407E-A947-70E740481C1C}">
                <a14:useLocalDpi xmlns:a14="http://schemas.microsoft.com/office/drawing/2010/main" val="0"/>
              </a:ext>
            </a:extLst>
          </a:blip>
          <a:srcRect b="16465"/>
          <a:stretch/>
        </p:blipFill>
        <p:spPr>
          <a:xfrm>
            <a:off x="556048" y="2721161"/>
            <a:ext cx="362730" cy="303009"/>
          </a:xfrm>
          <a:prstGeom prst="rect">
            <a:avLst/>
          </a:prstGeom>
        </p:spPr>
      </p:pic>
      <p:sp>
        <p:nvSpPr>
          <p:cNvPr id="2" name="Content Placeholder 2">
            <a:extLst>
              <a:ext uri="{FF2B5EF4-FFF2-40B4-BE49-F238E27FC236}">
                <a16:creationId xmlns:a16="http://schemas.microsoft.com/office/drawing/2014/main" id="{ABF2B0E8-5E15-2D4B-1149-61D95B45EFB6}"/>
              </a:ext>
            </a:extLst>
          </p:cNvPr>
          <p:cNvSpPr txBox="1">
            <a:spLocks/>
          </p:cNvSpPr>
          <p:nvPr/>
        </p:nvSpPr>
        <p:spPr bwMode="gray">
          <a:xfrm>
            <a:off x="6292775" y="1738216"/>
            <a:ext cx="5594222" cy="4443413"/>
          </a:xfrm>
          <a:prstGeom prst="rect">
            <a:avLst/>
          </a:prstGeom>
        </p:spPr>
        <p:txBody>
          <a:bodyPr vert="horz" lIns="21424" tIns="0" rIns="21424" bIns="0" rtlCol="0">
            <a:noAutofit/>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i="0" kern="1200">
                <a:solidFill>
                  <a:schemeClr val="tx1"/>
                </a:solidFill>
                <a:latin typeface="Times New Roman Regular" panose="02020603050405020304" pitchFamily="18" charset="0"/>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b="0" i="0" kern="1200">
                <a:solidFill>
                  <a:schemeClr val="tx1"/>
                </a:solidFill>
                <a:latin typeface="Times New Roman Regular" panose="02020603050405020304" pitchFamily="18" charset="0"/>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b="0" i="0" kern="1200">
                <a:solidFill>
                  <a:schemeClr val="tx1"/>
                </a:solidFill>
                <a:latin typeface="Times New Roman Regular" panose="02020603050405020304" pitchFamily="18" charset="0"/>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b="0" i="0" kern="1200">
                <a:solidFill>
                  <a:schemeClr val="tx1"/>
                </a:solidFill>
                <a:latin typeface="Times New Roman Regular" panose="02020603050405020304" pitchFamily="18" charset="0"/>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b="0" i="0" kern="1200">
                <a:solidFill>
                  <a:schemeClr val="tx1"/>
                </a:solidFill>
                <a:latin typeface="Times New Roman Regular" panose="02020603050405020304" pitchFamily="18" charset="0"/>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marL="495300" indent="-495300" algn="just">
              <a:spcBef>
                <a:spcPts val="0"/>
              </a:spcBef>
              <a:spcAft>
                <a:spcPts val="114"/>
              </a:spcAft>
            </a:pPr>
            <a:r>
              <a:rPr lang="en-US" sz="2000" b="1" dirty="0">
                <a:solidFill>
                  <a:srgbClr val="0092CC"/>
                </a:solidFill>
                <a:latin typeface="Poppins" pitchFamily="2" charset="77"/>
                <a:cs typeface="Poppins" pitchFamily="2" charset="77"/>
              </a:rPr>
              <a:t>	BENEFITS</a:t>
            </a:r>
          </a:p>
          <a:p>
            <a:pPr marL="714654" lvl="1" indent="-285750">
              <a:spcBef>
                <a:spcPts val="0"/>
              </a:spcBef>
              <a:spcAft>
                <a:spcPts val="0"/>
              </a:spcAft>
              <a:buClr>
                <a:srgbClr val="009CDE"/>
              </a:buClr>
              <a:buFont typeface="Wingdings" pitchFamily="2" charset="2"/>
              <a:buChar char="§"/>
            </a:pPr>
            <a:r>
              <a:rPr lang="en-US" sz="1800" dirty="0">
                <a:latin typeface="Poppins" pitchFamily="2" charset="77"/>
                <a:cs typeface="Poppins" pitchFamily="2" charset="77"/>
              </a:rPr>
              <a:t>Spreads </a:t>
            </a:r>
            <a:r>
              <a:rPr lang="en-US" sz="1800" b="1" dirty="0">
                <a:latin typeface="Poppins" pitchFamily="2" charset="77"/>
                <a:cs typeface="Poppins" pitchFamily="2" charset="77"/>
              </a:rPr>
              <a:t>awareness of ongoing updates in the field </a:t>
            </a:r>
            <a:r>
              <a:rPr lang="en-US" sz="1200" dirty="0">
                <a:latin typeface="Poppins" pitchFamily="2" charset="77"/>
                <a:cs typeface="Poppins" pitchFamily="2" charset="77"/>
              </a:rPr>
              <a:t>– e.g.: introduction of a new dose or significant change in vaccination dose to a specific population group, etc.</a:t>
            </a:r>
          </a:p>
          <a:p>
            <a:pPr marL="714654" lvl="1" indent="-285750">
              <a:spcBef>
                <a:spcPts val="0"/>
              </a:spcBef>
              <a:spcAft>
                <a:spcPts val="0"/>
              </a:spcAft>
              <a:buClr>
                <a:srgbClr val="009CDE"/>
              </a:buClr>
              <a:buFont typeface="Wingdings" pitchFamily="2" charset="2"/>
              <a:buChar char="§"/>
            </a:pPr>
            <a:r>
              <a:rPr lang="en-US" sz="1800" b="1" dirty="0">
                <a:latin typeface="Poppins" pitchFamily="2" charset="77"/>
                <a:cs typeface="Poppins" pitchFamily="2" charset="77"/>
              </a:rPr>
              <a:t>Visibility and credibility </a:t>
            </a:r>
            <a:r>
              <a:rPr lang="en-US" sz="1800" dirty="0">
                <a:latin typeface="Poppins" pitchFamily="2" charset="77"/>
                <a:cs typeface="Poppins" pitchFamily="2" charset="77"/>
              </a:rPr>
              <a:t>for your NITAG</a:t>
            </a:r>
          </a:p>
          <a:p>
            <a:pPr marL="495300" indent="-495300" algn="just">
              <a:spcBef>
                <a:spcPts val="0"/>
              </a:spcBef>
              <a:spcAft>
                <a:spcPts val="114"/>
              </a:spcAft>
            </a:pPr>
            <a:endParaRPr lang="en-US" sz="2000" b="1" dirty="0">
              <a:solidFill>
                <a:srgbClr val="0092CC"/>
              </a:solidFill>
              <a:latin typeface="Poppins" pitchFamily="2" charset="77"/>
              <a:cs typeface="Poppins" pitchFamily="2" charset="77"/>
            </a:endParaRPr>
          </a:p>
          <a:p>
            <a:pPr marL="495300" indent="-495300" algn="just">
              <a:spcBef>
                <a:spcPts val="0"/>
              </a:spcBef>
              <a:spcAft>
                <a:spcPts val="114"/>
              </a:spcAft>
            </a:pPr>
            <a:r>
              <a:rPr lang="en-US" sz="2000" b="1" dirty="0">
                <a:solidFill>
                  <a:srgbClr val="0092CC"/>
                </a:solidFill>
                <a:latin typeface="Poppins" pitchFamily="2" charset="77"/>
                <a:cs typeface="Poppins" pitchFamily="2" charset="77"/>
              </a:rPr>
              <a:t>	FORMAT</a:t>
            </a:r>
          </a:p>
          <a:p>
            <a:pPr marL="924204" lvl="1" indent="-495300" algn="just">
              <a:spcBef>
                <a:spcPts val="0"/>
              </a:spcBef>
              <a:spcAft>
                <a:spcPts val="114"/>
              </a:spcAft>
              <a:buClr>
                <a:srgbClr val="009CDE"/>
              </a:buClr>
              <a:buFont typeface="Wingdings" pitchFamily="2" charset="2"/>
              <a:buChar char="§"/>
            </a:pPr>
            <a:r>
              <a:rPr lang="en-US" sz="1800" b="1" dirty="0">
                <a:latin typeface="Poppins" pitchFamily="2" charset="77"/>
                <a:cs typeface="Poppins" pitchFamily="2" charset="77"/>
              </a:rPr>
              <a:t>Depends on journal</a:t>
            </a:r>
          </a:p>
          <a:p>
            <a:pPr lvl="1" indent="0" algn="just">
              <a:spcBef>
                <a:spcPts val="0"/>
              </a:spcBef>
              <a:spcAft>
                <a:spcPts val="114"/>
              </a:spcAft>
              <a:buClr>
                <a:srgbClr val="009CDE"/>
              </a:buClr>
              <a:buFont typeface="Arial" panose="020B0604020202020204" pitchFamily="34" charset="0"/>
              <a:buNone/>
            </a:pPr>
            <a:endParaRPr lang="en-US" sz="2000" b="1" dirty="0">
              <a:latin typeface="Poppins" pitchFamily="2" charset="77"/>
              <a:cs typeface="Poppins" pitchFamily="2" charset="77"/>
            </a:endParaRPr>
          </a:p>
          <a:p>
            <a:pPr marL="495300" indent="-495300" algn="just">
              <a:spcBef>
                <a:spcPts val="0"/>
              </a:spcBef>
              <a:spcAft>
                <a:spcPts val="114"/>
              </a:spcAft>
            </a:pPr>
            <a:r>
              <a:rPr lang="en-US" sz="2000" b="1" dirty="0">
                <a:solidFill>
                  <a:srgbClr val="0092CC"/>
                </a:solidFill>
                <a:latin typeface="Poppins" pitchFamily="2" charset="77"/>
                <a:cs typeface="Poppins" pitchFamily="2" charset="77"/>
              </a:rPr>
              <a:t>	CONTENT</a:t>
            </a:r>
          </a:p>
          <a:p>
            <a:pPr marL="924204" lvl="1" indent="-495300">
              <a:spcBef>
                <a:spcPts val="0"/>
              </a:spcBef>
              <a:spcAft>
                <a:spcPts val="114"/>
              </a:spcAft>
              <a:buClr>
                <a:srgbClr val="009CDE"/>
              </a:buClr>
              <a:buFont typeface="Wingdings" pitchFamily="2" charset="2"/>
              <a:buChar char="§"/>
            </a:pPr>
            <a:r>
              <a:rPr lang="en-US" sz="1800" b="1" dirty="0">
                <a:latin typeface="Poppins" pitchFamily="2" charset="77"/>
                <a:cs typeface="Poppins" pitchFamily="2" charset="77"/>
              </a:rPr>
              <a:t>What does the scientific community need to know?</a:t>
            </a:r>
          </a:p>
          <a:p>
            <a:pPr marL="1479699" lvl="2" indent="-495300">
              <a:spcBef>
                <a:spcPts val="0"/>
              </a:spcBef>
              <a:spcAft>
                <a:spcPts val="114"/>
              </a:spcAft>
              <a:buClr>
                <a:srgbClr val="009CDE"/>
              </a:buClr>
              <a:buFont typeface="Wingdings" pitchFamily="2" charset="2"/>
              <a:buChar char="§"/>
            </a:pPr>
            <a:r>
              <a:rPr lang="en-US" sz="1200" dirty="0">
                <a:latin typeface="Poppins" pitchFamily="2" charset="77"/>
                <a:cs typeface="Poppins" pitchFamily="2" charset="77"/>
              </a:rPr>
              <a:t>Vaccine, target population, age, doses, schedule, delivery strategy,  AEFI surveillance</a:t>
            </a:r>
          </a:p>
          <a:p>
            <a:pPr marL="1479699" lvl="2" indent="-495300">
              <a:spcBef>
                <a:spcPts val="0"/>
              </a:spcBef>
              <a:spcAft>
                <a:spcPts val="114"/>
              </a:spcAft>
              <a:buClr>
                <a:srgbClr val="009CDE"/>
              </a:buClr>
              <a:buFont typeface="Wingdings" pitchFamily="2" charset="2"/>
              <a:buChar char="§"/>
            </a:pPr>
            <a:r>
              <a:rPr lang="en-US" sz="1200" dirty="0">
                <a:latin typeface="Poppins" pitchFamily="2" charset="77"/>
                <a:cs typeface="Poppins" pitchFamily="2" charset="77"/>
              </a:rPr>
              <a:t>Technical rationale</a:t>
            </a:r>
          </a:p>
          <a:p>
            <a:pPr marL="1479699" lvl="2" indent="-495300">
              <a:spcBef>
                <a:spcPts val="0"/>
              </a:spcBef>
              <a:spcAft>
                <a:spcPts val="114"/>
              </a:spcAft>
              <a:buClr>
                <a:srgbClr val="009CDE"/>
              </a:buClr>
              <a:buFont typeface="Wingdings" pitchFamily="2" charset="2"/>
              <a:buChar char="§"/>
            </a:pPr>
            <a:endParaRPr lang="en-US" sz="2000" b="1" dirty="0">
              <a:solidFill>
                <a:srgbClr val="0092CC"/>
              </a:solidFill>
              <a:latin typeface="Poppins" pitchFamily="2" charset="77"/>
              <a:cs typeface="Poppins" pitchFamily="2" charset="77"/>
            </a:endParaRPr>
          </a:p>
          <a:p>
            <a:pPr marL="2418752" lvl="4" indent="-495300">
              <a:spcBef>
                <a:spcPts val="0"/>
              </a:spcBef>
              <a:spcAft>
                <a:spcPts val="114"/>
              </a:spcAft>
              <a:buClr>
                <a:srgbClr val="009CDE"/>
              </a:buClr>
              <a:buFont typeface="Wingdings" pitchFamily="2" charset="2"/>
              <a:buChar char="§"/>
            </a:pPr>
            <a:endParaRPr lang="en-US" sz="2000" b="1" dirty="0">
              <a:solidFill>
                <a:srgbClr val="0092CC"/>
              </a:solidFill>
              <a:latin typeface="Poppins" pitchFamily="2" charset="77"/>
              <a:cs typeface="Poppins" pitchFamily="2" charset="77"/>
            </a:endParaRPr>
          </a:p>
          <a:p>
            <a:pPr lvl="1" indent="0">
              <a:spcBef>
                <a:spcPts val="0"/>
              </a:spcBef>
              <a:spcAft>
                <a:spcPts val="0"/>
              </a:spcAft>
              <a:buFont typeface="Arial" panose="020B0604020202020204" pitchFamily="34" charset="0"/>
              <a:buNone/>
            </a:pPr>
            <a:endParaRPr lang="en-US" sz="1800" b="1" dirty="0">
              <a:latin typeface="Poppins" pitchFamily="2" charset="77"/>
              <a:cs typeface="Poppins" pitchFamily="2" charset="77"/>
            </a:endParaRPr>
          </a:p>
        </p:txBody>
      </p:sp>
      <p:sp>
        <p:nvSpPr>
          <p:cNvPr id="3" name="Ellipse 2">
            <a:extLst>
              <a:ext uri="{FF2B5EF4-FFF2-40B4-BE49-F238E27FC236}">
                <a16:creationId xmlns:a16="http://schemas.microsoft.com/office/drawing/2014/main" id="{421D5079-94B0-5F5E-E9D8-BFB2E6D1A7DF}"/>
              </a:ext>
            </a:extLst>
          </p:cNvPr>
          <p:cNvSpPr/>
          <p:nvPr/>
        </p:nvSpPr>
        <p:spPr>
          <a:xfrm>
            <a:off x="556048" y="4001343"/>
            <a:ext cx="313684" cy="3136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a:t>
            </a:r>
            <a:endParaRPr lang="fr-FR" b="1" dirty="0">
              <a:solidFill>
                <a:schemeClr val="tx1"/>
              </a:solidFill>
            </a:endParaRPr>
          </a:p>
        </p:txBody>
      </p:sp>
      <p:pic>
        <p:nvPicPr>
          <p:cNvPr id="10" name="Image 9">
            <a:extLst>
              <a:ext uri="{FF2B5EF4-FFF2-40B4-BE49-F238E27FC236}">
                <a16:creationId xmlns:a16="http://schemas.microsoft.com/office/drawing/2014/main" id="{8B77BB0D-F413-4753-0643-6C4FFA0A6539}"/>
              </a:ext>
            </a:extLst>
          </p:cNvPr>
          <p:cNvPicPr>
            <a:picLocks noChangeAspect="1"/>
          </p:cNvPicPr>
          <p:nvPr/>
        </p:nvPicPr>
        <p:blipFill rotWithShape="1">
          <a:blip r:embed="rId4">
            <a:extLst>
              <a:ext uri="{28A0092B-C50C-407E-A947-70E740481C1C}">
                <a14:useLocalDpi xmlns:a14="http://schemas.microsoft.com/office/drawing/2010/main" val="0"/>
              </a:ext>
            </a:extLst>
          </a:blip>
          <a:srcRect b="17767"/>
          <a:stretch/>
        </p:blipFill>
        <p:spPr>
          <a:xfrm>
            <a:off x="6442561" y="3604600"/>
            <a:ext cx="277537" cy="228226"/>
          </a:xfrm>
          <a:prstGeom prst="rect">
            <a:avLst/>
          </a:prstGeom>
        </p:spPr>
      </p:pic>
      <p:pic>
        <p:nvPicPr>
          <p:cNvPr id="17" name="Image 16">
            <a:extLst>
              <a:ext uri="{FF2B5EF4-FFF2-40B4-BE49-F238E27FC236}">
                <a16:creationId xmlns:a16="http://schemas.microsoft.com/office/drawing/2014/main" id="{3703E0CA-E565-CDB1-355A-31C98A126826}"/>
              </a:ext>
            </a:extLst>
          </p:cNvPr>
          <p:cNvPicPr>
            <a:picLocks noChangeAspect="1"/>
          </p:cNvPicPr>
          <p:nvPr/>
        </p:nvPicPr>
        <p:blipFill rotWithShape="1">
          <a:blip r:embed="rId5">
            <a:extLst>
              <a:ext uri="{28A0092B-C50C-407E-A947-70E740481C1C}">
                <a14:useLocalDpi xmlns:a14="http://schemas.microsoft.com/office/drawing/2010/main" val="0"/>
              </a:ext>
            </a:extLst>
          </a:blip>
          <a:srcRect b="19637"/>
          <a:stretch/>
        </p:blipFill>
        <p:spPr>
          <a:xfrm>
            <a:off x="6378963" y="4524037"/>
            <a:ext cx="404731" cy="325251"/>
          </a:xfrm>
          <a:prstGeom prst="rect">
            <a:avLst/>
          </a:prstGeom>
        </p:spPr>
      </p:pic>
      <p:cxnSp>
        <p:nvCxnSpPr>
          <p:cNvPr id="19" name="Connecteur droit 18">
            <a:extLst>
              <a:ext uri="{FF2B5EF4-FFF2-40B4-BE49-F238E27FC236}">
                <a16:creationId xmlns:a16="http://schemas.microsoft.com/office/drawing/2014/main" id="{CA03B618-CB3E-C85C-DC8B-800D3803D42F}"/>
              </a:ext>
            </a:extLst>
          </p:cNvPr>
          <p:cNvCxnSpPr>
            <a:cxnSpLocks/>
          </p:cNvCxnSpPr>
          <p:nvPr/>
        </p:nvCxnSpPr>
        <p:spPr>
          <a:xfrm>
            <a:off x="6123229" y="1660450"/>
            <a:ext cx="0" cy="406800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Image 20">
            <a:extLst>
              <a:ext uri="{FF2B5EF4-FFF2-40B4-BE49-F238E27FC236}">
                <a16:creationId xmlns:a16="http://schemas.microsoft.com/office/drawing/2014/main" id="{73E017B5-70E1-7A7E-7D95-3AC058017A3B}"/>
              </a:ext>
            </a:extLst>
          </p:cNvPr>
          <p:cNvPicPr>
            <a:picLocks noChangeAspect="1"/>
          </p:cNvPicPr>
          <p:nvPr/>
        </p:nvPicPr>
        <p:blipFill rotWithShape="1">
          <a:blip r:embed="rId6">
            <a:extLst>
              <a:ext uri="{28A0092B-C50C-407E-A947-70E740481C1C}">
                <a14:useLocalDpi xmlns:a14="http://schemas.microsoft.com/office/drawing/2010/main" val="0"/>
              </a:ext>
            </a:extLst>
          </a:blip>
          <a:srcRect b="16588"/>
          <a:stretch/>
        </p:blipFill>
        <p:spPr>
          <a:xfrm>
            <a:off x="6292770" y="1719174"/>
            <a:ext cx="451217" cy="376370"/>
          </a:xfrm>
          <a:prstGeom prst="rect">
            <a:avLst/>
          </a:prstGeom>
        </p:spPr>
      </p:pic>
      <p:cxnSp>
        <p:nvCxnSpPr>
          <p:cNvPr id="22" name="Connecteur droit 21">
            <a:extLst>
              <a:ext uri="{FF2B5EF4-FFF2-40B4-BE49-F238E27FC236}">
                <a16:creationId xmlns:a16="http://schemas.microsoft.com/office/drawing/2014/main" id="{1CE13F8F-5983-40B4-F395-3ECB9A89C637}"/>
              </a:ext>
            </a:extLst>
          </p:cNvPr>
          <p:cNvCxnSpPr/>
          <p:nvPr/>
        </p:nvCxnSpPr>
        <p:spPr>
          <a:xfrm>
            <a:off x="984042" y="4338707"/>
            <a:ext cx="0" cy="94819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FDE5B026-31CF-8F74-87EB-FCB8B10EC030}"/>
              </a:ext>
            </a:extLst>
          </p:cNvPr>
          <p:cNvCxnSpPr/>
          <p:nvPr/>
        </p:nvCxnSpPr>
        <p:spPr>
          <a:xfrm>
            <a:off x="6803460" y="2097436"/>
            <a:ext cx="0" cy="104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781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2833" y="1852158"/>
            <a:ext cx="5067493" cy="3761705"/>
          </a:xfrm>
          <a:prstGeom prst="rect">
            <a:avLst/>
          </a:prstGeom>
          <a:ln w="9525" cap="sq">
            <a:solidFill>
              <a:srgbClr val="000000"/>
            </a:solidFill>
            <a:miter lim="800000"/>
          </a:ln>
          <a:effectLst/>
        </p:spPr>
      </p:pic>
      <p:sp>
        <p:nvSpPr>
          <p:cNvPr id="3" name="Footer Placeholder 2">
            <a:extLst>
              <a:ext uri="{FF2B5EF4-FFF2-40B4-BE49-F238E27FC236}">
                <a16:creationId xmlns:a16="http://schemas.microsoft.com/office/drawing/2014/main" id="{6D0F96D1-CBE9-FA41-9C5C-BC4D14957627}"/>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682DE490-05FA-2046-9508-4186B022DF18}"/>
              </a:ext>
            </a:extLst>
          </p:cNvPr>
          <p:cNvSpPr>
            <a:spLocks noGrp="1"/>
          </p:cNvSpPr>
          <p:nvPr>
            <p:ph type="sldNum" sz="quarter" idx="12"/>
          </p:nvPr>
        </p:nvSpPr>
        <p:spPr/>
        <p:txBody>
          <a:bodyPr/>
          <a:lstStyle/>
          <a:p>
            <a:fld id="{586032BC-7077-4A99-B459-0B3931B67BEC}" type="slidenum">
              <a:rPr lang="en-US" smtClean="0"/>
              <a:pPr/>
              <a:t>21</a:t>
            </a:fld>
            <a:endParaRPr lang="en-US"/>
          </a:p>
        </p:txBody>
      </p:sp>
      <p:sp>
        <p:nvSpPr>
          <p:cNvPr id="5" name="TextBox 4"/>
          <p:cNvSpPr txBox="1"/>
          <p:nvPr/>
        </p:nvSpPr>
        <p:spPr>
          <a:xfrm>
            <a:off x="580266" y="5914310"/>
            <a:ext cx="9831491" cy="400110"/>
          </a:xfrm>
          <a:prstGeom prst="rect">
            <a:avLst/>
          </a:prstGeom>
          <a:noFill/>
        </p:spPr>
        <p:txBody>
          <a:bodyPr wrap="square" rtlCol="0">
            <a:spAutoFit/>
          </a:bodyPr>
          <a:lstStyle/>
          <a:p>
            <a:pPr algn="r"/>
            <a:r>
              <a:rPr lang="en-US" sz="2000" dirty="0">
                <a:latin typeface="Poppins" pitchFamily="2" charset="77"/>
                <a:cs typeface="Poppins" pitchFamily="2" charset="77"/>
                <a:hlinkClick r:id="rId3"/>
              </a:rPr>
              <a:t>https://link.springer.com/content/pdf/10.1007%2Fs00103-019-02882-5.pdf</a:t>
            </a:r>
            <a:r>
              <a:rPr lang="en-US" sz="2000" dirty="0">
                <a:latin typeface="Poppins" pitchFamily="2" charset="77"/>
                <a:cs typeface="Poppins" pitchFamily="2" charset="77"/>
              </a:rPr>
              <a:t> </a:t>
            </a:r>
          </a:p>
        </p:txBody>
      </p:sp>
      <p:sp>
        <p:nvSpPr>
          <p:cNvPr id="7" name="object 14">
            <a:extLst>
              <a:ext uri="{FF2B5EF4-FFF2-40B4-BE49-F238E27FC236}">
                <a16:creationId xmlns:a16="http://schemas.microsoft.com/office/drawing/2014/main" id="{25544AF5-7C0E-6F53-0C0B-6837CE7D6114}"/>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8" name="object 2">
            <a:extLst>
              <a:ext uri="{FF2B5EF4-FFF2-40B4-BE49-F238E27FC236}">
                <a16:creationId xmlns:a16="http://schemas.microsoft.com/office/drawing/2014/main" id="{CE40839A-2069-1109-A537-D661AB5BA6ED}"/>
              </a:ext>
            </a:extLst>
          </p:cNvPr>
          <p:cNvSpPr txBox="1">
            <a:spLocks/>
          </p:cNvSpPr>
          <p:nvPr/>
        </p:nvSpPr>
        <p:spPr bwMode="gray">
          <a:xfrm>
            <a:off x="576585" y="551759"/>
            <a:ext cx="8884916" cy="464423"/>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fr-CH" b="1" dirty="0">
                <a:latin typeface="Ebrima" panose="02000000000000000000" pitchFamily="2" charset="0"/>
                <a:ea typeface="Ebrima" panose="02000000000000000000" pitchFamily="2" charset="0"/>
                <a:cs typeface="Ebrima" panose="02000000000000000000" pitchFamily="2" charset="0"/>
              </a:rPr>
              <a:t>Example</a:t>
            </a:r>
            <a:endParaRPr lang="en-GB" b="1" dirty="0">
              <a:latin typeface="Ebrima" panose="02000000000000000000" pitchFamily="2" charset="0"/>
              <a:ea typeface="Ebrima" panose="02000000000000000000" pitchFamily="2" charset="0"/>
              <a:cs typeface="Ebrima" panose="02000000000000000000" pitchFamily="2" charset="0"/>
            </a:endParaRPr>
          </a:p>
        </p:txBody>
      </p:sp>
      <p:pic>
        <p:nvPicPr>
          <p:cNvPr id="2" name="Image 1">
            <a:extLst>
              <a:ext uri="{FF2B5EF4-FFF2-40B4-BE49-F238E27FC236}">
                <a16:creationId xmlns:a16="http://schemas.microsoft.com/office/drawing/2014/main" id="{960AED78-4280-3B19-E040-EDE6621D513C}"/>
              </a:ext>
            </a:extLst>
          </p:cNvPr>
          <p:cNvPicPr>
            <a:picLocks noChangeAspect="1"/>
          </p:cNvPicPr>
          <p:nvPr/>
        </p:nvPicPr>
        <p:blipFill rotWithShape="1">
          <a:blip r:embed="rId4">
            <a:extLst>
              <a:ext uri="{28A0092B-C50C-407E-A947-70E740481C1C}">
                <a14:useLocalDpi xmlns:a14="http://schemas.microsoft.com/office/drawing/2010/main" val="0"/>
              </a:ext>
            </a:extLst>
          </a:blip>
          <a:srcRect l="26878" r="18577" b="23445"/>
          <a:stretch/>
        </p:blipFill>
        <p:spPr>
          <a:xfrm rot="5400000">
            <a:off x="644624" y="5877708"/>
            <a:ext cx="337235" cy="473313"/>
          </a:xfrm>
          <a:prstGeom prst="rect">
            <a:avLst/>
          </a:prstGeom>
        </p:spPr>
      </p:pic>
      <p:sp>
        <p:nvSpPr>
          <p:cNvPr id="10" name="ZoneTexte 9">
            <a:extLst>
              <a:ext uri="{FF2B5EF4-FFF2-40B4-BE49-F238E27FC236}">
                <a16:creationId xmlns:a16="http://schemas.microsoft.com/office/drawing/2014/main" id="{780E8E62-6D0C-6542-2B75-91AC70468D34}"/>
              </a:ext>
            </a:extLst>
          </p:cNvPr>
          <p:cNvSpPr txBox="1"/>
          <p:nvPr/>
        </p:nvSpPr>
        <p:spPr>
          <a:xfrm>
            <a:off x="479123" y="1261013"/>
            <a:ext cx="6084916" cy="4401205"/>
          </a:xfrm>
          <a:prstGeom prst="rect">
            <a:avLst/>
          </a:prstGeom>
          <a:noFill/>
        </p:spPr>
        <p:txBody>
          <a:bodyPr wrap="square">
            <a:spAutoFit/>
          </a:bodyPr>
          <a:lstStyle/>
          <a:p>
            <a:r>
              <a:rPr lang="en-US" sz="4000" b="1" dirty="0">
                <a:latin typeface="Poppins" pitchFamily="2" charset="77"/>
                <a:ea typeface="Ebrima" panose="02000000000000000000" pitchFamily="2" charset="0"/>
                <a:cs typeface="Poppins" pitchFamily="2" charset="77"/>
              </a:rPr>
              <a:t>Background paper</a:t>
            </a:r>
            <a:r>
              <a:rPr lang="en-US" sz="4000" dirty="0">
                <a:latin typeface="Poppins" pitchFamily="2" charset="77"/>
                <a:ea typeface="Ebrima" panose="02000000000000000000" pitchFamily="2" charset="0"/>
                <a:cs typeface="Poppins" pitchFamily="2" charset="77"/>
              </a:rPr>
              <a:t> to the decision to recommend the vaccination with the inactivated herpes zoster subunit vaccine in </a:t>
            </a:r>
            <a:r>
              <a:rPr lang="en-US" sz="4000" b="1" dirty="0">
                <a:latin typeface="Poppins" pitchFamily="2" charset="77"/>
                <a:ea typeface="Ebrima" panose="02000000000000000000" pitchFamily="2" charset="0"/>
                <a:cs typeface="Poppins" pitchFamily="2" charset="77"/>
              </a:rPr>
              <a:t>Germany</a:t>
            </a:r>
            <a:endParaRPr lang="fr-FR" sz="4000" b="1" dirty="0">
              <a:latin typeface="Poppins" pitchFamily="2" charset="77"/>
              <a:cs typeface="Poppins" pitchFamily="2" charset="77"/>
            </a:endParaRPr>
          </a:p>
        </p:txBody>
      </p:sp>
      <p:sp>
        <p:nvSpPr>
          <p:cNvPr id="12" name="ZoneTexte 11">
            <a:extLst>
              <a:ext uri="{FF2B5EF4-FFF2-40B4-BE49-F238E27FC236}">
                <a16:creationId xmlns:a16="http://schemas.microsoft.com/office/drawing/2014/main" id="{264B4F1A-A4B4-C675-40AC-D618E9D16CD3}"/>
              </a:ext>
            </a:extLst>
          </p:cNvPr>
          <p:cNvSpPr txBox="1"/>
          <p:nvPr/>
        </p:nvSpPr>
        <p:spPr>
          <a:xfrm>
            <a:off x="2237694" y="588361"/>
            <a:ext cx="6084916" cy="523220"/>
          </a:xfrm>
          <a:prstGeom prst="rect">
            <a:avLst/>
          </a:prstGeom>
          <a:noFill/>
        </p:spPr>
        <p:txBody>
          <a:bodyPr wrap="square">
            <a:spAutoFit/>
          </a:bodyPr>
          <a:lstStyle/>
          <a:p>
            <a:r>
              <a:rPr lang="fr-CH" sz="2800" b="1" dirty="0">
                <a:latin typeface="Ebrima" panose="02000000000000000000" pitchFamily="2" charset="0"/>
                <a:ea typeface="Ebrima" panose="02000000000000000000" pitchFamily="2" charset="0"/>
                <a:cs typeface="Ebrima" panose="02000000000000000000" pitchFamily="2" charset="0"/>
              </a:rPr>
              <a:t>⤵️</a:t>
            </a:r>
            <a:endParaRPr lang="fr-FR" sz="2800" dirty="0"/>
          </a:p>
        </p:txBody>
      </p:sp>
    </p:spTree>
    <p:extLst>
      <p:ext uri="{BB962C8B-B14F-4D97-AF65-F5344CB8AC3E}">
        <p14:creationId xmlns:p14="http://schemas.microsoft.com/office/powerpoint/2010/main" val="2889794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C3FE14-E45F-674E-B352-29E86BDBAA96}"/>
              </a:ext>
            </a:extLst>
          </p:cNvPr>
          <p:cNvSpPr>
            <a:spLocks noGrp="1"/>
          </p:cNvSpPr>
          <p:nvPr>
            <p:ph idx="1"/>
          </p:nvPr>
        </p:nvSpPr>
        <p:spPr>
          <a:xfrm>
            <a:off x="479125" y="1613141"/>
            <a:ext cx="11211526" cy="4248970"/>
          </a:xfrm>
        </p:spPr>
        <p:txBody>
          <a:bodyPr/>
          <a:lstStyle/>
          <a:p>
            <a:pPr marL="285750" indent="-285750">
              <a:lnSpc>
                <a:spcPct val="100000"/>
              </a:lnSpc>
              <a:buClr>
                <a:srgbClr val="009CDE"/>
              </a:buClr>
              <a:buSzPct val="100000"/>
              <a:buFont typeface="Wingdings" pitchFamily="2" charset="2"/>
              <a:buChar char="§"/>
            </a:pPr>
            <a:r>
              <a:rPr lang="en-US" sz="1800" b="1" dirty="0">
                <a:latin typeface="Poppins" pitchFamily="2" charset="77"/>
                <a:cs typeface="Poppins" pitchFamily="2" charset="77"/>
              </a:rPr>
              <a:t>Documentation is important</a:t>
            </a:r>
          </a:p>
          <a:p>
            <a:pPr marL="714654" lvl="1" indent="-285750">
              <a:lnSpc>
                <a:spcPct val="100000"/>
              </a:lnSpc>
              <a:buClr>
                <a:srgbClr val="009CDE"/>
              </a:buClr>
              <a:buFont typeface="Wingdings" pitchFamily="2" charset="2"/>
              <a:buChar char="§"/>
            </a:pPr>
            <a:r>
              <a:rPr lang="en-US" sz="1800" dirty="0">
                <a:latin typeface="Poppins" pitchFamily="2" charset="77"/>
                <a:cs typeface="Poppins" pitchFamily="2" charset="77"/>
              </a:rPr>
              <a:t>Within 24 hours, most people forget an average of 70% of new information </a:t>
            </a:r>
            <a:r>
              <a:rPr lang="en-US" sz="1800" dirty="0">
                <a:latin typeface="Poppins" pitchFamily="2" charset="77"/>
                <a:cs typeface="Poppins" pitchFamily="2" charset="77"/>
                <a:sym typeface="Wingdings" pitchFamily="2" charset="2"/>
              </a:rPr>
              <a:t></a:t>
            </a:r>
            <a:r>
              <a:rPr lang="en-US" sz="1800" b="1" dirty="0">
                <a:latin typeface="Poppins" pitchFamily="2" charset="77"/>
                <a:cs typeface="Poppins" pitchFamily="2" charset="77"/>
                <a:sym typeface="Wingdings" pitchFamily="2" charset="2"/>
              </a:rPr>
              <a:t> i</a:t>
            </a:r>
            <a:r>
              <a:rPr lang="en-US" sz="1800" b="1" dirty="0">
                <a:latin typeface="Poppins" pitchFamily="2" charset="77"/>
                <a:cs typeface="Poppins" pitchFamily="2" charset="77"/>
              </a:rPr>
              <a:t>mmediate and clear documentation is key</a:t>
            </a:r>
          </a:p>
          <a:p>
            <a:pPr marL="714654" lvl="1" indent="-285750">
              <a:lnSpc>
                <a:spcPct val="100000"/>
              </a:lnSpc>
              <a:buClr>
                <a:srgbClr val="009CDE"/>
              </a:buClr>
              <a:buFont typeface="Wingdings" pitchFamily="2" charset="2"/>
              <a:buChar char="§"/>
            </a:pPr>
            <a:r>
              <a:rPr lang="en-US" sz="1800" dirty="0">
                <a:latin typeface="Poppins" pitchFamily="2" charset="77"/>
                <a:cs typeface="Poppins" pitchFamily="2" charset="77"/>
              </a:rPr>
              <a:t>Documentation helps with </a:t>
            </a:r>
            <a:r>
              <a:rPr lang="en-US" sz="1800" b="1" dirty="0">
                <a:latin typeface="Poppins" pitchFamily="2" charset="77"/>
                <a:cs typeface="Poppins" pitchFamily="2" charset="77"/>
              </a:rPr>
              <a:t>visibility, credibility and smooth operations </a:t>
            </a:r>
            <a:r>
              <a:rPr lang="en-US" sz="1800" dirty="0">
                <a:latin typeface="Poppins" pitchFamily="2" charset="77"/>
                <a:cs typeface="Poppins" pitchFamily="2" charset="77"/>
              </a:rPr>
              <a:t>for all NITAGs</a:t>
            </a:r>
          </a:p>
          <a:p>
            <a:pPr marL="285750" indent="-285750">
              <a:lnSpc>
                <a:spcPct val="100000"/>
              </a:lnSpc>
              <a:buClr>
                <a:srgbClr val="009CDE"/>
              </a:buClr>
              <a:buSzPct val="100000"/>
              <a:buFont typeface="Wingdings" pitchFamily="2" charset="2"/>
              <a:buChar char="§"/>
            </a:pPr>
            <a:r>
              <a:rPr lang="en-US" sz="1800" b="1" dirty="0">
                <a:latin typeface="Poppins" pitchFamily="2" charset="77"/>
                <a:cs typeface="Poppins" pitchFamily="2" charset="77"/>
              </a:rPr>
              <a:t>Standardize all your documentation </a:t>
            </a:r>
            <a:r>
              <a:rPr lang="en-US" sz="1800" dirty="0">
                <a:latin typeface="Poppins" pitchFamily="2" charset="77"/>
                <a:cs typeface="Poppins" pitchFamily="2" charset="77"/>
              </a:rPr>
              <a:t>templates to bring consistency and ensure smooth functioning </a:t>
            </a:r>
          </a:p>
          <a:p>
            <a:pPr marL="285750" indent="-285750">
              <a:lnSpc>
                <a:spcPct val="100000"/>
              </a:lnSpc>
              <a:buClr>
                <a:srgbClr val="009CDE"/>
              </a:buClr>
              <a:buSzPct val="100000"/>
              <a:buFont typeface="Wingdings" pitchFamily="2" charset="2"/>
              <a:buChar char="§"/>
            </a:pPr>
            <a:r>
              <a:rPr lang="en-US" sz="1800" dirty="0">
                <a:latin typeface="Poppins" pitchFamily="2" charset="77"/>
                <a:cs typeface="Poppins" pitchFamily="2" charset="77"/>
              </a:rPr>
              <a:t>Assign </a:t>
            </a:r>
            <a:r>
              <a:rPr lang="en-US" sz="1800" b="1" dirty="0">
                <a:latin typeface="Poppins" pitchFamily="2" charset="77"/>
                <a:cs typeface="Poppins" pitchFamily="2" charset="77"/>
              </a:rPr>
              <a:t>a person responsible to record and archive </a:t>
            </a:r>
            <a:r>
              <a:rPr lang="en-US" sz="1800" dirty="0">
                <a:latin typeface="Poppins" pitchFamily="2" charset="77"/>
                <a:cs typeface="Poppins" pitchFamily="2" charset="77"/>
              </a:rPr>
              <a:t>all documents</a:t>
            </a:r>
          </a:p>
          <a:p>
            <a:pPr marL="285750" indent="-285750">
              <a:lnSpc>
                <a:spcPct val="100000"/>
              </a:lnSpc>
              <a:buClr>
                <a:srgbClr val="009CDE"/>
              </a:buClr>
              <a:buSzPct val="100000"/>
              <a:buFont typeface="Wingdings" pitchFamily="2" charset="2"/>
              <a:buChar char="§"/>
            </a:pPr>
            <a:r>
              <a:rPr lang="en-US" sz="1800" dirty="0">
                <a:latin typeface="Poppins" pitchFamily="2" charset="77"/>
                <a:cs typeface="Poppins" pitchFamily="2" charset="77"/>
              </a:rPr>
              <a:t>Designate a </a:t>
            </a:r>
            <a:r>
              <a:rPr lang="en-US" sz="1800" b="1" dirty="0">
                <a:latin typeface="Poppins" pitchFamily="2" charset="77"/>
                <a:cs typeface="Poppins" pitchFamily="2" charset="77"/>
              </a:rPr>
              <a:t>focal point at your NITAG and at the MoH </a:t>
            </a:r>
            <a:r>
              <a:rPr lang="en-US" sz="1800" dirty="0">
                <a:latin typeface="Poppins" pitchFamily="2" charset="77"/>
                <a:cs typeface="Poppins" pitchFamily="2" charset="77"/>
              </a:rPr>
              <a:t>to ease the communication channel and collaboration </a:t>
            </a:r>
          </a:p>
          <a:p>
            <a:pPr marL="285750" indent="-285750">
              <a:lnSpc>
                <a:spcPct val="100000"/>
              </a:lnSpc>
              <a:buClr>
                <a:srgbClr val="009CDE"/>
              </a:buClr>
              <a:buSzPct val="100000"/>
              <a:buFont typeface="Wingdings" pitchFamily="2" charset="2"/>
              <a:buChar char="§"/>
            </a:pPr>
            <a:r>
              <a:rPr lang="en-US" sz="1800" b="1" dirty="0">
                <a:latin typeface="Poppins" pitchFamily="2" charset="77"/>
                <a:cs typeface="Poppins" pitchFamily="2" charset="77"/>
              </a:rPr>
              <a:t>Record and archive all documents efficiently </a:t>
            </a:r>
          </a:p>
          <a:p>
            <a:pPr>
              <a:lnSpc>
                <a:spcPct val="100000"/>
              </a:lnSpc>
              <a:buClr>
                <a:srgbClr val="009CDE"/>
              </a:buClr>
            </a:pPr>
            <a:endParaRPr lang="en-US" sz="1600" dirty="0">
              <a:latin typeface="Poppins" pitchFamily="2" charset="77"/>
              <a:cs typeface="Poppins" pitchFamily="2" charset="77"/>
            </a:endParaRPr>
          </a:p>
        </p:txBody>
      </p:sp>
      <p:sp>
        <p:nvSpPr>
          <p:cNvPr id="4" name="Footer Placeholder 3">
            <a:extLst>
              <a:ext uri="{FF2B5EF4-FFF2-40B4-BE49-F238E27FC236}">
                <a16:creationId xmlns:a16="http://schemas.microsoft.com/office/drawing/2014/main" id="{AD618741-F7BC-0846-821D-3E48C248D442}"/>
              </a:ext>
            </a:extLst>
          </p:cNvPr>
          <p:cNvSpPr>
            <a:spLocks noGrp="1"/>
          </p:cNvSpPr>
          <p:nvPr>
            <p:ph type="ftr" sz="quarter" idx="11"/>
          </p:nvPr>
        </p:nvSpPr>
        <p:spPr/>
        <p:txBody>
          <a:bodyPr/>
          <a:lstStyle/>
          <a:p>
            <a:r>
              <a:rPr lang="en-US" dirty="0"/>
              <a:t>NITAG: Documentation Best Practices</a:t>
            </a:r>
          </a:p>
        </p:txBody>
      </p:sp>
      <p:sp>
        <p:nvSpPr>
          <p:cNvPr id="5" name="Slide Number Placeholder 4">
            <a:extLst>
              <a:ext uri="{FF2B5EF4-FFF2-40B4-BE49-F238E27FC236}">
                <a16:creationId xmlns:a16="http://schemas.microsoft.com/office/drawing/2014/main" id="{EF08D80D-9F5B-2048-A818-571E1BAB8D5E}"/>
              </a:ext>
            </a:extLst>
          </p:cNvPr>
          <p:cNvSpPr>
            <a:spLocks noGrp="1"/>
          </p:cNvSpPr>
          <p:nvPr>
            <p:ph type="sldNum" sz="quarter" idx="12"/>
          </p:nvPr>
        </p:nvSpPr>
        <p:spPr/>
        <p:txBody>
          <a:bodyPr/>
          <a:lstStyle/>
          <a:p>
            <a:fld id="{586032BC-7077-4A99-B459-0B3931B67BEC}" type="slidenum">
              <a:rPr lang="en-US" smtClean="0"/>
              <a:pPr/>
              <a:t>22</a:t>
            </a:fld>
            <a:endParaRPr lang="en-US"/>
          </a:p>
        </p:txBody>
      </p:sp>
      <p:sp>
        <p:nvSpPr>
          <p:cNvPr id="6" name="object 14">
            <a:extLst>
              <a:ext uri="{FF2B5EF4-FFF2-40B4-BE49-F238E27FC236}">
                <a16:creationId xmlns:a16="http://schemas.microsoft.com/office/drawing/2014/main" id="{1CCF6C31-3936-9883-99DF-DEACE55B3147}"/>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1" name="object 2">
            <a:extLst>
              <a:ext uri="{FF2B5EF4-FFF2-40B4-BE49-F238E27FC236}">
                <a16:creationId xmlns:a16="http://schemas.microsoft.com/office/drawing/2014/main" id="{654A7505-0D84-DD05-F755-9ED667CBE51E}"/>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Takeaway messages</a:t>
            </a:r>
          </a:p>
        </p:txBody>
      </p:sp>
      <p:cxnSp>
        <p:nvCxnSpPr>
          <p:cNvPr id="2" name="Connecteur droit 1">
            <a:extLst>
              <a:ext uri="{FF2B5EF4-FFF2-40B4-BE49-F238E27FC236}">
                <a16:creationId xmlns:a16="http://schemas.microsoft.com/office/drawing/2014/main" id="{75738296-C440-11BC-C6F1-8EC5DFBF45AD}"/>
              </a:ext>
            </a:extLst>
          </p:cNvPr>
          <p:cNvCxnSpPr>
            <a:cxnSpLocks/>
          </p:cNvCxnSpPr>
          <p:nvPr/>
        </p:nvCxnSpPr>
        <p:spPr>
          <a:xfrm>
            <a:off x="550024" y="1472140"/>
            <a:ext cx="0" cy="4110513"/>
          </a:xfrm>
          <a:prstGeom prst="line">
            <a:avLst/>
          </a:prstGeom>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06C63DA4-C4E0-0BB9-F6BE-D7E624E8B2F8}"/>
              </a:ext>
            </a:extLst>
          </p:cNvPr>
          <p:cNvPicPr>
            <a:picLocks noChangeAspect="1"/>
          </p:cNvPicPr>
          <p:nvPr/>
        </p:nvPicPr>
        <p:blipFill>
          <a:blip r:embed="rId2">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rot="914622">
            <a:off x="11198773" y="1994273"/>
            <a:ext cx="604654" cy="604654"/>
          </a:xfrm>
          <a:prstGeom prst="rect">
            <a:avLst/>
          </a:prstGeom>
        </p:spPr>
      </p:pic>
      <p:cxnSp>
        <p:nvCxnSpPr>
          <p:cNvPr id="8" name="Connecteur droit 7">
            <a:extLst>
              <a:ext uri="{FF2B5EF4-FFF2-40B4-BE49-F238E27FC236}">
                <a16:creationId xmlns:a16="http://schemas.microsoft.com/office/drawing/2014/main" id="{0E16EE37-D088-351F-DAEE-E61AA40817D9}"/>
              </a:ext>
            </a:extLst>
          </p:cNvPr>
          <p:cNvCxnSpPr/>
          <p:nvPr/>
        </p:nvCxnSpPr>
        <p:spPr>
          <a:xfrm>
            <a:off x="984042" y="2044385"/>
            <a:ext cx="0" cy="94819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179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A6F4C098-29F5-054E-BFF1-1060A45B1B8F}"/>
              </a:ext>
            </a:extLst>
          </p:cNvPr>
          <p:cNvGraphicFramePr>
            <a:graphicFrameLocks noGrp="1"/>
          </p:cNvGraphicFramePr>
          <p:nvPr>
            <p:ph idx="1"/>
            <p:extLst>
              <p:ext uri="{D42A27DB-BD31-4B8C-83A1-F6EECF244321}">
                <p14:modId xmlns:p14="http://schemas.microsoft.com/office/powerpoint/2010/main" val="3481725133"/>
              </p:ext>
            </p:extLst>
          </p:nvPr>
        </p:nvGraphicFramePr>
        <p:xfrm>
          <a:off x="299229" y="1940679"/>
          <a:ext cx="11571316" cy="4035814"/>
        </p:xfrm>
        <a:graphic>
          <a:graphicData uri="http://schemas.openxmlformats.org/drawingml/2006/table">
            <a:tbl>
              <a:tblPr firstRow="1" bandRow="1">
                <a:tableStyleId>{5C22544A-7EE6-4342-B048-85BDC9FD1C3A}</a:tableStyleId>
              </a:tblPr>
              <a:tblGrid>
                <a:gridCol w="1489812">
                  <a:extLst>
                    <a:ext uri="{9D8B030D-6E8A-4147-A177-3AD203B41FA5}">
                      <a16:colId xmlns:a16="http://schemas.microsoft.com/office/drawing/2014/main" val="1293215549"/>
                    </a:ext>
                  </a:extLst>
                </a:gridCol>
                <a:gridCol w="3760700">
                  <a:extLst>
                    <a:ext uri="{9D8B030D-6E8A-4147-A177-3AD203B41FA5}">
                      <a16:colId xmlns:a16="http://schemas.microsoft.com/office/drawing/2014/main" val="4193144597"/>
                    </a:ext>
                  </a:extLst>
                </a:gridCol>
                <a:gridCol w="2503587">
                  <a:extLst>
                    <a:ext uri="{9D8B030D-6E8A-4147-A177-3AD203B41FA5}">
                      <a16:colId xmlns:a16="http://schemas.microsoft.com/office/drawing/2014/main" val="539662124"/>
                    </a:ext>
                  </a:extLst>
                </a:gridCol>
                <a:gridCol w="2365335">
                  <a:extLst>
                    <a:ext uri="{9D8B030D-6E8A-4147-A177-3AD203B41FA5}">
                      <a16:colId xmlns:a16="http://schemas.microsoft.com/office/drawing/2014/main" val="3407827459"/>
                    </a:ext>
                  </a:extLst>
                </a:gridCol>
                <a:gridCol w="1451882">
                  <a:extLst>
                    <a:ext uri="{9D8B030D-6E8A-4147-A177-3AD203B41FA5}">
                      <a16:colId xmlns:a16="http://schemas.microsoft.com/office/drawing/2014/main" val="932878064"/>
                    </a:ext>
                  </a:extLst>
                </a:gridCol>
              </a:tblGrid>
              <a:tr h="924938">
                <a:tc>
                  <a:txBody>
                    <a:bodyPr/>
                    <a:lstStyle/>
                    <a:p>
                      <a:pPr algn="l"/>
                      <a:r>
                        <a:rPr lang="en-US" sz="1400" dirty="0">
                          <a:latin typeface="Poppins" pitchFamily="2" charset="77"/>
                          <a:cs typeface="Poppins" pitchFamily="2" charset="77"/>
                        </a:rPr>
                        <a:t>Medium</a:t>
                      </a:r>
                    </a:p>
                  </a:txBody>
                  <a:tcPr marL="82645" marR="82645" marT="41323" marB="41323"/>
                </a:tc>
                <a:tc>
                  <a:txBody>
                    <a:bodyPr/>
                    <a:lstStyle/>
                    <a:p>
                      <a:pPr algn="l"/>
                      <a:r>
                        <a:rPr lang="en-US" sz="1400" dirty="0">
                          <a:latin typeface="Poppins" pitchFamily="2" charset="77"/>
                          <a:cs typeface="Poppins" pitchFamily="2" charset="77"/>
                        </a:rPr>
                        <a:t>Tasks to achieve</a:t>
                      </a:r>
                    </a:p>
                  </a:txBody>
                  <a:tcPr marL="82645" marR="82645" marT="41323" marB="41323"/>
                </a:tc>
                <a:tc>
                  <a:txBody>
                    <a:bodyPr/>
                    <a:lstStyle/>
                    <a:p>
                      <a:pPr algn="l"/>
                      <a:r>
                        <a:rPr lang="en-US" sz="1400" b="1" kern="1200" dirty="0">
                          <a:solidFill>
                            <a:schemeClr val="lt1"/>
                          </a:solidFill>
                          <a:effectLst/>
                          <a:latin typeface="Poppins" pitchFamily="2" charset="77"/>
                          <a:ea typeface="+mn-ea"/>
                          <a:cs typeface="Poppins" pitchFamily="2" charset="77"/>
                        </a:rPr>
                        <a:t>Resources available and/or needed to achieve the task</a:t>
                      </a:r>
                      <a:r>
                        <a:rPr lang="en-US" sz="1400" dirty="0">
                          <a:effectLst/>
                          <a:latin typeface="Poppins" pitchFamily="2" charset="77"/>
                          <a:cs typeface="Poppins" pitchFamily="2" charset="77"/>
                        </a:rPr>
                        <a:t> </a:t>
                      </a:r>
                      <a:endParaRPr lang="en-US" sz="1400" dirty="0">
                        <a:latin typeface="Poppins" pitchFamily="2" charset="77"/>
                        <a:cs typeface="Poppins" pitchFamily="2" charset="77"/>
                      </a:endParaRPr>
                    </a:p>
                  </a:txBody>
                  <a:tcPr marL="82645" marR="82645" marT="41323" marB="41323"/>
                </a:tc>
                <a:tc>
                  <a:txBody>
                    <a:bodyPr/>
                    <a:lstStyle/>
                    <a:p>
                      <a:pPr algn="l"/>
                      <a:r>
                        <a:rPr lang="en-US" sz="1400" b="1" kern="1200" dirty="0">
                          <a:solidFill>
                            <a:schemeClr val="lt1"/>
                          </a:solidFill>
                          <a:effectLst/>
                          <a:latin typeface="Poppins" pitchFamily="2" charset="77"/>
                          <a:ea typeface="+mn-ea"/>
                          <a:cs typeface="Poppins" pitchFamily="2" charset="77"/>
                        </a:rPr>
                        <a:t>Who will record and archive this document? Where will it be archived? </a:t>
                      </a:r>
                      <a:endParaRPr lang="en-US" sz="1400" dirty="0">
                        <a:latin typeface="Poppins" pitchFamily="2" charset="77"/>
                        <a:cs typeface="Poppins" pitchFamily="2" charset="77"/>
                      </a:endParaRPr>
                    </a:p>
                  </a:txBody>
                  <a:tcPr marL="82645" marR="82645" marT="41323" marB="41323"/>
                </a:tc>
                <a:tc>
                  <a:txBody>
                    <a:bodyPr/>
                    <a:lstStyle/>
                    <a:p>
                      <a:pPr algn="l"/>
                      <a:r>
                        <a:rPr lang="en-US" sz="1400" b="1" kern="1200" dirty="0">
                          <a:solidFill>
                            <a:schemeClr val="lt1"/>
                          </a:solidFill>
                          <a:effectLst/>
                          <a:latin typeface="Poppins" pitchFamily="2" charset="77"/>
                          <a:ea typeface="+mn-ea"/>
                          <a:cs typeface="Poppins" pitchFamily="2" charset="77"/>
                        </a:rPr>
                        <a:t>Remarks or</a:t>
                      </a:r>
                    </a:p>
                    <a:p>
                      <a:pPr algn="l"/>
                      <a:r>
                        <a:rPr lang="en-US" sz="1400" b="1" kern="1200" dirty="0">
                          <a:solidFill>
                            <a:schemeClr val="lt1"/>
                          </a:solidFill>
                          <a:effectLst/>
                          <a:latin typeface="Poppins" pitchFamily="2" charset="77"/>
                          <a:ea typeface="+mn-ea"/>
                          <a:cs typeface="Poppins" pitchFamily="2" charset="77"/>
                        </a:rPr>
                        <a:t>Notes</a:t>
                      </a:r>
                      <a:r>
                        <a:rPr lang="en-US" sz="1400" dirty="0">
                          <a:effectLst/>
                          <a:latin typeface="Poppins" pitchFamily="2" charset="77"/>
                          <a:cs typeface="Poppins" pitchFamily="2" charset="77"/>
                        </a:rPr>
                        <a:t> </a:t>
                      </a:r>
                      <a:endParaRPr lang="en-US" sz="1400" dirty="0">
                        <a:latin typeface="Poppins" pitchFamily="2" charset="77"/>
                        <a:cs typeface="Poppins" pitchFamily="2" charset="77"/>
                      </a:endParaRPr>
                    </a:p>
                  </a:txBody>
                  <a:tcPr marL="82645" marR="82645" marT="41323" marB="41323"/>
                </a:tc>
                <a:extLst>
                  <a:ext uri="{0D108BD9-81ED-4DB2-BD59-A6C34878D82A}">
                    <a16:rowId xmlns:a16="http://schemas.microsoft.com/office/drawing/2014/main" val="1558523927"/>
                  </a:ext>
                </a:extLst>
              </a:tr>
              <a:tr h="795312">
                <a:tc>
                  <a:txBody>
                    <a:bodyPr/>
                    <a:lstStyle/>
                    <a:p>
                      <a:pPr algn="l"/>
                      <a:r>
                        <a:rPr lang="en-US" sz="1400" b="1" dirty="0">
                          <a:latin typeface="Poppins" pitchFamily="2" charset="77"/>
                          <a:cs typeface="Poppins" pitchFamily="2" charset="77"/>
                        </a:rPr>
                        <a:t>Meeting </a:t>
                      </a:r>
                    </a:p>
                    <a:p>
                      <a:pPr algn="l"/>
                      <a:r>
                        <a:rPr lang="en-US" sz="1400" b="1" dirty="0">
                          <a:latin typeface="Poppins" pitchFamily="2" charset="77"/>
                          <a:cs typeface="Poppins" pitchFamily="2" charset="77"/>
                        </a:rPr>
                        <a:t>minutes</a:t>
                      </a:r>
                    </a:p>
                  </a:txBody>
                  <a:tcPr marL="82645" marR="82645" marT="41323" marB="41323"/>
                </a:tc>
                <a:tc>
                  <a:txBody>
                    <a:bodyPr/>
                    <a:lstStyle/>
                    <a:p>
                      <a:pPr marL="171450" lvl="0" indent="-171450" algn="l">
                        <a:buFont typeface="Wingdings" pitchFamily="2" charset="2"/>
                        <a:buChar char="§"/>
                      </a:pPr>
                      <a:r>
                        <a:rPr lang="en-US" sz="1050" kern="1200" dirty="0">
                          <a:solidFill>
                            <a:schemeClr val="dk1"/>
                          </a:solidFill>
                          <a:effectLst/>
                          <a:latin typeface="Poppins" pitchFamily="2" charset="77"/>
                          <a:ea typeface="+mn-ea"/>
                          <a:cs typeface="Poppins" pitchFamily="2" charset="77"/>
                        </a:rPr>
                        <a:t>Follow the checklist and make a note of what needs to be worked on</a:t>
                      </a:r>
                    </a:p>
                    <a:p>
                      <a:pPr marL="171450" lvl="0" indent="-171450" algn="l">
                        <a:buFont typeface="Wingdings" pitchFamily="2" charset="2"/>
                        <a:buChar char="§"/>
                      </a:pPr>
                      <a:r>
                        <a:rPr lang="en-US" sz="1050" kern="1200" dirty="0">
                          <a:solidFill>
                            <a:schemeClr val="dk1"/>
                          </a:solidFill>
                          <a:effectLst/>
                          <a:latin typeface="Poppins" pitchFamily="2" charset="77"/>
                          <a:ea typeface="+mn-ea"/>
                          <a:cs typeface="Poppins" pitchFamily="2" charset="77"/>
                        </a:rPr>
                        <a:t>Create a standardized template for all minutes </a:t>
                      </a:r>
                    </a:p>
                    <a:p>
                      <a:pPr marL="171450" lvl="0" indent="-171450" algn="l">
                        <a:buFont typeface="Wingdings" pitchFamily="2" charset="2"/>
                        <a:buChar char="§"/>
                      </a:pPr>
                      <a:r>
                        <a:rPr lang="en-US" sz="1050" kern="1200" dirty="0">
                          <a:solidFill>
                            <a:schemeClr val="dk1"/>
                          </a:solidFill>
                          <a:effectLst/>
                          <a:latin typeface="Poppins" pitchFamily="2" charset="77"/>
                          <a:ea typeface="+mn-ea"/>
                          <a:cs typeface="Poppins" pitchFamily="2" charset="77"/>
                        </a:rPr>
                        <a:t>Ensure minutes are reviewed, and endorsed by NITAGs within 60 days of the meeting</a:t>
                      </a:r>
                    </a:p>
                  </a:txBody>
                  <a:tcPr marL="82645" marR="82645" marT="41323" marB="41323"/>
                </a:tc>
                <a:tc>
                  <a:txBody>
                    <a:bodyPr/>
                    <a:lstStyle/>
                    <a:p>
                      <a:pPr algn="l"/>
                      <a:endParaRPr lang="en-US" sz="1800" dirty="0">
                        <a:latin typeface="Poppins" pitchFamily="2" charset="77"/>
                        <a:cs typeface="Poppins" pitchFamily="2" charset="77"/>
                      </a:endParaRPr>
                    </a:p>
                  </a:txBody>
                  <a:tcPr marL="82645" marR="82645" marT="41323" marB="41323"/>
                </a:tc>
                <a:tc>
                  <a:txBody>
                    <a:bodyPr/>
                    <a:lstStyle/>
                    <a:p>
                      <a:pPr algn="l"/>
                      <a:endParaRPr lang="en-US" sz="1800">
                        <a:latin typeface="Poppins" pitchFamily="2" charset="77"/>
                        <a:cs typeface="Poppins" pitchFamily="2" charset="77"/>
                      </a:endParaRPr>
                    </a:p>
                  </a:txBody>
                  <a:tcPr marL="82645" marR="82645" marT="41323" marB="41323"/>
                </a:tc>
                <a:tc>
                  <a:txBody>
                    <a:bodyPr/>
                    <a:lstStyle/>
                    <a:p>
                      <a:pPr algn="l"/>
                      <a:endParaRPr lang="en-US" sz="1800">
                        <a:latin typeface="Poppins" pitchFamily="2" charset="77"/>
                        <a:cs typeface="Poppins" pitchFamily="2" charset="77"/>
                      </a:endParaRPr>
                    </a:p>
                  </a:txBody>
                  <a:tcPr marL="82645" marR="82645" marT="41323" marB="41323"/>
                </a:tc>
                <a:extLst>
                  <a:ext uri="{0D108BD9-81ED-4DB2-BD59-A6C34878D82A}">
                    <a16:rowId xmlns:a16="http://schemas.microsoft.com/office/drawing/2014/main" val="2843415088"/>
                  </a:ext>
                </a:extLst>
              </a:tr>
              <a:tr h="1227824">
                <a:tc>
                  <a:txBody>
                    <a:bodyPr/>
                    <a:lstStyle/>
                    <a:p>
                      <a:pPr algn="l"/>
                      <a:r>
                        <a:rPr lang="en-US" sz="1400" b="1" dirty="0">
                          <a:latin typeface="Poppins" pitchFamily="2" charset="77"/>
                          <a:cs typeface="Poppins" pitchFamily="2" charset="77"/>
                        </a:rPr>
                        <a:t>Reports</a:t>
                      </a:r>
                    </a:p>
                    <a:p>
                      <a:pPr algn="l"/>
                      <a:r>
                        <a:rPr lang="en-US" sz="1400" b="1" dirty="0">
                          <a:latin typeface="Poppins" pitchFamily="2" charset="77"/>
                          <a:cs typeface="Poppins" pitchFamily="2" charset="77"/>
                        </a:rPr>
                        <a:t>to the MoH</a:t>
                      </a:r>
                    </a:p>
                  </a:txBody>
                  <a:tcPr marL="82645" marR="82645" marT="41323" marB="41323"/>
                </a:tc>
                <a:tc>
                  <a:txBody>
                    <a:bodyPr/>
                    <a:lstStyle/>
                    <a:p>
                      <a:pPr marL="171450" lvl="0" indent="-171450" algn="l">
                        <a:buFont typeface="Wingdings" pitchFamily="2" charset="2"/>
                        <a:buChar char="§"/>
                      </a:pPr>
                      <a:r>
                        <a:rPr lang="en-US" sz="1050" kern="1200" dirty="0">
                          <a:solidFill>
                            <a:schemeClr val="dk1"/>
                          </a:solidFill>
                          <a:effectLst/>
                          <a:latin typeface="Poppins" pitchFamily="2" charset="77"/>
                          <a:ea typeface="+mn-ea"/>
                          <a:cs typeface="Poppins" pitchFamily="2" charset="77"/>
                        </a:rPr>
                        <a:t>Clear, logical flow and ideally less than 2-4 pages (1,500 words)</a:t>
                      </a:r>
                    </a:p>
                    <a:p>
                      <a:pPr marL="171450" lvl="0" indent="-171450" algn="l">
                        <a:buFont typeface="Wingdings" pitchFamily="2" charset="2"/>
                        <a:buChar char="§"/>
                      </a:pPr>
                      <a:r>
                        <a:rPr lang="en-US" sz="1050" kern="1200" dirty="0">
                          <a:solidFill>
                            <a:schemeClr val="dk1"/>
                          </a:solidFill>
                          <a:effectLst/>
                          <a:latin typeface="Poppins" pitchFamily="2" charset="77"/>
                          <a:ea typeface="+mn-ea"/>
                          <a:cs typeface="Poppins" pitchFamily="2" charset="77"/>
                        </a:rPr>
                        <a:t>Develop a standard format for communicating recommendations to the </a:t>
                      </a:r>
                      <a:r>
                        <a:rPr lang="en-US" sz="1050" kern="1200" dirty="0" err="1">
                          <a:solidFill>
                            <a:schemeClr val="dk1"/>
                          </a:solidFill>
                          <a:effectLst/>
                          <a:latin typeface="Poppins" pitchFamily="2" charset="77"/>
                          <a:ea typeface="+mn-ea"/>
                          <a:cs typeface="Poppins" pitchFamily="2" charset="77"/>
                        </a:rPr>
                        <a:t>MoH</a:t>
                      </a:r>
                      <a:r>
                        <a:rPr lang="en-US" sz="1050" kern="1200" dirty="0">
                          <a:solidFill>
                            <a:schemeClr val="dk1"/>
                          </a:solidFill>
                          <a:effectLst/>
                          <a:latin typeface="Poppins" pitchFamily="2" charset="77"/>
                          <a:ea typeface="+mn-ea"/>
                          <a:cs typeface="Poppins" pitchFamily="2" charset="77"/>
                        </a:rPr>
                        <a:t>. </a:t>
                      </a:r>
                    </a:p>
                    <a:p>
                      <a:pPr marL="171450" lvl="0" indent="-171450" algn="l">
                        <a:buFont typeface="Wingdings" pitchFamily="2" charset="2"/>
                        <a:buChar char="§"/>
                      </a:pPr>
                      <a:r>
                        <a:rPr lang="en-US" sz="1050" kern="1200" dirty="0">
                          <a:solidFill>
                            <a:schemeClr val="dk1"/>
                          </a:solidFill>
                          <a:effectLst/>
                          <a:latin typeface="Poppins" pitchFamily="2" charset="77"/>
                          <a:ea typeface="+mn-ea"/>
                          <a:cs typeface="Poppins" pitchFamily="2" charset="77"/>
                        </a:rPr>
                        <a:t>Specify the </a:t>
                      </a:r>
                      <a:r>
                        <a:rPr lang="en-US" sz="1050" kern="1200" dirty="0" err="1">
                          <a:solidFill>
                            <a:schemeClr val="dk1"/>
                          </a:solidFill>
                          <a:effectLst/>
                          <a:latin typeface="Poppins" pitchFamily="2" charset="77"/>
                          <a:ea typeface="+mn-ea"/>
                          <a:cs typeface="Poppins" pitchFamily="2" charset="77"/>
                        </a:rPr>
                        <a:t>MoH</a:t>
                      </a:r>
                      <a:r>
                        <a:rPr lang="en-US" sz="1050" kern="1200" dirty="0">
                          <a:solidFill>
                            <a:schemeClr val="dk1"/>
                          </a:solidFill>
                          <a:effectLst/>
                          <a:latin typeface="Poppins" pitchFamily="2" charset="77"/>
                          <a:ea typeface="+mn-ea"/>
                          <a:cs typeface="Poppins" pitchFamily="2" charset="77"/>
                        </a:rPr>
                        <a:t> focal point and procedures of communications in the NITAG Charter.</a:t>
                      </a:r>
                    </a:p>
                    <a:p>
                      <a:pPr marL="171450" lvl="0" indent="-171450" algn="l">
                        <a:buFont typeface="Wingdings" pitchFamily="2" charset="2"/>
                        <a:buChar char="§"/>
                      </a:pPr>
                      <a:r>
                        <a:rPr lang="en-US" sz="1050" kern="1200" dirty="0">
                          <a:solidFill>
                            <a:schemeClr val="dk1"/>
                          </a:solidFill>
                          <a:effectLst/>
                          <a:latin typeface="Poppins" pitchFamily="2" charset="77"/>
                          <a:ea typeface="+mn-ea"/>
                          <a:cs typeface="Poppins" pitchFamily="2" charset="77"/>
                        </a:rPr>
                        <a:t>Follow the checklist and make a note of what needs to be worked on</a:t>
                      </a:r>
                    </a:p>
                  </a:txBody>
                  <a:tcPr marL="82645" marR="82645" marT="41323" marB="41323"/>
                </a:tc>
                <a:tc>
                  <a:txBody>
                    <a:bodyPr/>
                    <a:lstStyle/>
                    <a:p>
                      <a:pPr algn="l"/>
                      <a:endParaRPr lang="en-US" sz="1800" dirty="0">
                        <a:latin typeface="Poppins" pitchFamily="2" charset="77"/>
                        <a:cs typeface="Poppins" pitchFamily="2" charset="77"/>
                      </a:endParaRPr>
                    </a:p>
                  </a:txBody>
                  <a:tcPr marL="82645" marR="82645" marT="41323" marB="41323"/>
                </a:tc>
                <a:tc>
                  <a:txBody>
                    <a:bodyPr/>
                    <a:lstStyle/>
                    <a:p>
                      <a:pPr algn="l"/>
                      <a:endParaRPr lang="en-US" sz="1800">
                        <a:latin typeface="Poppins" pitchFamily="2" charset="77"/>
                        <a:cs typeface="Poppins" pitchFamily="2" charset="77"/>
                      </a:endParaRPr>
                    </a:p>
                  </a:txBody>
                  <a:tcPr marL="82645" marR="82645" marT="41323" marB="41323"/>
                </a:tc>
                <a:tc>
                  <a:txBody>
                    <a:bodyPr/>
                    <a:lstStyle/>
                    <a:p>
                      <a:pPr algn="l"/>
                      <a:endParaRPr lang="en-US" sz="1800">
                        <a:latin typeface="Poppins" pitchFamily="2" charset="77"/>
                        <a:cs typeface="Poppins" pitchFamily="2" charset="77"/>
                      </a:endParaRPr>
                    </a:p>
                  </a:txBody>
                  <a:tcPr marL="82645" marR="82645" marT="41323" marB="41323"/>
                </a:tc>
                <a:extLst>
                  <a:ext uri="{0D108BD9-81ED-4DB2-BD59-A6C34878D82A}">
                    <a16:rowId xmlns:a16="http://schemas.microsoft.com/office/drawing/2014/main" val="3470236657"/>
                  </a:ext>
                </a:extLst>
              </a:tr>
              <a:tr h="854176">
                <a:tc>
                  <a:txBody>
                    <a:bodyPr/>
                    <a:lstStyle/>
                    <a:p>
                      <a:pPr algn="l"/>
                      <a:r>
                        <a:rPr lang="en-US" sz="1400" b="1" dirty="0">
                          <a:latin typeface="Poppins" pitchFamily="2" charset="77"/>
                          <a:cs typeface="Poppins" pitchFamily="2" charset="77"/>
                        </a:rPr>
                        <a:t>Your NITAG Website </a:t>
                      </a:r>
                    </a:p>
                  </a:txBody>
                  <a:tcPr marL="82645" marR="82645" marT="41323" marB="41323"/>
                </a:tc>
                <a:tc>
                  <a:txBody>
                    <a:bodyPr/>
                    <a:lstStyle/>
                    <a:p>
                      <a:pPr marL="171450" lvl="0" indent="-171450" algn="l">
                        <a:buFont typeface="Wingdings" pitchFamily="2" charset="2"/>
                        <a:buChar char="§"/>
                      </a:pPr>
                      <a:r>
                        <a:rPr lang="en-US" sz="1050" kern="1200" dirty="0">
                          <a:solidFill>
                            <a:schemeClr val="dk1"/>
                          </a:solidFill>
                          <a:effectLst/>
                          <a:latin typeface="Poppins" pitchFamily="2" charset="77"/>
                          <a:ea typeface="+mn-ea"/>
                          <a:cs typeface="Poppins" pitchFamily="2" charset="77"/>
                        </a:rPr>
                        <a:t>Follow the checklist and make a note of what needs to be worked on</a:t>
                      </a:r>
                    </a:p>
                  </a:txBody>
                  <a:tcPr marL="82645" marR="82645" marT="41323" marB="41323"/>
                </a:tc>
                <a:tc>
                  <a:txBody>
                    <a:bodyPr/>
                    <a:lstStyle/>
                    <a:p>
                      <a:pPr algn="l"/>
                      <a:endParaRPr lang="en-US" sz="1800" dirty="0">
                        <a:latin typeface="Poppins" pitchFamily="2" charset="77"/>
                        <a:cs typeface="Poppins" pitchFamily="2" charset="77"/>
                      </a:endParaRPr>
                    </a:p>
                  </a:txBody>
                  <a:tcPr marL="82645" marR="82645" marT="41323" marB="41323"/>
                </a:tc>
                <a:tc>
                  <a:txBody>
                    <a:bodyPr/>
                    <a:lstStyle/>
                    <a:p>
                      <a:pPr algn="l"/>
                      <a:endParaRPr lang="en-US" sz="1800" dirty="0">
                        <a:latin typeface="Poppins" pitchFamily="2" charset="77"/>
                        <a:cs typeface="Poppins" pitchFamily="2" charset="77"/>
                      </a:endParaRPr>
                    </a:p>
                  </a:txBody>
                  <a:tcPr marL="82645" marR="82645" marT="41323" marB="41323"/>
                </a:tc>
                <a:tc>
                  <a:txBody>
                    <a:bodyPr/>
                    <a:lstStyle/>
                    <a:p>
                      <a:pPr algn="l"/>
                      <a:endParaRPr lang="en-US" sz="1800" dirty="0">
                        <a:latin typeface="Poppins" pitchFamily="2" charset="77"/>
                        <a:cs typeface="Poppins" pitchFamily="2" charset="77"/>
                      </a:endParaRPr>
                    </a:p>
                  </a:txBody>
                  <a:tcPr marL="82645" marR="82645" marT="41323" marB="41323"/>
                </a:tc>
                <a:extLst>
                  <a:ext uri="{0D108BD9-81ED-4DB2-BD59-A6C34878D82A}">
                    <a16:rowId xmlns:a16="http://schemas.microsoft.com/office/drawing/2014/main" val="2394422097"/>
                  </a:ext>
                </a:extLst>
              </a:tr>
            </a:tbl>
          </a:graphicData>
        </a:graphic>
      </p:graphicFrame>
      <p:sp>
        <p:nvSpPr>
          <p:cNvPr id="5" name="Footer Placeholder 4">
            <a:extLst>
              <a:ext uri="{FF2B5EF4-FFF2-40B4-BE49-F238E27FC236}">
                <a16:creationId xmlns:a16="http://schemas.microsoft.com/office/drawing/2014/main" id="{2A60A39C-C913-AF4E-AB7C-AA32378A959B}"/>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5CCFC2A9-DA0E-F745-B5D5-99F678BEFE33}"/>
              </a:ext>
            </a:extLst>
          </p:cNvPr>
          <p:cNvSpPr>
            <a:spLocks noGrp="1"/>
          </p:cNvSpPr>
          <p:nvPr>
            <p:ph type="sldNum" sz="quarter" idx="12"/>
          </p:nvPr>
        </p:nvSpPr>
        <p:spPr/>
        <p:txBody>
          <a:bodyPr/>
          <a:lstStyle/>
          <a:p>
            <a:fld id="{586032BC-7077-4A99-B459-0B3931B67BEC}" type="slidenum">
              <a:rPr lang="en-US" smtClean="0"/>
              <a:pPr/>
              <a:t>23</a:t>
            </a:fld>
            <a:endParaRPr lang="en-US"/>
          </a:p>
        </p:txBody>
      </p:sp>
      <p:sp>
        <p:nvSpPr>
          <p:cNvPr id="8" name="TextBox 7">
            <a:extLst>
              <a:ext uri="{FF2B5EF4-FFF2-40B4-BE49-F238E27FC236}">
                <a16:creationId xmlns:a16="http://schemas.microsoft.com/office/drawing/2014/main" id="{065AB92D-989C-7647-8297-7895B220B00C}"/>
              </a:ext>
            </a:extLst>
          </p:cNvPr>
          <p:cNvSpPr txBox="1"/>
          <p:nvPr/>
        </p:nvSpPr>
        <p:spPr>
          <a:xfrm>
            <a:off x="299229" y="1500740"/>
            <a:ext cx="10692459" cy="338554"/>
          </a:xfrm>
          <a:prstGeom prst="rect">
            <a:avLst/>
          </a:prstGeom>
          <a:noFill/>
        </p:spPr>
        <p:txBody>
          <a:bodyPr wrap="square" rtlCol="0">
            <a:spAutoFit/>
          </a:bodyPr>
          <a:lstStyle/>
          <a:p>
            <a:r>
              <a:rPr lang="en-US" sz="1600" b="1" dirty="0">
                <a:latin typeface="Poppins" pitchFamily="2" charset="77"/>
                <a:cs typeface="Poppins" pitchFamily="2" charset="77"/>
              </a:rPr>
              <a:t>Refer to your takeaway sheet and formulate an action plan with the checklists provided.</a:t>
            </a:r>
          </a:p>
        </p:txBody>
      </p:sp>
      <p:sp>
        <p:nvSpPr>
          <p:cNvPr id="3" name="object 14">
            <a:extLst>
              <a:ext uri="{FF2B5EF4-FFF2-40B4-BE49-F238E27FC236}">
                <a16:creationId xmlns:a16="http://schemas.microsoft.com/office/drawing/2014/main" id="{5D40E562-3DC4-35A9-FCF9-343E73937481}"/>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0" name="object 2">
            <a:extLst>
              <a:ext uri="{FF2B5EF4-FFF2-40B4-BE49-F238E27FC236}">
                <a16:creationId xmlns:a16="http://schemas.microsoft.com/office/drawing/2014/main" id="{A6231838-FF9C-9430-0178-292A38A98E8B}"/>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Action plan</a:t>
            </a:r>
          </a:p>
        </p:txBody>
      </p:sp>
    </p:spTree>
    <p:extLst>
      <p:ext uri="{BB962C8B-B14F-4D97-AF65-F5344CB8AC3E}">
        <p14:creationId xmlns:p14="http://schemas.microsoft.com/office/powerpoint/2010/main" val="3024211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C3C4D5-4747-EC44-9760-35876D24AF59}"/>
              </a:ext>
            </a:extLst>
          </p:cNvPr>
          <p:cNvSpPr/>
          <p:nvPr/>
        </p:nvSpPr>
        <p:spPr>
          <a:xfrm>
            <a:off x="373321" y="616517"/>
            <a:ext cx="11670324" cy="1424364"/>
          </a:xfrm>
          <a:prstGeom prst="rect">
            <a:avLst/>
          </a:prstGeom>
        </p:spPr>
        <p:txBody>
          <a:bodyPr wrap="square">
            <a:spAutoFit/>
          </a:bodyPr>
          <a:lstStyle/>
          <a:p>
            <a:pPr defTabSz="1186975">
              <a:spcBef>
                <a:spcPct val="80000"/>
              </a:spcBef>
              <a:buClr>
                <a:srgbClr val="1E7FB8"/>
              </a:buClr>
            </a:pPr>
            <a:endParaRPr lang="en-US" sz="1992" dirty="0">
              <a:latin typeface="Poppins" pitchFamily="2" charset="77"/>
              <a:cs typeface="Poppins" pitchFamily="2" charset="77"/>
            </a:endParaRPr>
          </a:p>
          <a:p>
            <a:pPr defTabSz="1186975">
              <a:spcBef>
                <a:spcPct val="80000"/>
              </a:spcBef>
              <a:buClr>
                <a:srgbClr val="1E7FB8"/>
              </a:buClr>
            </a:pPr>
            <a:endParaRPr lang="en-US" sz="1992" dirty="0">
              <a:latin typeface="Poppins" pitchFamily="2" charset="77"/>
              <a:cs typeface="Poppins" pitchFamily="2" charset="77"/>
            </a:endParaRPr>
          </a:p>
          <a:p>
            <a:pPr defTabSz="1186975">
              <a:buClr>
                <a:srgbClr val="1E7FB8"/>
              </a:buClr>
            </a:pPr>
            <a:endParaRPr lang="en-US" sz="1992" dirty="0">
              <a:latin typeface="Poppins" pitchFamily="2" charset="77"/>
              <a:cs typeface="Poppins" pitchFamily="2" charset="77"/>
            </a:endParaRPr>
          </a:p>
          <a:p>
            <a:endParaRPr lang="en-US" sz="1086" dirty="0">
              <a:latin typeface="Poppins" pitchFamily="2" charset="77"/>
              <a:cs typeface="Poppins" pitchFamily="2" charset="77"/>
            </a:endParaRPr>
          </a:p>
        </p:txBody>
      </p:sp>
      <p:sp>
        <p:nvSpPr>
          <p:cNvPr id="4" name="Slide Number Placeholder 3">
            <a:extLst>
              <a:ext uri="{FF2B5EF4-FFF2-40B4-BE49-F238E27FC236}">
                <a16:creationId xmlns:a16="http://schemas.microsoft.com/office/drawing/2014/main" id="{C747C265-D5A8-5546-9E68-C5CD0699B153}"/>
              </a:ext>
            </a:extLst>
          </p:cNvPr>
          <p:cNvSpPr>
            <a:spLocks noGrp="1"/>
          </p:cNvSpPr>
          <p:nvPr>
            <p:ph type="sldNum" sz="quarter" idx="16"/>
          </p:nvPr>
        </p:nvSpPr>
        <p:spPr/>
        <p:txBody>
          <a:bodyPr/>
          <a:lstStyle/>
          <a:p>
            <a:fld id="{A74CE0EA-F3B5-4684-BA10-C594598FDB9C}" type="slidenum">
              <a:rPr lang="en-GB" noProof="0" smtClean="0"/>
              <a:pPr/>
              <a:t>24</a:t>
            </a:fld>
            <a:endParaRPr lang="en-GB" noProof="0" dirty="0"/>
          </a:p>
        </p:txBody>
      </p:sp>
      <p:sp>
        <p:nvSpPr>
          <p:cNvPr id="6" name="object 2">
            <a:extLst>
              <a:ext uri="{FF2B5EF4-FFF2-40B4-BE49-F238E27FC236}">
                <a16:creationId xmlns:a16="http://schemas.microsoft.com/office/drawing/2014/main" id="{FFB205BC-1720-79FA-FCA1-A3E6BD20894B}"/>
              </a:ext>
            </a:extLst>
          </p:cNvPr>
          <p:cNvSpPr txBox="1">
            <a:spLocks/>
          </p:cNvSpPr>
          <p:nvPr/>
        </p:nvSpPr>
        <p:spPr>
          <a:xfrm>
            <a:off x="576585" y="551759"/>
            <a:ext cx="8370468" cy="464423"/>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1" kern="1200">
                <a:solidFill>
                  <a:srgbClr val="0092CC"/>
                </a:solidFill>
                <a:latin typeface="+mj-lt"/>
                <a:ea typeface="+mj-ea"/>
                <a:cs typeface="+mj-cs"/>
              </a:defRPr>
            </a:lvl1pPr>
          </a:lstStyle>
          <a:p>
            <a:r>
              <a:rPr lang="en-GB" dirty="0"/>
              <a:t>Before we end</a:t>
            </a:r>
          </a:p>
        </p:txBody>
      </p:sp>
      <p:sp>
        <p:nvSpPr>
          <p:cNvPr id="7" name="Footer Placeholder 3">
            <a:extLst>
              <a:ext uri="{FF2B5EF4-FFF2-40B4-BE49-F238E27FC236}">
                <a16:creationId xmlns:a16="http://schemas.microsoft.com/office/drawing/2014/main" id="{4A2146E2-39F8-CD95-65D5-2743CF98E8FD}"/>
              </a:ext>
            </a:extLst>
          </p:cNvPr>
          <p:cNvSpPr txBox="1">
            <a:spLocks/>
          </p:cNvSpPr>
          <p:nvPr/>
        </p:nvSpPr>
        <p:spPr>
          <a:xfrm>
            <a:off x="576263" y="6486525"/>
            <a:ext cx="7562850" cy="112713"/>
          </a:xfrm>
          <a:prstGeom prst="rect">
            <a:avLst/>
          </a:prstGeom>
        </p:spPr>
        <p:txBody>
          <a:bodyPr/>
          <a:lstStyle>
            <a:defPPr>
              <a:defRPr lang="en-US"/>
            </a:defPPr>
            <a:lvl1pPr marL="0" algn="l" defTabSz="544159" rtl="0" eaLnBrk="1" latinLnBrk="0" hangingPunct="1">
              <a:defRPr sz="2100" kern="1200">
                <a:solidFill>
                  <a:schemeClr val="tx1"/>
                </a:solidFill>
                <a:latin typeface="+mn-lt"/>
                <a:ea typeface="+mn-ea"/>
                <a:cs typeface="+mn-cs"/>
              </a:defRPr>
            </a:lvl1pPr>
            <a:lvl2pPr marL="544159" algn="l" defTabSz="544159" rtl="0" eaLnBrk="1" latinLnBrk="0" hangingPunct="1">
              <a:defRPr sz="2100" kern="1200">
                <a:solidFill>
                  <a:schemeClr val="tx1"/>
                </a:solidFill>
                <a:latin typeface="+mn-lt"/>
                <a:ea typeface="+mn-ea"/>
                <a:cs typeface="+mn-cs"/>
              </a:defRPr>
            </a:lvl2pPr>
            <a:lvl3pPr marL="1088319" algn="l" defTabSz="544159" rtl="0" eaLnBrk="1" latinLnBrk="0" hangingPunct="1">
              <a:defRPr sz="2100" kern="1200">
                <a:solidFill>
                  <a:schemeClr val="tx1"/>
                </a:solidFill>
                <a:latin typeface="+mn-lt"/>
                <a:ea typeface="+mn-ea"/>
                <a:cs typeface="+mn-cs"/>
              </a:defRPr>
            </a:lvl3pPr>
            <a:lvl4pPr marL="1632478" algn="l" defTabSz="544159" rtl="0" eaLnBrk="1" latinLnBrk="0" hangingPunct="1">
              <a:defRPr sz="2100" kern="1200">
                <a:solidFill>
                  <a:schemeClr val="tx1"/>
                </a:solidFill>
                <a:latin typeface="+mn-lt"/>
                <a:ea typeface="+mn-ea"/>
                <a:cs typeface="+mn-cs"/>
              </a:defRPr>
            </a:lvl4pPr>
            <a:lvl5pPr marL="2176638" algn="l" defTabSz="544159" rtl="0" eaLnBrk="1" latinLnBrk="0" hangingPunct="1">
              <a:defRPr sz="2100" kern="1200">
                <a:solidFill>
                  <a:schemeClr val="tx1"/>
                </a:solidFill>
                <a:latin typeface="+mn-lt"/>
                <a:ea typeface="+mn-ea"/>
                <a:cs typeface="+mn-cs"/>
              </a:defRPr>
            </a:lvl5pPr>
            <a:lvl6pPr marL="2720797" algn="l" defTabSz="544159" rtl="0" eaLnBrk="1" latinLnBrk="0" hangingPunct="1">
              <a:defRPr sz="2100" kern="1200">
                <a:solidFill>
                  <a:schemeClr val="tx1"/>
                </a:solidFill>
                <a:latin typeface="+mn-lt"/>
                <a:ea typeface="+mn-ea"/>
                <a:cs typeface="+mn-cs"/>
              </a:defRPr>
            </a:lvl6pPr>
            <a:lvl7pPr marL="3264957" algn="l" defTabSz="544159" rtl="0" eaLnBrk="1" latinLnBrk="0" hangingPunct="1">
              <a:defRPr sz="2100" kern="1200">
                <a:solidFill>
                  <a:schemeClr val="tx1"/>
                </a:solidFill>
                <a:latin typeface="+mn-lt"/>
                <a:ea typeface="+mn-ea"/>
                <a:cs typeface="+mn-cs"/>
              </a:defRPr>
            </a:lvl7pPr>
            <a:lvl8pPr marL="3809116" algn="l" defTabSz="544159" rtl="0" eaLnBrk="1" latinLnBrk="0" hangingPunct="1">
              <a:defRPr sz="2100" kern="1200">
                <a:solidFill>
                  <a:schemeClr val="tx1"/>
                </a:solidFill>
                <a:latin typeface="+mn-lt"/>
                <a:ea typeface="+mn-ea"/>
                <a:cs typeface="+mn-cs"/>
              </a:defRPr>
            </a:lvl8pPr>
            <a:lvl9pPr marL="4353276" algn="l" defTabSz="544159" rtl="0" eaLnBrk="1" latinLnBrk="0" hangingPunct="1">
              <a:defRPr sz="2100" kern="1200">
                <a:solidFill>
                  <a:schemeClr val="tx1"/>
                </a:solidFill>
                <a:latin typeface="+mn-lt"/>
                <a:ea typeface="+mn-ea"/>
                <a:cs typeface="+mn-cs"/>
              </a:defRPr>
            </a:lvl9pPr>
          </a:lstStyle>
          <a:p>
            <a:r>
              <a:rPr lang="en-US" sz="1000" dirty="0"/>
              <a:t>NITAG Conflict of Interest – Prevention and Management</a:t>
            </a:r>
            <a:endParaRPr lang="en-GB" sz="1000" dirty="0"/>
          </a:p>
        </p:txBody>
      </p:sp>
      <p:sp>
        <p:nvSpPr>
          <p:cNvPr id="8" name="object 14">
            <a:extLst>
              <a:ext uri="{FF2B5EF4-FFF2-40B4-BE49-F238E27FC236}">
                <a16:creationId xmlns:a16="http://schemas.microsoft.com/office/drawing/2014/main" id="{C592D697-2326-FEAC-E5F8-C6D189A5F6AE}"/>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3" name="Text Placeholder 298">
            <a:extLst>
              <a:ext uri="{FF2B5EF4-FFF2-40B4-BE49-F238E27FC236}">
                <a16:creationId xmlns:a16="http://schemas.microsoft.com/office/drawing/2014/main" id="{7B77B384-7E11-3F6E-60AA-F39735997490}"/>
              </a:ext>
            </a:extLst>
          </p:cNvPr>
          <p:cNvSpPr txBox="1">
            <a:spLocks/>
          </p:cNvSpPr>
          <p:nvPr/>
        </p:nvSpPr>
        <p:spPr>
          <a:xfrm>
            <a:off x="1961588" y="2103461"/>
            <a:ext cx="3451070" cy="1211870"/>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US" sz="1800" dirty="0">
                <a:latin typeface="Poppins" pitchFamily="2" charset="77"/>
                <a:cs typeface="Poppins" pitchFamily="2" charset="77"/>
              </a:rPr>
              <a:t>Please take a post-training form with the same alphabet code as your earlier pre-training form.</a:t>
            </a:r>
          </a:p>
        </p:txBody>
      </p:sp>
      <p:sp>
        <p:nvSpPr>
          <p:cNvPr id="5" name="Text Placeholder 300">
            <a:extLst>
              <a:ext uri="{FF2B5EF4-FFF2-40B4-BE49-F238E27FC236}">
                <a16:creationId xmlns:a16="http://schemas.microsoft.com/office/drawing/2014/main" id="{81F00D7D-9281-A67E-8DEA-ED4A938F851B}"/>
              </a:ext>
            </a:extLst>
          </p:cNvPr>
          <p:cNvSpPr txBox="1">
            <a:spLocks/>
          </p:cNvSpPr>
          <p:nvPr/>
        </p:nvSpPr>
        <p:spPr>
          <a:xfrm>
            <a:off x="7376106" y="2281011"/>
            <a:ext cx="3451070" cy="856773"/>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pPr>
              <a:spcBef>
                <a:spcPts val="600"/>
              </a:spcBef>
            </a:pPr>
            <a:r>
              <a:rPr lang="en-US" sz="1800">
                <a:latin typeface="Poppins" pitchFamily="2" charset="77"/>
                <a:cs typeface="Poppins" pitchFamily="2" charset="77"/>
              </a:rPr>
              <a:t>All forms are anonymous. The letter code is only to ensure uniformity.</a:t>
            </a:r>
            <a:endParaRPr lang="en-US" sz="1800" dirty="0">
              <a:latin typeface="Poppins" pitchFamily="2" charset="77"/>
              <a:cs typeface="Poppins" pitchFamily="2" charset="77"/>
            </a:endParaRPr>
          </a:p>
        </p:txBody>
      </p:sp>
      <p:sp>
        <p:nvSpPr>
          <p:cNvPr id="9" name="Text Placeholder 302">
            <a:extLst>
              <a:ext uri="{FF2B5EF4-FFF2-40B4-BE49-F238E27FC236}">
                <a16:creationId xmlns:a16="http://schemas.microsoft.com/office/drawing/2014/main" id="{7B56444D-DE39-28E5-B0AE-297D833182E7}"/>
              </a:ext>
            </a:extLst>
          </p:cNvPr>
          <p:cNvSpPr txBox="1">
            <a:spLocks/>
          </p:cNvSpPr>
          <p:nvPr/>
        </p:nvSpPr>
        <p:spPr>
          <a:xfrm>
            <a:off x="1961588" y="4173729"/>
            <a:ext cx="3451070" cy="1432315"/>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US" sz="1800" dirty="0">
                <a:latin typeface="Poppins" pitchFamily="2" charset="77"/>
                <a:cs typeface="Poppins" pitchFamily="2" charset="77"/>
              </a:rPr>
              <a:t>The forms are a short quiz and will not be graded. The evaluations will be used only to help us enhance our training packages.  </a:t>
            </a:r>
          </a:p>
        </p:txBody>
      </p:sp>
      <p:sp>
        <p:nvSpPr>
          <p:cNvPr id="10" name="Text Placeholder 304">
            <a:extLst>
              <a:ext uri="{FF2B5EF4-FFF2-40B4-BE49-F238E27FC236}">
                <a16:creationId xmlns:a16="http://schemas.microsoft.com/office/drawing/2014/main" id="{CD5CEE96-0998-63CD-71C2-27B74481C294}"/>
              </a:ext>
            </a:extLst>
          </p:cNvPr>
          <p:cNvSpPr txBox="1">
            <a:spLocks/>
          </p:cNvSpPr>
          <p:nvPr/>
        </p:nvSpPr>
        <p:spPr>
          <a:xfrm>
            <a:off x="7376106" y="4749271"/>
            <a:ext cx="3451070" cy="281231"/>
          </a:xfrm>
          <a:prstGeom prst="rect">
            <a:avLst/>
          </a:prstGeom>
        </p:spPr>
        <p:txBody>
          <a:bodyPr/>
          <a:lstStyle>
            <a:lvl1pPr marL="0" indent="0" algn="l" defTabSz="1088319" rtl="0" eaLnBrk="1" latinLnBrk="0" hangingPunct="1">
              <a:lnSpc>
                <a:spcPct val="110000"/>
              </a:lnSpc>
              <a:spcBef>
                <a:spcPts val="1190"/>
              </a:spcBef>
              <a:spcAft>
                <a:spcPts val="714"/>
              </a:spcAft>
              <a:buClr>
                <a:schemeClr val="tx1"/>
              </a:buClr>
              <a:buSzPct val="80000"/>
              <a:buFontTx/>
              <a:buNone/>
              <a:defRPr sz="1700" b="0" kern="1200">
                <a:solidFill>
                  <a:schemeClr val="tx1"/>
                </a:solidFill>
                <a:latin typeface="+mn-lt"/>
                <a:ea typeface="+mn-ea"/>
                <a:cs typeface="Times New Roman" panose="02020603050405020304" pitchFamily="18" charset="0"/>
              </a:defRPr>
            </a:lvl1pPr>
            <a:lvl2pPr marL="428904" indent="-213508"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2pPr>
            <a:lvl3pPr marL="984399"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3pPr>
            <a:lvl4pPr marL="1403856" indent="-340100"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4pPr>
            <a:lvl5pPr marL="1923452" indent="-427014" algn="l" defTabSz="1088319" rtl="0" eaLnBrk="1" latinLnBrk="0" hangingPunct="1">
              <a:lnSpc>
                <a:spcPct val="110000"/>
              </a:lnSpc>
              <a:spcBef>
                <a:spcPts val="595"/>
              </a:spcBef>
              <a:spcAft>
                <a:spcPts val="714"/>
              </a:spcAft>
              <a:buClr>
                <a:schemeClr val="tx1"/>
              </a:buClr>
              <a:buSzPct val="100000"/>
              <a:buFont typeface="Arial" panose="020B0604020202020204" pitchFamily="34" charset="0"/>
              <a:buChar char="•"/>
              <a:defRPr sz="1700" kern="1200">
                <a:solidFill>
                  <a:schemeClr val="tx1"/>
                </a:solidFill>
                <a:latin typeface="+mn-lt"/>
                <a:ea typeface="+mn-ea"/>
                <a:cs typeface="+mn-cs"/>
              </a:defRPr>
            </a:lvl5pPr>
            <a:lvl6pPr marL="2454386" indent="-427014" algn="l" defTabSz="1088319" rtl="0" eaLnBrk="1" latinLnBrk="0" hangingPunct="1">
              <a:lnSpc>
                <a:spcPct val="90000"/>
              </a:lnSpc>
              <a:spcBef>
                <a:spcPts val="595"/>
              </a:spcBef>
              <a:buFont typeface="Arial" panose="020B0604020202020204" pitchFamily="34" charset="0"/>
              <a:buChar char="•"/>
              <a:defRPr sz="1700" kern="1200">
                <a:solidFill>
                  <a:schemeClr val="tx1"/>
                </a:solidFill>
                <a:latin typeface="+mn-lt"/>
                <a:ea typeface="+mn-ea"/>
                <a:cs typeface="+mn-cs"/>
              </a:defRPr>
            </a:lvl6pPr>
            <a:lvl7pPr marL="353703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196"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5355" indent="-272080" algn="l" defTabSz="1088319"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a:lstStyle>
          <a:p>
            <a:r>
              <a:rPr lang="en-US" sz="1800" dirty="0">
                <a:latin typeface="Poppins" pitchFamily="2" charset="77"/>
                <a:cs typeface="Poppins" pitchFamily="2" charset="77"/>
              </a:rPr>
              <a:t>All the best!  </a:t>
            </a:r>
          </a:p>
        </p:txBody>
      </p:sp>
      <p:pic>
        <p:nvPicPr>
          <p:cNvPr id="11" name="Espace réservé pour une image  9">
            <a:extLst>
              <a:ext uri="{FF2B5EF4-FFF2-40B4-BE49-F238E27FC236}">
                <a16:creationId xmlns:a16="http://schemas.microsoft.com/office/drawing/2014/main" id="{2B4A9356-4780-55B6-20D1-4A649FD5B7D3}"/>
              </a:ext>
            </a:extLst>
          </p:cNvPr>
          <p:cNvPicPr>
            <a:picLocks noChangeAspect="1"/>
          </p:cNvPicPr>
          <p:nvPr/>
        </p:nvPicPr>
        <p:blipFill>
          <a:blip r:embed="rId3">
            <a:extLst>
              <a:ext uri="{28A0092B-C50C-407E-A947-70E740481C1C}">
                <a14:useLocalDpi xmlns:a14="http://schemas.microsoft.com/office/drawing/2010/main" val="0"/>
              </a:ext>
            </a:extLst>
          </a:blip>
          <a:srcRect l="2200" r="2200"/>
          <a:stretch>
            <a:fillRect/>
          </a:stretch>
        </p:blipFill>
        <p:spPr>
          <a:xfrm>
            <a:off x="499836" y="2001586"/>
            <a:ext cx="1379419" cy="1442236"/>
          </a:xfrm>
          <a:prstGeom prst="rect">
            <a:avLst/>
          </a:prstGeom>
        </p:spPr>
      </p:pic>
      <p:pic>
        <p:nvPicPr>
          <p:cNvPr id="12" name="Image 11">
            <a:extLst>
              <a:ext uri="{FF2B5EF4-FFF2-40B4-BE49-F238E27FC236}">
                <a16:creationId xmlns:a16="http://schemas.microsoft.com/office/drawing/2014/main" id="{F7B51D44-276A-DC8F-5F77-1972C004481F}"/>
              </a:ext>
            </a:extLst>
          </p:cNvPr>
          <p:cNvPicPr>
            <a:picLocks noChangeAspect="1"/>
          </p:cNvPicPr>
          <p:nvPr/>
        </p:nvPicPr>
        <p:blipFill rotWithShape="1">
          <a:blip r:embed="rId4">
            <a:extLst>
              <a:ext uri="{28A0092B-C50C-407E-A947-70E740481C1C}">
                <a14:useLocalDpi xmlns:a14="http://schemas.microsoft.com/office/drawing/2010/main" val="0"/>
              </a:ext>
            </a:extLst>
          </a:blip>
          <a:srcRect b="25198"/>
          <a:stretch/>
        </p:blipFill>
        <p:spPr>
          <a:xfrm>
            <a:off x="5752462" y="2000652"/>
            <a:ext cx="1623644" cy="1214526"/>
          </a:xfrm>
          <a:prstGeom prst="rect">
            <a:avLst/>
          </a:prstGeom>
        </p:spPr>
      </p:pic>
      <p:pic>
        <p:nvPicPr>
          <p:cNvPr id="13" name="Image 12">
            <a:extLst>
              <a:ext uri="{FF2B5EF4-FFF2-40B4-BE49-F238E27FC236}">
                <a16:creationId xmlns:a16="http://schemas.microsoft.com/office/drawing/2014/main" id="{376DE400-A859-C6F5-CB29-BFEC0C698FFC}"/>
              </a:ext>
            </a:extLst>
          </p:cNvPr>
          <p:cNvPicPr>
            <a:picLocks noChangeAspect="1"/>
          </p:cNvPicPr>
          <p:nvPr/>
        </p:nvPicPr>
        <p:blipFill rotWithShape="1">
          <a:blip r:embed="rId5">
            <a:extLst>
              <a:ext uri="{28A0092B-C50C-407E-A947-70E740481C1C}">
                <a14:useLocalDpi xmlns:a14="http://schemas.microsoft.com/office/drawing/2010/main" val="0"/>
              </a:ext>
            </a:extLst>
          </a:blip>
          <a:srcRect b="14369"/>
          <a:stretch/>
        </p:blipFill>
        <p:spPr>
          <a:xfrm>
            <a:off x="593620" y="4322602"/>
            <a:ext cx="1307425" cy="1119554"/>
          </a:xfrm>
          <a:prstGeom prst="rect">
            <a:avLst/>
          </a:prstGeom>
        </p:spPr>
      </p:pic>
      <p:pic>
        <p:nvPicPr>
          <p:cNvPr id="14" name="Image 13">
            <a:extLst>
              <a:ext uri="{FF2B5EF4-FFF2-40B4-BE49-F238E27FC236}">
                <a16:creationId xmlns:a16="http://schemas.microsoft.com/office/drawing/2014/main" id="{02A19BDA-8217-519A-46B9-A96D1A28F4E4}"/>
              </a:ext>
            </a:extLst>
          </p:cNvPr>
          <p:cNvPicPr>
            <a:picLocks noChangeAspect="1"/>
          </p:cNvPicPr>
          <p:nvPr/>
        </p:nvPicPr>
        <p:blipFill rotWithShape="1">
          <a:blip r:embed="rId6">
            <a:extLst>
              <a:ext uri="{28A0092B-C50C-407E-A947-70E740481C1C}">
                <a14:useLocalDpi xmlns:a14="http://schemas.microsoft.com/office/drawing/2010/main" val="0"/>
              </a:ext>
            </a:extLst>
          </a:blip>
          <a:srcRect b="14194"/>
          <a:stretch/>
        </p:blipFill>
        <p:spPr>
          <a:xfrm>
            <a:off x="5752462" y="4202741"/>
            <a:ext cx="1464420" cy="1256565"/>
          </a:xfrm>
          <a:prstGeom prst="rect">
            <a:avLst/>
          </a:prstGeom>
        </p:spPr>
      </p:pic>
      <p:sp>
        <p:nvSpPr>
          <p:cNvPr id="15" name="ZoneTexte 14">
            <a:extLst>
              <a:ext uri="{FF2B5EF4-FFF2-40B4-BE49-F238E27FC236}">
                <a16:creationId xmlns:a16="http://schemas.microsoft.com/office/drawing/2014/main" id="{9A8951E0-6827-B5A4-05C4-82323D887284}"/>
              </a:ext>
            </a:extLst>
          </p:cNvPr>
          <p:cNvSpPr txBox="1"/>
          <p:nvPr/>
        </p:nvSpPr>
        <p:spPr>
          <a:xfrm>
            <a:off x="8747132" y="4798432"/>
            <a:ext cx="689113" cy="415498"/>
          </a:xfrm>
          <a:prstGeom prst="rect">
            <a:avLst/>
          </a:prstGeom>
          <a:noFill/>
        </p:spPr>
        <p:txBody>
          <a:bodyPr wrap="square" rtlCol="0">
            <a:spAutoFit/>
          </a:bodyPr>
          <a:lstStyle/>
          <a:p>
            <a:r>
              <a:rPr lang="fr-FR" dirty="0"/>
              <a:t>🙂</a:t>
            </a:r>
          </a:p>
        </p:txBody>
      </p:sp>
    </p:spTree>
    <p:extLst>
      <p:ext uri="{BB962C8B-B14F-4D97-AF65-F5344CB8AC3E}">
        <p14:creationId xmlns:p14="http://schemas.microsoft.com/office/powerpoint/2010/main" val="3839064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57523251-679D-426E-9421-0F4A6DD3210A}"/>
              </a:ext>
            </a:extLst>
          </p:cNvPr>
          <p:cNvSpPr>
            <a:spLocks noGrp="1"/>
          </p:cNvSpPr>
          <p:nvPr>
            <p:ph type="ftr" sz="quarter" idx="11"/>
          </p:nvPr>
        </p:nvSpPr>
        <p:spPr>
          <a:xfrm>
            <a:off x="576584" y="6487059"/>
            <a:ext cx="7561905" cy="111785"/>
          </a:xfrm>
        </p:spPr>
        <p:txBody>
          <a:bodyPr/>
          <a:lstStyle/>
          <a:p>
            <a:r>
              <a:rPr lang="en-GB"/>
              <a:t>Immunization, Vaccines and Biologicals</a:t>
            </a:r>
            <a:endParaRPr lang="en-GB" dirty="0"/>
          </a:p>
        </p:txBody>
      </p:sp>
      <p:sp>
        <p:nvSpPr>
          <p:cNvPr id="9" name="Slide Number Placeholder 8">
            <a:extLst>
              <a:ext uri="{FF2B5EF4-FFF2-40B4-BE49-F238E27FC236}">
                <a16:creationId xmlns:a16="http://schemas.microsoft.com/office/drawing/2014/main" id="{4A03B10D-2464-4EE3-86FC-884CC0038998}"/>
              </a:ext>
            </a:extLst>
          </p:cNvPr>
          <p:cNvSpPr>
            <a:spLocks noGrp="1"/>
          </p:cNvSpPr>
          <p:nvPr>
            <p:ph type="sldNum" sz="quarter" idx="12"/>
          </p:nvPr>
        </p:nvSpPr>
        <p:spPr>
          <a:xfrm>
            <a:off x="10674499" y="6487059"/>
            <a:ext cx="895560" cy="111785"/>
          </a:xfrm>
        </p:spPr>
        <p:txBody>
          <a:bodyPr/>
          <a:lstStyle/>
          <a:p>
            <a:fld id="{E2E31AFC-DF42-41A5-B57C-06A83BBA6616}" type="slidenum">
              <a:rPr lang="en-GB" smtClean="0"/>
              <a:pPr/>
              <a:t>25</a:t>
            </a:fld>
            <a:endParaRPr lang="en-GB"/>
          </a:p>
        </p:txBody>
      </p:sp>
      <p:sp>
        <p:nvSpPr>
          <p:cNvPr id="7" name="Text Placeholder 6">
            <a:extLst>
              <a:ext uri="{FF2B5EF4-FFF2-40B4-BE49-F238E27FC236}">
                <a16:creationId xmlns:a16="http://schemas.microsoft.com/office/drawing/2014/main" id="{D3C52CF2-C461-46C6-96CD-AF00CB9F52B9}"/>
              </a:ext>
            </a:extLst>
          </p:cNvPr>
          <p:cNvSpPr>
            <a:spLocks noGrp="1"/>
          </p:cNvSpPr>
          <p:nvPr>
            <p:ph type="body" sz="quarter" idx="13"/>
          </p:nvPr>
        </p:nvSpPr>
        <p:spPr>
          <a:xfrm>
            <a:off x="1494314" y="3888097"/>
            <a:ext cx="9179224" cy="443337"/>
          </a:xfrm>
        </p:spPr>
        <p:txBody>
          <a:bodyPr/>
          <a:lstStyle/>
          <a:p>
            <a:r>
              <a:rPr lang="en-GB" dirty="0"/>
              <a:t>Thank you for your attention!</a:t>
            </a:r>
          </a:p>
        </p:txBody>
      </p:sp>
    </p:spTree>
    <p:extLst>
      <p:ext uri="{BB962C8B-B14F-4D97-AF65-F5344CB8AC3E}">
        <p14:creationId xmlns:p14="http://schemas.microsoft.com/office/powerpoint/2010/main" val="210986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1EC0FA-976B-44C7-A62E-ACDF03FB5AF5}"/>
              </a:ext>
            </a:extLst>
          </p:cNvPr>
          <p:cNvSpPr>
            <a:spLocks noGrp="1"/>
          </p:cNvSpPr>
          <p:nvPr>
            <p:ph idx="1"/>
          </p:nvPr>
        </p:nvSpPr>
        <p:spPr>
          <a:xfrm>
            <a:off x="479125" y="1805000"/>
            <a:ext cx="9264950" cy="4248970"/>
          </a:xfrm>
        </p:spPr>
        <p:txBody>
          <a:bodyPr/>
          <a:lstStyle/>
          <a:p>
            <a:pPr marL="457200" indent="-457200">
              <a:lnSpc>
                <a:spcPct val="100000"/>
              </a:lnSpc>
              <a:spcBef>
                <a:spcPts val="600"/>
              </a:spcBef>
              <a:buClr>
                <a:srgbClr val="009CDE"/>
              </a:buClr>
              <a:buFont typeface="+mj-lt"/>
              <a:buAutoNum type="arabicPeriod"/>
            </a:pPr>
            <a:r>
              <a:rPr lang="en-US" sz="2800" dirty="0">
                <a:latin typeface="Poppins" pitchFamily="2" charset="77"/>
                <a:cs typeface="Poppins" pitchFamily="2" charset="77"/>
              </a:rPr>
              <a:t>Explain the </a:t>
            </a:r>
            <a:r>
              <a:rPr lang="en-US" sz="2800" b="1" dirty="0">
                <a:latin typeface="Poppins" pitchFamily="2" charset="77"/>
                <a:cs typeface="Poppins" pitchFamily="2" charset="77"/>
              </a:rPr>
              <a:t>importance of NITAG documentation </a:t>
            </a:r>
          </a:p>
          <a:p>
            <a:pPr marL="457200" indent="-457200">
              <a:lnSpc>
                <a:spcPct val="100000"/>
              </a:lnSpc>
              <a:spcBef>
                <a:spcPts val="600"/>
              </a:spcBef>
              <a:buClr>
                <a:srgbClr val="009CDE"/>
              </a:buClr>
              <a:buFont typeface="+mj-lt"/>
              <a:buAutoNum type="arabicPeriod"/>
            </a:pPr>
            <a:r>
              <a:rPr lang="en-US" sz="2800" dirty="0">
                <a:latin typeface="Poppins" pitchFamily="2" charset="77"/>
                <a:cs typeface="Poppins" pitchFamily="2" charset="77"/>
              </a:rPr>
              <a:t>Identify the </a:t>
            </a:r>
            <a:r>
              <a:rPr lang="en-US" sz="2800" b="1" dirty="0">
                <a:latin typeface="Poppins" pitchFamily="2" charset="77"/>
                <a:cs typeface="Poppins" pitchFamily="2" charset="77"/>
              </a:rPr>
              <a:t>different types of documentation</a:t>
            </a:r>
          </a:p>
          <a:p>
            <a:pPr marL="457200" indent="-457200">
              <a:lnSpc>
                <a:spcPct val="100000"/>
              </a:lnSpc>
              <a:spcBef>
                <a:spcPts val="600"/>
              </a:spcBef>
              <a:buClr>
                <a:srgbClr val="009CDE"/>
              </a:buClr>
              <a:buFont typeface="+mj-lt"/>
              <a:buAutoNum type="arabicPeriod"/>
            </a:pPr>
            <a:r>
              <a:rPr lang="en-US" sz="2800" dirty="0">
                <a:latin typeface="Poppins" pitchFamily="2" charset="77"/>
                <a:cs typeface="Poppins" pitchFamily="2" charset="77"/>
              </a:rPr>
              <a:t>Assess the </a:t>
            </a:r>
            <a:r>
              <a:rPr lang="en-US" sz="2800" b="1" dirty="0">
                <a:latin typeface="Poppins" pitchFamily="2" charset="77"/>
                <a:cs typeface="Poppins" pitchFamily="2" charset="77"/>
              </a:rPr>
              <a:t>documentation process </a:t>
            </a:r>
            <a:r>
              <a:rPr lang="en-US" sz="2800" dirty="0">
                <a:latin typeface="Poppins" pitchFamily="2" charset="77"/>
                <a:cs typeface="Poppins" pitchFamily="2" charset="77"/>
              </a:rPr>
              <a:t>of your NITAG </a:t>
            </a:r>
          </a:p>
          <a:p>
            <a:pPr marL="457200" indent="-457200">
              <a:lnSpc>
                <a:spcPct val="100000"/>
              </a:lnSpc>
              <a:spcBef>
                <a:spcPts val="600"/>
              </a:spcBef>
              <a:buClr>
                <a:srgbClr val="009CDE"/>
              </a:buClr>
              <a:buFont typeface="+mj-lt"/>
              <a:buAutoNum type="arabicPeriod"/>
            </a:pPr>
            <a:r>
              <a:rPr lang="en-US" sz="2800" dirty="0">
                <a:latin typeface="Poppins" pitchFamily="2" charset="77"/>
                <a:cs typeface="Poppins" pitchFamily="2" charset="77"/>
              </a:rPr>
              <a:t>Develop an </a:t>
            </a:r>
            <a:r>
              <a:rPr lang="en-US" sz="2800" b="1" dirty="0">
                <a:latin typeface="Poppins" pitchFamily="2" charset="77"/>
                <a:cs typeface="Poppins" pitchFamily="2" charset="77"/>
              </a:rPr>
              <a:t>action plan </a:t>
            </a:r>
            <a:r>
              <a:rPr lang="en-US" sz="2800" dirty="0">
                <a:latin typeface="Poppins" pitchFamily="2" charset="77"/>
                <a:cs typeface="Poppins" pitchFamily="2" charset="77"/>
              </a:rPr>
              <a:t>to improve or update your NITAG documentation </a:t>
            </a:r>
          </a:p>
          <a:p>
            <a:pPr marL="457200" indent="-457200">
              <a:spcBef>
                <a:spcPts val="600"/>
              </a:spcBef>
              <a:buFont typeface="+mj-lt"/>
              <a:buAutoNum type="arabicPeriod"/>
            </a:pPr>
            <a:endParaRPr lang="en-US" sz="2800" dirty="0">
              <a:latin typeface="Poppins" pitchFamily="2" charset="77"/>
              <a:cs typeface="Poppins" pitchFamily="2" charset="77"/>
            </a:endParaRPr>
          </a:p>
          <a:p>
            <a:endParaRPr lang="en-US" sz="1800" dirty="0">
              <a:latin typeface="Poppins" pitchFamily="2" charset="77"/>
              <a:cs typeface="Poppins" pitchFamily="2" charset="77"/>
            </a:endParaRPr>
          </a:p>
        </p:txBody>
      </p:sp>
      <p:sp>
        <p:nvSpPr>
          <p:cNvPr id="5" name="Slide Number Placeholder 4">
            <a:extLst>
              <a:ext uri="{FF2B5EF4-FFF2-40B4-BE49-F238E27FC236}">
                <a16:creationId xmlns:a16="http://schemas.microsoft.com/office/drawing/2014/main" id="{4A99A2AD-8532-41BC-A1E2-B28982BA1AC1}"/>
              </a:ext>
            </a:extLst>
          </p:cNvPr>
          <p:cNvSpPr>
            <a:spLocks noGrp="1"/>
          </p:cNvSpPr>
          <p:nvPr>
            <p:ph type="sldNum" sz="quarter" idx="16"/>
          </p:nvPr>
        </p:nvSpPr>
        <p:spPr/>
        <p:txBody>
          <a:bodyPr/>
          <a:lstStyle/>
          <a:p>
            <a:fld id="{A74CE0EA-F3B5-4684-BA10-C594598FDB9C}" type="slidenum">
              <a:rPr lang="en-GB" noProof="0" smtClean="0"/>
              <a:pPr/>
              <a:t>2</a:t>
            </a:fld>
            <a:endParaRPr lang="en-GB" noProof="0"/>
          </a:p>
        </p:txBody>
      </p:sp>
      <p:sp>
        <p:nvSpPr>
          <p:cNvPr id="8" name="Footer Placeholder 4">
            <a:extLst>
              <a:ext uri="{FF2B5EF4-FFF2-40B4-BE49-F238E27FC236}">
                <a16:creationId xmlns:a16="http://schemas.microsoft.com/office/drawing/2014/main" id="{6BFF76CB-390D-9544-7AE7-9BC774F6D721}"/>
              </a:ext>
            </a:extLst>
          </p:cNvPr>
          <p:cNvSpPr txBox="1">
            <a:spLocks/>
          </p:cNvSpPr>
          <p:nvPr/>
        </p:nvSpPr>
        <p:spPr>
          <a:xfrm>
            <a:off x="479123" y="6468533"/>
            <a:ext cx="3517143" cy="228226"/>
          </a:xfrm>
          <a:prstGeom prst="rect">
            <a:avLst/>
          </a:prstGeom>
        </p:spPr>
        <p:txBody>
          <a:bodyPr/>
          <a:lstStyle>
            <a:defPPr>
              <a:defRPr lang="en-US"/>
            </a:defPPr>
            <a:lvl1pPr marL="0" algn="l" defTabSz="544159" rtl="0" eaLnBrk="1" latinLnBrk="0" hangingPunct="1">
              <a:defRPr sz="2100" kern="1200">
                <a:solidFill>
                  <a:schemeClr val="tx1"/>
                </a:solidFill>
                <a:latin typeface="+mn-lt"/>
                <a:ea typeface="+mn-ea"/>
                <a:cs typeface="+mn-cs"/>
              </a:defRPr>
            </a:lvl1pPr>
            <a:lvl2pPr marL="544159" algn="l" defTabSz="544159" rtl="0" eaLnBrk="1" latinLnBrk="0" hangingPunct="1">
              <a:defRPr sz="2100" kern="1200">
                <a:solidFill>
                  <a:schemeClr val="tx1"/>
                </a:solidFill>
                <a:latin typeface="+mn-lt"/>
                <a:ea typeface="+mn-ea"/>
                <a:cs typeface="+mn-cs"/>
              </a:defRPr>
            </a:lvl2pPr>
            <a:lvl3pPr marL="1088319" algn="l" defTabSz="544159" rtl="0" eaLnBrk="1" latinLnBrk="0" hangingPunct="1">
              <a:defRPr sz="2100" kern="1200">
                <a:solidFill>
                  <a:schemeClr val="tx1"/>
                </a:solidFill>
                <a:latin typeface="+mn-lt"/>
                <a:ea typeface="+mn-ea"/>
                <a:cs typeface="+mn-cs"/>
              </a:defRPr>
            </a:lvl3pPr>
            <a:lvl4pPr marL="1632478" algn="l" defTabSz="544159" rtl="0" eaLnBrk="1" latinLnBrk="0" hangingPunct="1">
              <a:defRPr sz="2100" kern="1200">
                <a:solidFill>
                  <a:schemeClr val="tx1"/>
                </a:solidFill>
                <a:latin typeface="+mn-lt"/>
                <a:ea typeface="+mn-ea"/>
                <a:cs typeface="+mn-cs"/>
              </a:defRPr>
            </a:lvl4pPr>
            <a:lvl5pPr marL="2176638" algn="l" defTabSz="544159" rtl="0" eaLnBrk="1" latinLnBrk="0" hangingPunct="1">
              <a:defRPr sz="2100" kern="1200">
                <a:solidFill>
                  <a:schemeClr val="tx1"/>
                </a:solidFill>
                <a:latin typeface="+mn-lt"/>
                <a:ea typeface="+mn-ea"/>
                <a:cs typeface="+mn-cs"/>
              </a:defRPr>
            </a:lvl5pPr>
            <a:lvl6pPr marL="2720797" algn="l" defTabSz="544159" rtl="0" eaLnBrk="1" latinLnBrk="0" hangingPunct="1">
              <a:defRPr sz="2100" kern="1200">
                <a:solidFill>
                  <a:schemeClr val="tx1"/>
                </a:solidFill>
                <a:latin typeface="+mn-lt"/>
                <a:ea typeface="+mn-ea"/>
                <a:cs typeface="+mn-cs"/>
              </a:defRPr>
            </a:lvl6pPr>
            <a:lvl7pPr marL="3264957" algn="l" defTabSz="544159" rtl="0" eaLnBrk="1" latinLnBrk="0" hangingPunct="1">
              <a:defRPr sz="2100" kern="1200">
                <a:solidFill>
                  <a:schemeClr val="tx1"/>
                </a:solidFill>
                <a:latin typeface="+mn-lt"/>
                <a:ea typeface="+mn-ea"/>
                <a:cs typeface="+mn-cs"/>
              </a:defRPr>
            </a:lvl7pPr>
            <a:lvl8pPr marL="3809116" algn="l" defTabSz="544159" rtl="0" eaLnBrk="1" latinLnBrk="0" hangingPunct="1">
              <a:defRPr sz="2100" kern="1200">
                <a:solidFill>
                  <a:schemeClr val="tx1"/>
                </a:solidFill>
                <a:latin typeface="+mn-lt"/>
                <a:ea typeface="+mn-ea"/>
                <a:cs typeface="+mn-cs"/>
              </a:defRPr>
            </a:lvl8pPr>
            <a:lvl9pPr marL="4353276" algn="l" defTabSz="544159" rtl="0" eaLnBrk="1" latinLnBrk="0" hangingPunct="1">
              <a:defRPr sz="2100" kern="1200">
                <a:solidFill>
                  <a:schemeClr val="tx1"/>
                </a:solidFill>
                <a:latin typeface="+mn-lt"/>
                <a:ea typeface="+mn-ea"/>
                <a:cs typeface="+mn-cs"/>
              </a:defRPr>
            </a:lvl9pPr>
          </a:lstStyle>
          <a:p>
            <a:r>
              <a:rPr lang="en-US" sz="1000" dirty="0"/>
              <a:t>NITAG: Documentation Best Practices</a:t>
            </a:r>
          </a:p>
        </p:txBody>
      </p:sp>
      <p:sp>
        <p:nvSpPr>
          <p:cNvPr id="9" name="object 14">
            <a:extLst>
              <a:ext uri="{FF2B5EF4-FFF2-40B4-BE49-F238E27FC236}">
                <a16:creationId xmlns:a16="http://schemas.microsoft.com/office/drawing/2014/main" id="{52ABB186-3617-C807-BB90-CF35E14CAB7A}"/>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2" name="object 2">
            <a:extLst>
              <a:ext uri="{FF2B5EF4-FFF2-40B4-BE49-F238E27FC236}">
                <a16:creationId xmlns:a16="http://schemas.microsoft.com/office/drawing/2014/main" id="{F58E89FD-D64F-3F84-B1D9-E43F5FFA99A2}"/>
              </a:ext>
            </a:extLst>
          </p:cNvPr>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GB" dirty="0">
                <a:latin typeface="Ebrima" panose="02000000000000000000" pitchFamily="2" charset="0"/>
                <a:ea typeface="Ebrima" panose="02000000000000000000" pitchFamily="2" charset="0"/>
                <a:cs typeface="Ebrima" panose="02000000000000000000" pitchFamily="2" charset="0"/>
              </a:rPr>
              <a:t>Learning objectives</a:t>
            </a:r>
          </a:p>
        </p:txBody>
      </p:sp>
      <p:pic>
        <p:nvPicPr>
          <p:cNvPr id="3" name="Image 2">
            <a:extLst>
              <a:ext uri="{FF2B5EF4-FFF2-40B4-BE49-F238E27FC236}">
                <a16:creationId xmlns:a16="http://schemas.microsoft.com/office/drawing/2014/main" id="{5AB4A473-C436-77B5-21D6-6101D5DAA03B}"/>
              </a:ext>
            </a:extLst>
          </p:cNvPr>
          <p:cNvPicPr>
            <a:picLocks noChangeAspect="1"/>
          </p:cNvPicPr>
          <p:nvPr/>
        </p:nvPicPr>
        <p:blipFill rotWithShape="1">
          <a:blip r:embed="rId3">
            <a:extLst>
              <a:ext uri="{28A0092B-C50C-407E-A947-70E740481C1C}">
                <a14:useLocalDpi xmlns:a14="http://schemas.microsoft.com/office/drawing/2010/main" val="0"/>
              </a:ext>
            </a:extLst>
          </a:blip>
          <a:srcRect b="16588"/>
          <a:stretch/>
        </p:blipFill>
        <p:spPr>
          <a:xfrm>
            <a:off x="9072044" y="2197722"/>
            <a:ext cx="2975114" cy="2481605"/>
          </a:xfrm>
          <a:prstGeom prst="rect">
            <a:avLst/>
          </a:prstGeom>
        </p:spPr>
      </p:pic>
      <p:sp>
        <p:nvSpPr>
          <p:cNvPr id="4" name="Espace réservé du texte 8">
            <a:extLst>
              <a:ext uri="{FF2B5EF4-FFF2-40B4-BE49-F238E27FC236}">
                <a16:creationId xmlns:a16="http://schemas.microsoft.com/office/drawing/2014/main" id="{FC059259-1971-C11F-A18B-CD7FA1A8C30F}"/>
              </a:ext>
            </a:extLst>
          </p:cNvPr>
          <p:cNvSpPr>
            <a:spLocks noGrp="1"/>
          </p:cNvSpPr>
          <p:nvPr>
            <p:ph type="body" sz="quarter" idx="13"/>
          </p:nvPr>
        </p:nvSpPr>
        <p:spPr>
          <a:xfrm>
            <a:off x="576585" y="1101168"/>
            <a:ext cx="5072021" cy="262016"/>
          </a:xfrm>
        </p:spPr>
        <p:txBody>
          <a:bodyPr>
            <a:noAutofit/>
          </a:bodyPr>
          <a:lstStyle/>
          <a:p>
            <a:r>
              <a:rPr lang="en-US" sz="1700" dirty="0">
                <a:solidFill>
                  <a:srgbClr val="0092CC"/>
                </a:solidFill>
              </a:rPr>
              <a:t>On completion of this training, you will be able to:</a:t>
            </a:r>
            <a:endParaRPr lang="en-US" sz="1700" dirty="0"/>
          </a:p>
        </p:txBody>
      </p:sp>
    </p:spTree>
    <p:extLst>
      <p:ext uri="{BB962C8B-B14F-4D97-AF65-F5344CB8AC3E}">
        <p14:creationId xmlns:p14="http://schemas.microsoft.com/office/powerpoint/2010/main" val="229545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10077"/>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938C5D9-A221-594B-B8AE-853FA6238124}"/>
              </a:ext>
            </a:extLst>
          </p:cNvPr>
          <p:cNvSpPr>
            <a:spLocks noGrp="1"/>
          </p:cNvSpPr>
          <p:nvPr>
            <p:ph type="ftr" sz="quarter" idx="11"/>
          </p:nvPr>
        </p:nvSpPr>
        <p:spPr/>
        <p:txBody>
          <a:bodyPr/>
          <a:lstStyle/>
          <a:p>
            <a:r>
              <a:rPr lang="en-US" dirty="0">
                <a:solidFill>
                  <a:schemeClr val="bg1"/>
                </a:solidFill>
              </a:rPr>
              <a:t>NITAG: Documentation Best Practices</a:t>
            </a:r>
          </a:p>
        </p:txBody>
      </p:sp>
      <p:sp>
        <p:nvSpPr>
          <p:cNvPr id="6" name="Slide Number Placeholder 5">
            <a:extLst>
              <a:ext uri="{FF2B5EF4-FFF2-40B4-BE49-F238E27FC236}">
                <a16:creationId xmlns:a16="http://schemas.microsoft.com/office/drawing/2014/main" id="{3A9B377B-19A1-714E-AB9E-9B96DD3A6C1F}"/>
              </a:ext>
            </a:extLst>
          </p:cNvPr>
          <p:cNvSpPr>
            <a:spLocks noGrp="1"/>
          </p:cNvSpPr>
          <p:nvPr>
            <p:ph type="sldNum" sz="quarter" idx="12"/>
          </p:nvPr>
        </p:nvSpPr>
        <p:spPr/>
        <p:txBody>
          <a:bodyPr/>
          <a:lstStyle/>
          <a:p>
            <a:fld id="{586032BC-7077-4A99-B459-0B3931B67BEC}" type="slidenum">
              <a:rPr lang="en-US" smtClean="0"/>
              <a:pPr/>
              <a:t>3</a:t>
            </a:fld>
            <a:endParaRPr lang="en-US"/>
          </a:p>
        </p:txBody>
      </p:sp>
      <p:sp>
        <p:nvSpPr>
          <p:cNvPr id="4" name="object 14">
            <a:extLst>
              <a:ext uri="{FF2B5EF4-FFF2-40B4-BE49-F238E27FC236}">
                <a16:creationId xmlns:a16="http://schemas.microsoft.com/office/drawing/2014/main" id="{07AA6F56-7E2F-AD02-FE72-62451D50B6B4}"/>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bg1"/>
            </a:solidFill>
          </a:ln>
        </p:spPr>
        <p:txBody>
          <a:bodyPr wrap="square" lIns="0" tIns="0" rIns="0" bIns="0" rtlCol="0"/>
          <a:lstStyle/>
          <a:p>
            <a:endParaRPr sz="1271"/>
          </a:p>
        </p:txBody>
      </p:sp>
      <p:sp>
        <p:nvSpPr>
          <p:cNvPr id="13" name="object 2">
            <a:extLst>
              <a:ext uri="{FF2B5EF4-FFF2-40B4-BE49-F238E27FC236}">
                <a16:creationId xmlns:a16="http://schemas.microsoft.com/office/drawing/2014/main" id="{A94DCA02-D65F-0222-9010-2DCAA6079A90}"/>
              </a:ext>
            </a:extLst>
          </p:cNvPr>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GB" b="1" dirty="0">
                <a:solidFill>
                  <a:schemeClr val="bg1"/>
                </a:solidFill>
                <a:latin typeface="Ebrima" panose="02000000000000000000" pitchFamily="2" charset="0"/>
                <a:ea typeface="Ebrima" panose="02000000000000000000" pitchFamily="2" charset="0"/>
                <a:cs typeface="Ebrima" panose="02000000000000000000" pitchFamily="2" charset="0"/>
              </a:rPr>
              <a:t>Group activity (15 minutes)</a:t>
            </a:r>
          </a:p>
        </p:txBody>
      </p:sp>
      <p:sp>
        <p:nvSpPr>
          <p:cNvPr id="16" name="Rectangle 15">
            <a:extLst>
              <a:ext uri="{FF2B5EF4-FFF2-40B4-BE49-F238E27FC236}">
                <a16:creationId xmlns:a16="http://schemas.microsoft.com/office/drawing/2014/main" id="{DDBBE1ED-E8D3-B42A-16F0-3581D606BC9F}"/>
              </a:ext>
            </a:extLst>
          </p:cNvPr>
          <p:cNvSpPr/>
          <p:nvPr/>
        </p:nvSpPr>
        <p:spPr>
          <a:xfrm>
            <a:off x="9542206" y="383458"/>
            <a:ext cx="2261808" cy="645419"/>
          </a:xfrm>
          <a:prstGeom prst="rect">
            <a:avLst/>
          </a:prstGeom>
          <a:solidFill>
            <a:srgbClr val="C10077"/>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descr="Une image contenant logo&#10;&#10;Description générée automatiquement">
            <a:extLst>
              <a:ext uri="{FF2B5EF4-FFF2-40B4-BE49-F238E27FC236}">
                <a16:creationId xmlns:a16="http://schemas.microsoft.com/office/drawing/2014/main" id="{59445E7F-04A6-C2EB-1759-A51C2F7D4F67}"/>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671569" y="449840"/>
            <a:ext cx="2007482" cy="611574"/>
          </a:xfrm>
          <a:prstGeom prst="rect">
            <a:avLst/>
          </a:prstGeom>
        </p:spPr>
      </p:pic>
      <p:pic>
        <p:nvPicPr>
          <p:cNvPr id="2" name="Image 1">
            <a:extLst>
              <a:ext uri="{FF2B5EF4-FFF2-40B4-BE49-F238E27FC236}">
                <a16:creationId xmlns:a16="http://schemas.microsoft.com/office/drawing/2014/main" id="{1164FBBB-81B4-8B1B-7572-7B36C47C51BB}"/>
              </a:ext>
            </a:extLst>
          </p:cNvPr>
          <p:cNvPicPr>
            <a:picLocks noChangeAspect="1"/>
          </p:cNvPicPr>
          <p:nvPr/>
        </p:nvPicPr>
        <p:blipFill>
          <a:blip r:embed="rId4">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107823" y="2904331"/>
            <a:ext cx="1068387" cy="1068387"/>
          </a:xfrm>
          <a:prstGeom prst="rect">
            <a:avLst/>
          </a:prstGeom>
        </p:spPr>
      </p:pic>
      <p:sp>
        <p:nvSpPr>
          <p:cNvPr id="10" name="ZoneTexte 9">
            <a:extLst>
              <a:ext uri="{FF2B5EF4-FFF2-40B4-BE49-F238E27FC236}">
                <a16:creationId xmlns:a16="http://schemas.microsoft.com/office/drawing/2014/main" id="{9939A87F-E190-CB27-173D-0B40684413E5}"/>
              </a:ext>
            </a:extLst>
          </p:cNvPr>
          <p:cNvSpPr txBox="1"/>
          <p:nvPr/>
        </p:nvSpPr>
        <p:spPr>
          <a:xfrm>
            <a:off x="1176210" y="1712323"/>
            <a:ext cx="10646764" cy="3318857"/>
          </a:xfrm>
          <a:prstGeom prst="rect">
            <a:avLst/>
          </a:prstGeom>
          <a:noFill/>
        </p:spPr>
        <p:txBody>
          <a:bodyPr wrap="square">
            <a:spAutoFit/>
          </a:bodyPr>
          <a:lstStyle/>
          <a:p>
            <a:pPr>
              <a:spcAft>
                <a:spcPts val="2514"/>
              </a:spcAft>
            </a:pPr>
            <a:r>
              <a:rPr lang="en-US" sz="2400" b="1" dirty="0">
                <a:solidFill>
                  <a:schemeClr val="bg1"/>
                </a:solidFill>
                <a:latin typeface="Poppins" pitchFamily="2" charset="77"/>
                <a:cs typeface="Poppins" pitchFamily="2" charset="77"/>
              </a:rPr>
              <a:t>A new member Mr. Thomas has joined your NITAG and today is his first day at your NITAG’s meeting.</a:t>
            </a:r>
          </a:p>
          <a:p>
            <a:pPr>
              <a:spcAft>
                <a:spcPts val="2514"/>
              </a:spcAft>
            </a:pPr>
            <a:r>
              <a:rPr lang="en-US" sz="2400" b="1" dirty="0">
                <a:solidFill>
                  <a:schemeClr val="bg1"/>
                </a:solidFill>
                <a:latin typeface="Poppins" pitchFamily="2" charset="77"/>
                <a:cs typeface="Poppins" pitchFamily="2" charset="77"/>
              </a:rPr>
              <a:t>Group 1</a:t>
            </a:r>
            <a:r>
              <a:rPr lang="en-US" sz="2400" dirty="0">
                <a:solidFill>
                  <a:schemeClr val="bg1"/>
                </a:solidFill>
                <a:latin typeface="Poppins" pitchFamily="2" charset="77"/>
                <a:cs typeface="Poppins" pitchFamily="2" charset="77"/>
              </a:rPr>
              <a:t> is tasked to orient and familiarize him to your NITAG’s core work areas. </a:t>
            </a:r>
          </a:p>
          <a:p>
            <a:pPr>
              <a:spcAft>
                <a:spcPts val="2514"/>
              </a:spcAft>
            </a:pPr>
            <a:r>
              <a:rPr lang="en-US" sz="2400" b="1" dirty="0">
                <a:solidFill>
                  <a:schemeClr val="bg1"/>
                </a:solidFill>
                <a:latin typeface="Poppins" pitchFamily="2" charset="77"/>
                <a:cs typeface="Poppins" pitchFamily="2" charset="77"/>
              </a:rPr>
              <a:t>Group 2</a:t>
            </a:r>
            <a:r>
              <a:rPr lang="en-US" sz="2400" dirty="0">
                <a:solidFill>
                  <a:schemeClr val="bg1"/>
                </a:solidFill>
                <a:latin typeface="Poppins" pitchFamily="2" charset="77"/>
                <a:cs typeface="Poppins" pitchFamily="2" charset="77"/>
              </a:rPr>
              <a:t> responds to Mr. Thomas’ comment regarding the previous organization that he was part of who considered documentation to be tedious and felt it wasn’t a very valuable task to put time into. </a:t>
            </a:r>
          </a:p>
        </p:txBody>
      </p:sp>
      <p:cxnSp>
        <p:nvCxnSpPr>
          <p:cNvPr id="23" name="Connecteur droit 22">
            <a:extLst>
              <a:ext uri="{FF2B5EF4-FFF2-40B4-BE49-F238E27FC236}">
                <a16:creationId xmlns:a16="http://schemas.microsoft.com/office/drawing/2014/main" id="{124ACFC6-72F5-8749-D2F2-BEAABFE85E94}"/>
              </a:ext>
            </a:extLst>
          </p:cNvPr>
          <p:cNvCxnSpPr/>
          <p:nvPr/>
        </p:nvCxnSpPr>
        <p:spPr>
          <a:xfrm>
            <a:off x="1114431" y="1746339"/>
            <a:ext cx="0" cy="3816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246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10077"/>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BD1BB9-0616-544D-8E6C-63C863F60D46}"/>
              </a:ext>
            </a:extLst>
          </p:cNvPr>
          <p:cNvSpPr>
            <a:spLocks noGrp="1"/>
          </p:cNvSpPr>
          <p:nvPr>
            <p:ph idx="1"/>
          </p:nvPr>
        </p:nvSpPr>
        <p:spPr>
          <a:xfrm>
            <a:off x="1314459" y="3160811"/>
            <a:ext cx="10646764" cy="1154162"/>
          </a:xfrm>
        </p:spPr>
        <p:txBody>
          <a:bodyPr>
            <a:normAutofit/>
          </a:bodyPr>
          <a:lstStyle/>
          <a:p>
            <a:pPr>
              <a:lnSpc>
                <a:spcPct val="100000"/>
              </a:lnSpc>
              <a:spcBef>
                <a:spcPts val="600"/>
              </a:spcBef>
              <a:spcAft>
                <a:spcPts val="600"/>
              </a:spcAft>
            </a:pPr>
            <a:r>
              <a:rPr lang="en-US" sz="1800" b="1" u="sng" dirty="0">
                <a:solidFill>
                  <a:schemeClr val="bg1"/>
                </a:solidFill>
                <a:latin typeface="Poppins" pitchFamily="2" charset="77"/>
                <a:cs typeface="Poppins" pitchFamily="2" charset="77"/>
              </a:rPr>
              <a:t>ORIENTING THOMAS</a:t>
            </a:r>
            <a:r>
              <a:rPr lang="en-US" sz="1800" b="1" dirty="0">
                <a:solidFill>
                  <a:schemeClr val="bg1"/>
                </a:solidFill>
                <a:latin typeface="Poppins" pitchFamily="2" charset="77"/>
                <a:cs typeface="Poppins" pitchFamily="2" charset="77"/>
              </a:rPr>
              <a:t> to the different ways your NITAG documents their work:</a:t>
            </a:r>
          </a:p>
        </p:txBody>
      </p:sp>
      <p:sp>
        <p:nvSpPr>
          <p:cNvPr id="5" name="Footer Placeholder 4">
            <a:extLst>
              <a:ext uri="{FF2B5EF4-FFF2-40B4-BE49-F238E27FC236}">
                <a16:creationId xmlns:a16="http://schemas.microsoft.com/office/drawing/2014/main" id="{5938C5D9-A221-594B-B8AE-853FA6238124}"/>
              </a:ext>
            </a:extLst>
          </p:cNvPr>
          <p:cNvSpPr>
            <a:spLocks noGrp="1"/>
          </p:cNvSpPr>
          <p:nvPr>
            <p:ph type="ftr" sz="quarter" idx="11"/>
          </p:nvPr>
        </p:nvSpPr>
        <p:spPr/>
        <p:txBody>
          <a:bodyPr/>
          <a:lstStyle/>
          <a:p>
            <a:r>
              <a:rPr lang="en-US" dirty="0">
                <a:solidFill>
                  <a:schemeClr val="bg1"/>
                </a:solidFill>
              </a:rPr>
              <a:t>NITAG: Documentation Best Practices</a:t>
            </a:r>
          </a:p>
        </p:txBody>
      </p:sp>
      <p:sp>
        <p:nvSpPr>
          <p:cNvPr id="6" name="Slide Number Placeholder 5">
            <a:extLst>
              <a:ext uri="{FF2B5EF4-FFF2-40B4-BE49-F238E27FC236}">
                <a16:creationId xmlns:a16="http://schemas.microsoft.com/office/drawing/2014/main" id="{3A9B377B-19A1-714E-AB9E-9B96DD3A6C1F}"/>
              </a:ext>
            </a:extLst>
          </p:cNvPr>
          <p:cNvSpPr>
            <a:spLocks noGrp="1"/>
          </p:cNvSpPr>
          <p:nvPr>
            <p:ph type="sldNum" sz="quarter" idx="12"/>
          </p:nvPr>
        </p:nvSpPr>
        <p:spPr/>
        <p:txBody>
          <a:bodyPr/>
          <a:lstStyle/>
          <a:p>
            <a:fld id="{586032BC-7077-4A99-B459-0B3931B67BEC}" type="slidenum">
              <a:rPr lang="en-US" smtClean="0"/>
              <a:pPr/>
              <a:t>4</a:t>
            </a:fld>
            <a:endParaRPr lang="en-US"/>
          </a:p>
        </p:txBody>
      </p:sp>
      <p:sp>
        <p:nvSpPr>
          <p:cNvPr id="4" name="object 14">
            <a:extLst>
              <a:ext uri="{FF2B5EF4-FFF2-40B4-BE49-F238E27FC236}">
                <a16:creationId xmlns:a16="http://schemas.microsoft.com/office/drawing/2014/main" id="{07AA6F56-7E2F-AD02-FE72-62451D50B6B4}"/>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bg1"/>
            </a:solidFill>
          </a:ln>
        </p:spPr>
        <p:txBody>
          <a:bodyPr wrap="square" lIns="0" tIns="0" rIns="0" bIns="0" rtlCol="0"/>
          <a:lstStyle/>
          <a:p>
            <a:endParaRPr sz="1271"/>
          </a:p>
        </p:txBody>
      </p:sp>
      <p:sp>
        <p:nvSpPr>
          <p:cNvPr id="13" name="object 2">
            <a:extLst>
              <a:ext uri="{FF2B5EF4-FFF2-40B4-BE49-F238E27FC236}">
                <a16:creationId xmlns:a16="http://schemas.microsoft.com/office/drawing/2014/main" id="{A94DCA02-D65F-0222-9010-2DCAA6079A90}"/>
              </a:ext>
            </a:extLst>
          </p:cNvPr>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GB" b="1" dirty="0">
                <a:solidFill>
                  <a:schemeClr val="bg1"/>
                </a:solidFill>
                <a:latin typeface="Ebrima" panose="02000000000000000000" pitchFamily="2" charset="0"/>
                <a:ea typeface="Ebrima" panose="02000000000000000000" pitchFamily="2" charset="0"/>
                <a:cs typeface="Ebrima" panose="02000000000000000000" pitchFamily="2" charset="0"/>
              </a:rPr>
              <a:t>Group one</a:t>
            </a:r>
          </a:p>
        </p:txBody>
      </p:sp>
      <p:sp>
        <p:nvSpPr>
          <p:cNvPr id="16" name="Rectangle 15">
            <a:extLst>
              <a:ext uri="{FF2B5EF4-FFF2-40B4-BE49-F238E27FC236}">
                <a16:creationId xmlns:a16="http://schemas.microsoft.com/office/drawing/2014/main" id="{DDBBE1ED-E8D3-B42A-16F0-3581D606BC9F}"/>
              </a:ext>
            </a:extLst>
          </p:cNvPr>
          <p:cNvSpPr/>
          <p:nvPr/>
        </p:nvSpPr>
        <p:spPr>
          <a:xfrm>
            <a:off x="9542206" y="383458"/>
            <a:ext cx="2261808" cy="645419"/>
          </a:xfrm>
          <a:prstGeom prst="rect">
            <a:avLst/>
          </a:prstGeom>
          <a:solidFill>
            <a:srgbClr val="C10077"/>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descr="Une image contenant logo&#10;&#10;Description générée automatiquement">
            <a:extLst>
              <a:ext uri="{FF2B5EF4-FFF2-40B4-BE49-F238E27FC236}">
                <a16:creationId xmlns:a16="http://schemas.microsoft.com/office/drawing/2014/main" id="{59445E7F-04A6-C2EB-1759-A51C2F7D4F67}"/>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671569" y="449840"/>
            <a:ext cx="2007482" cy="611574"/>
          </a:xfrm>
          <a:prstGeom prst="rect">
            <a:avLst/>
          </a:prstGeom>
        </p:spPr>
      </p:pic>
      <p:sp>
        <p:nvSpPr>
          <p:cNvPr id="10" name="ZoneTexte 9">
            <a:extLst>
              <a:ext uri="{FF2B5EF4-FFF2-40B4-BE49-F238E27FC236}">
                <a16:creationId xmlns:a16="http://schemas.microsoft.com/office/drawing/2014/main" id="{9939A87F-E190-CB27-173D-0B40684413E5}"/>
              </a:ext>
            </a:extLst>
          </p:cNvPr>
          <p:cNvSpPr txBox="1"/>
          <p:nvPr/>
        </p:nvSpPr>
        <p:spPr>
          <a:xfrm>
            <a:off x="1128720" y="1742218"/>
            <a:ext cx="10646764" cy="1107996"/>
          </a:xfrm>
          <a:prstGeom prst="rect">
            <a:avLst/>
          </a:prstGeom>
          <a:noFill/>
        </p:spPr>
        <p:txBody>
          <a:bodyPr wrap="square">
            <a:spAutoFit/>
          </a:bodyPr>
          <a:lstStyle/>
          <a:p>
            <a:pPr>
              <a:lnSpc>
                <a:spcPct val="100000"/>
              </a:lnSpc>
              <a:spcAft>
                <a:spcPts val="2514"/>
              </a:spcAft>
            </a:pPr>
            <a:r>
              <a:rPr lang="en-US" sz="2200" b="1" dirty="0">
                <a:solidFill>
                  <a:srgbClr val="8C0658"/>
                </a:solidFill>
                <a:latin typeface="Poppins" pitchFamily="2" charset="77"/>
                <a:cs typeface="Poppins" pitchFamily="2" charset="77"/>
              </a:rPr>
              <a:t>A new member Mr. Thomas has joined your NITAG and today is his first day at your NITAG’s meeting. You have been tasked to orient and familiarize him to your NITAG’s core work areas.</a:t>
            </a:r>
          </a:p>
        </p:txBody>
      </p:sp>
      <p:sp>
        <p:nvSpPr>
          <p:cNvPr id="11" name="Ellipse 10">
            <a:extLst>
              <a:ext uri="{FF2B5EF4-FFF2-40B4-BE49-F238E27FC236}">
                <a16:creationId xmlns:a16="http://schemas.microsoft.com/office/drawing/2014/main" id="{0C85BC05-C8A0-27D5-4060-113FFB92DFBB}"/>
              </a:ext>
            </a:extLst>
          </p:cNvPr>
          <p:cNvSpPr/>
          <p:nvPr/>
        </p:nvSpPr>
        <p:spPr>
          <a:xfrm>
            <a:off x="800115" y="3124203"/>
            <a:ext cx="376095" cy="4000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solidFill>
                  <a:srgbClr val="C10077"/>
                </a:solidFill>
                <a:latin typeface="Poppins" pitchFamily="2" charset="77"/>
                <a:cs typeface="Poppins" pitchFamily="2" charset="77"/>
              </a:rPr>
              <a:t>1</a:t>
            </a:r>
          </a:p>
        </p:txBody>
      </p:sp>
      <p:sp>
        <p:nvSpPr>
          <p:cNvPr id="14" name="ZoneTexte 13">
            <a:extLst>
              <a:ext uri="{FF2B5EF4-FFF2-40B4-BE49-F238E27FC236}">
                <a16:creationId xmlns:a16="http://schemas.microsoft.com/office/drawing/2014/main" id="{4E9AE480-00E0-7EC3-A200-8A3D3A823242}"/>
              </a:ext>
            </a:extLst>
          </p:cNvPr>
          <p:cNvSpPr txBox="1"/>
          <p:nvPr/>
        </p:nvSpPr>
        <p:spPr>
          <a:xfrm>
            <a:off x="1615546" y="3891402"/>
            <a:ext cx="9625967" cy="1477328"/>
          </a:xfrm>
          <a:prstGeom prst="rect">
            <a:avLst/>
          </a:prstGeom>
          <a:noFill/>
        </p:spPr>
        <p:txBody>
          <a:bodyPr wrap="square">
            <a:spAutoFit/>
          </a:bodyPr>
          <a:lstStyle/>
          <a:p>
            <a:pPr marL="285750" indent="-285750">
              <a:buClr>
                <a:schemeClr val="bg1"/>
              </a:buClr>
              <a:buFont typeface="Wingdings" pitchFamily="2" charset="2"/>
              <a:buChar char="§"/>
            </a:pPr>
            <a:r>
              <a:rPr lang="en-US" sz="1800" dirty="0">
                <a:solidFill>
                  <a:schemeClr val="bg1"/>
                </a:solidFill>
                <a:latin typeface="Poppins" pitchFamily="2" charset="77"/>
                <a:cs typeface="Poppins" pitchFamily="2" charset="77"/>
              </a:rPr>
              <a:t>What are the different format/mediums by which the work is currently documented and archived at your NITAG?</a:t>
            </a:r>
          </a:p>
          <a:p>
            <a:pPr marL="285750" indent="-285750">
              <a:buClr>
                <a:schemeClr val="bg1"/>
              </a:buClr>
              <a:buFont typeface="Wingdings" pitchFamily="2" charset="2"/>
              <a:buChar char="§"/>
            </a:pPr>
            <a:r>
              <a:rPr lang="en-US" sz="1800" dirty="0">
                <a:solidFill>
                  <a:schemeClr val="bg1"/>
                </a:solidFill>
                <a:latin typeface="Poppins" pitchFamily="2" charset="77"/>
                <a:cs typeface="Poppins" pitchFamily="2" charset="77"/>
              </a:rPr>
              <a:t>What serves as good reference documents to orient Thomas to all the previous and ongoing NITAG work areas?</a:t>
            </a:r>
          </a:p>
          <a:p>
            <a:pPr marL="285750" indent="-285750">
              <a:buClr>
                <a:schemeClr val="bg1"/>
              </a:buClr>
              <a:buFont typeface="Wingdings" pitchFamily="2" charset="2"/>
              <a:buChar char="§"/>
            </a:pPr>
            <a:r>
              <a:rPr lang="en-US" sz="1800" dirty="0">
                <a:solidFill>
                  <a:schemeClr val="bg1"/>
                </a:solidFill>
                <a:latin typeface="Poppins" pitchFamily="2" charset="77"/>
                <a:cs typeface="Poppins" pitchFamily="2" charset="77"/>
              </a:rPr>
              <a:t>Where can he find these documents? Showcase these as a flowchart.</a:t>
            </a:r>
          </a:p>
        </p:txBody>
      </p:sp>
      <p:cxnSp>
        <p:nvCxnSpPr>
          <p:cNvPr id="7" name="Connecteur droit 6">
            <a:extLst>
              <a:ext uri="{FF2B5EF4-FFF2-40B4-BE49-F238E27FC236}">
                <a16:creationId xmlns:a16="http://schemas.microsoft.com/office/drawing/2014/main" id="{9033BC0C-6AAC-14FB-8CD1-C5E5B7329239}"/>
              </a:ext>
            </a:extLst>
          </p:cNvPr>
          <p:cNvCxnSpPr>
            <a:cxnSpLocks/>
          </p:cNvCxnSpPr>
          <p:nvPr/>
        </p:nvCxnSpPr>
        <p:spPr>
          <a:xfrm>
            <a:off x="1744136" y="3877113"/>
            <a:ext cx="0" cy="144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A0B526E9-C469-AEE8-7EF1-079F2C9D1232}"/>
              </a:ext>
            </a:extLst>
          </p:cNvPr>
          <p:cNvPicPr>
            <a:picLocks noChangeAspect="1"/>
          </p:cNvPicPr>
          <p:nvPr/>
        </p:nvPicPr>
        <p:blipFill>
          <a:blip r:embed="rId4">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107823" y="1796332"/>
            <a:ext cx="1068387" cy="1068387"/>
          </a:xfrm>
          <a:prstGeom prst="rect">
            <a:avLst/>
          </a:prstGeom>
        </p:spPr>
      </p:pic>
    </p:spTree>
    <p:extLst>
      <p:ext uri="{BB962C8B-B14F-4D97-AF65-F5344CB8AC3E}">
        <p14:creationId xmlns:p14="http://schemas.microsoft.com/office/powerpoint/2010/main" val="3717220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10077"/>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BD1BB9-0616-544D-8E6C-63C863F60D46}"/>
              </a:ext>
            </a:extLst>
          </p:cNvPr>
          <p:cNvSpPr>
            <a:spLocks noGrp="1"/>
          </p:cNvSpPr>
          <p:nvPr>
            <p:ph idx="1"/>
          </p:nvPr>
        </p:nvSpPr>
        <p:spPr>
          <a:xfrm>
            <a:off x="1128721" y="3105357"/>
            <a:ext cx="10646764" cy="1154162"/>
          </a:xfrm>
        </p:spPr>
        <p:txBody>
          <a:bodyPr>
            <a:normAutofit/>
          </a:bodyPr>
          <a:lstStyle/>
          <a:p>
            <a:pPr marL="215396" lvl="1" indent="0">
              <a:lnSpc>
                <a:spcPct val="100000"/>
              </a:lnSpc>
              <a:spcAft>
                <a:spcPts val="2514"/>
              </a:spcAft>
              <a:buNone/>
            </a:pPr>
            <a:r>
              <a:rPr lang="en-US" sz="1800" b="1" u="sng" dirty="0">
                <a:solidFill>
                  <a:schemeClr val="bg1"/>
                </a:solidFill>
                <a:latin typeface="Poppins" pitchFamily="2" charset="77"/>
                <a:cs typeface="Poppins" pitchFamily="2" charset="77"/>
              </a:rPr>
              <a:t>AFTER THE ORIENTATION</a:t>
            </a:r>
            <a:r>
              <a:rPr lang="en-US" sz="1800" dirty="0">
                <a:solidFill>
                  <a:schemeClr val="bg1"/>
                </a:solidFill>
                <a:latin typeface="Poppins" pitchFamily="2" charset="77"/>
                <a:cs typeface="Poppins" pitchFamily="2" charset="77"/>
              </a:rPr>
              <a:t> Mr. Thomas mentions the previous organization that he was part of, considered documentation to be tedious and felt it wasn’t a very valuable task to put time into. How would you respond to him? Would you support or challenge his notion about documentation? You can base your responses on the below:</a:t>
            </a:r>
            <a:endParaRPr lang="en-US" sz="1800" b="1" u="sng" dirty="0">
              <a:solidFill>
                <a:schemeClr val="bg1"/>
              </a:solidFill>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5938C5D9-A221-594B-B8AE-853FA6238124}"/>
              </a:ext>
            </a:extLst>
          </p:cNvPr>
          <p:cNvSpPr>
            <a:spLocks noGrp="1"/>
          </p:cNvSpPr>
          <p:nvPr>
            <p:ph type="ftr" sz="quarter" idx="11"/>
          </p:nvPr>
        </p:nvSpPr>
        <p:spPr/>
        <p:txBody>
          <a:bodyPr/>
          <a:lstStyle/>
          <a:p>
            <a:r>
              <a:rPr lang="en-US" dirty="0">
                <a:solidFill>
                  <a:schemeClr val="bg1"/>
                </a:solidFill>
              </a:rPr>
              <a:t>NITAG: Documentation Best Practices</a:t>
            </a:r>
          </a:p>
        </p:txBody>
      </p:sp>
      <p:sp>
        <p:nvSpPr>
          <p:cNvPr id="6" name="Slide Number Placeholder 5">
            <a:extLst>
              <a:ext uri="{FF2B5EF4-FFF2-40B4-BE49-F238E27FC236}">
                <a16:creationId xmlns:a16="http://schemas.microsoft.com/office/drawing/2014/main" id="{3A9B377B-19A1-714E-AB9E-9B96DD3A6C1F}"/>
              </a:ext>
            </a:extLst>
          </p:cNvPr>
          <p:cNvSpPr>
            <a:spLocks noGrp="1"/>
          </p:cNvSpPr>
          <p:nvPr>
            <p:ph type="sldNum" sz="quarter" idx="12"/>
          </p:nvPr>
        </p:nvSpPr>
        <p:spPr/>
        <p:txBody>
          <a:bodyPr/>
          <a:lstStyle/>
          <a:p>
            <a:fld id="{586032BC-7077-4A99-B459-0B3931B67BEC}" type="slidenum">
              <a:rPr lang="en-US" smtClean="0"/>
              <a:pPr/>
              <a:t>5</a:t>
            </a:fld>
            <a:endParaRPr lang="en-US"/>
          </a:p>
        </p:txBody>
      </p:sp>
      <p:sp>
        <p:nvSpPr>
          <p:cNvPr id="4" name="object 14">
            <a:extLst>
              <a:ext uri="{FF2B5EF4-FFF2-40B4-BE49-F238E27FC236}">
                <a16:creationId xmlns:a16="http://schemas.microsoft.com/office/drawing/2014/main" id="{07AA6F56-7E2F-AD02-FE72-62451D50B6B4}"/>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bg1"/>
            </a:solidFill>
          </a:ln>
        </p:spPr>
        <p:txBody>
          <a:bodyPr wrap="square" lIns="0" tIns="0" rIns="0" bIns="0" rtlCol="0"/>
          <a:lstStyle/>
          <a:p>
            <a:endParaRPr sz="1271"/>
          </a:p>
        </p:txBody>
      </p:sp>
      <p:sp>
        <p:nvSpPr>
          <p:cNvPr id="13" name="object 2">
            <a:extLst>
              <a:ext uri="{FF2B5EF4-FFF2-40B4-BE49-F238E27FC236}">
                <a16:creationId xmlns:a16="http://schemas.microsoft.com/office/drawing/2014/main" id="{A94DCA02-D65F-0222-9010-2DCAA6079A90}"/>
              </a:ext>
            </a:extLst>
          </p:cNvPr>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GB" b="1" dirty="0">
                <a:solidFill>
                  <a:schemeClr val="bg1"/>
                </a:solidFill>
                <a:latin typeface="Ebrima" panose="02000000000000000000" pitchFamily="2" charset="0"/>
                <a:ea typeface="Ebrima" panose="02000000000000000000" pitchFamily="2" charset="0"/>
                <a:cs typeface="Ebrima" panose="02000000000000000000" pitchFamily="2" charset="0"/>
              </a:rPr>
              <a:t>Group two</a:t>
            </a:r>
          </a:p>
        </p:txBody>
      </p:sp>
      <p:sp>
        <p:nvSpPr>
          <p:cNvPr id="16" name="Rectangle 15">
            <a:extLst>
              <a:ext uri="{FF2B5EF4-FFF2-40B4-BE49-F238E27FC236}">
                <a16:creationId xmlns:a16="http://schemas.microsoft.com/office/drawing/2014/main" id="{DDBBE1ED-E8D3-B42A-16F0-3581D606BC9F}"/>
              </a:ext>
            </a:extLst>
          </p:cNvPr>
          <p:cNvSpPr/>
          <p:nvPr/>
        </p:nvSpPr>
        <p:spPr>
          <a:xfrm>
            <a:off x="9542206" y="383458"/>
            <a:ext cx="2261808" cy="645419"/>
          </a:xfrm>
          <a:prstGeom prst="rect">
            <a:avLst/>
          </a:prstGeom>
          <a:solidFill>
            <a:srgbClr val="C10077"/>
          </a:solidFill>
          <a:ln>
            <a:solidFill>
              <a:srgbClr val="C10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descr="Une image contenant logo&#10;&#10;Description générée automatiquement">
            <a:extLst>
              <a:ext uri="{FF2B5EF4-FFF2-40B4-BE49-F238E27FC236}">
                <a16:creationId xmlns:a16="http://schemas.microsoft.com/office/drawing/2014/main" id="{59445E7F-04A6-C2EB-1759-A51C2F7D4F67}"/>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671569" y="449840"/>
            <a:ext cx="2007482" cy="611574"/>
          </a:xfrm>
          <a:prstGeom prst="rect">
            <a:avLst/>
          </a:prstGeom>
        </p:spPr>
      </p:pic>
      <p:sp>
        <p:nvSpPr>
          <p:cNvPr id="11" name="Ellipse 10">
            <a:extLst>
              <a:ext uri="{FF2B5EF4-FFF2-40B4-BE49-F238E27FC236}">
                <a16:creationId xmlns:a16="http://schemas.microsoft.com/office/drawing/2014/main" id="{0C85BC05-C8A0-27D5-4060-113FFB92DFBB}"/>
              </a:ext>
            </a:extLst>
          </p:cNvPr>
          <p:cNvSpPr/>
          <p:nvPr/>
        </p:nvSpPr>
        <p:spPr>
          <a:xfrm>
            <a:off x="800115" y="3124203"/>
            <a:ext cx="376095" cy="4000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a:solidFill>
                  <a:srgbClr val="C10077"/>
                </a:solidFill>
                <a:latin typeface="Poppins" pitchFamily="2" charset="77"/>
                <a:cs typeface="Poppins" pitchFamily="2" charset="77"/>
              </a:rPr>
              <a:t>2</a:t>
            </a:r>
          </a:p>
        </p:txBody>
      </p:sp>
      <p:sp>
        <p:nvSpPr>
          <p:cNvPr id="14" name="ZoneTexte 13">
            <a:extLst>
              <a:ext uri="{FF2B5EF4-FFF2-40B4-BE49-F238E27FC236}">
                <a16:creationId xmlns:a16="http://schemas.microsoft.com/office/drawing/2014/main" id="{4E9AE480-00E0-7EC3-A200-8A3D3A823242}"/>
              </a:ext>
            </a:extLst>
          </p:cNvPr>
          <p:cNvSpPr txBox="1"/>
          <p:nvPr/>
        </p:nvSpPr>
        <p:spPr>
          <a:xfrm>
            <a:off x="1615546" y="4505770"/>
            <a:ext cx="9625967" cy="1200329"/>
          </a:xfrm>
          <a:prstGeom prst="rect">
            <a:avLst/>
          </a:prstGeom>
          <a:noFill/>
        </p:spPr>
        <p:txBody>
          <a:bodyPr wrap="square">
            <a:spAutoFit/>
          </a:bodyPr>
          <a:lstStyle/>
          <a:p>
            <a:pPr marL="285750" indent="-285750">
              <a:buClr>
                <a:schemeClr val="bg1"/>
              </a:buClr>
              <a:buFont typeface="Wingdings" pitchFamily="2" charset="2"/>
              <a:buChar char="§"/>
            </a:pPr>
            <a:r>
              <a:rPr lang="en-US" sz="1800" dirty="0">
                <a:solidFill>
                  <a:schemeClr val="bg1"/>
                </a:solidFill>
                <a:latin typeface="Poppins" pitchFamily="2" charset="77"/>
                <a:cs typeface="Poppins" pitchFamily="2" charset="77"/>
              </a:rPr>
              <a:t>Has there been any added value to your NITAGs visibility / advocacy / operational functioning because of your documentations?</a:t>
            </a:r>
          </a:p>
          <a:p>
            <a:pPr marL="285750" indent="-285750">
              <a:buClr>
                <a:schemeClr val="bg1"/>
              </a:buClr>
              <a:buFont typeface="Wingdings" pitchFamily="2" charset="2"/>
              <a:buChar char="§"/>
            </a:pPr>
            <a:r>
              <a:rPr lang="en-US" sz="1800" dirty="0">
                <a:solidFill>
                  <a:schemeClr val="bg1"/>
                </a:solidFill>
                <a:latin typeface="Poppins" pitchFamily="2" charset="77"/>
                <a:cs typeface="Poppins" pitchFamily="2" charset="77"/>
              </a:rPr>
              <a:t>Are there any implications your NITAG has faced or foresee by not documenting the work efficiently? </a:t>
            </a:r>
          </a:p>
        </p:txBody>
      </p:sp>
      <p:pic>
        <p:nvPicPr>
          <p:cNvPr id="7" name="Image 6">
            <a:extLst>
              <a:ext uri="{FF2B5EF4-FFF2-40B4-BE49-F238E27FC236}">
                <a16:creationId xmlns:a16="http://schemas.microsoft.com/office/drawing/2014/main" id="{5DB8C92F-E136-5830-EFB1-55571E5FC8E9}"/>
              </a:ext>
            </a:extLst>
          </p:cNvPr>
          <p:cNvPicPr>
            <a:picLocks noChangeAspect="1"/>
          </p:cNvPicPr>
          <p:nvPr/>
        </p:nvPicPr>
        <p:blipFill>
          <a:blip r:embed="rId4">
            <a:duotone>
              <a:prstClr val="black"/>
              <a:srgbClr val="FFFFFF">
                <a:tint val="45000"/>
                <a:satMod val="400000"/>
              </a:srgbClr>
            </a:duotone>
            <a:extLst>
              <a:ext uri="{28A0092B-C50C-407E-A947-70E740481C1C}">
                <a14:useLocalDpi xmlns:a14="http://schemas.microsoft.com/office/drawing/2010/main" val="0"/>
              </a:ext>
            </a:extLst>
          </a:blip>
          <a:stretch>
            <a:fillRect/>
          </a:stretch>
        </p:blipFill>
        <p:spPr>
          <a:xfrm>
            <a:off x="107823" y="1796332"/>
            <a:ext cx="1068387" cy="1068387"/>
          </a:xfrm>
          <a:prstGeom prst="rect">
            <a:avLst/>
          </a:prstGeom>
        </p:spPr>
      </p:pic>
      <p:sp>
        <p:nvSpPr>
          <p:cNvPr id="8" name="ZoneTexte 7">
            <a:extLst>
              <a:ext uri="{FF2B5EF4-FFF2-40B4-BE49-F238E27FC236}">
                <a16:creationId xmlns:a16="http://schemas.microsoft.com/office/drawing/2014/main" id="{BDD928F3-BF52-08C6-370E-240DFC46347A}"/>
              </a:ext>
            </a:extLst>
          </p:cNvPr>
          <p:cNvSpPr txBox="1"/>
          <p:nvPr/>
        </p:nvSpPr>
        <p:spPr>
          <a:xfrm>
            <a:off x="1128720" y="1742218"/>
            <a:ext cx="10646764" cy="1107996"/>
          </a:xfrm>
          <a:prstGeom prst="rect">
            <a:avLst/>
          </a:prstGeom>
          <a:noFill/>
        </p:spPr>
        <p:txBody>
          <a:bodyPr wrap="square">
            <a:spAutoFit/>
          </a:bodyPr>
          <a:lstStyle/>
          <a:p>
            <a:pPr>
              <a:lnSpc>
                <a:spcPct val="100000"/>
              </a:lnSpc>
              <a:spcAft>
                <a:spcPts val="2514"/>
              </a:spcAft>
            </a:pPr>
            <a:r>
              <a:rPr lang="en-US" sz="2200" b="1" dirty="0">
                <a:solidFill>
                  <a:srgbClr val="8C0658"/>
                </a:solidFill>
                <a:latin typeface="Poppins" pitchFamily="2" charset="77"/>
                <a:cs typeface="Poppins" pitchFamily="2" charset="77"/>
              </a:rPr>
              <a:t>A new member Mr. Thomas has joined your NITAG and today is his first day at your NITAG’s meeting. You have been tasked to orient and familiarize him to your NITAG’s core work areas.</a:t>
            </a:r>
          </a:p>
        </p:txBody>
      </p:sp>
      <p:cxnSp>
        <p:nvCxnSpPr>
          <p:cNvPr id="9" name="Connecteur droit 8">
            <a:extLst>
              <a:ext uri="{FF2B5EF4-FFF2-40B4-BE49-F238E27FC236}">
                <a16:creationId xmlns:a16="http://schemas.microsoft.com/office/drawing/2014/main" id="{8C4CC02C-0980-E0DC-8CCC-6BFDFC2B5257}"/>
              </a:ext>
            </a:extLst>
          </p:cNvPr>
          <p:cNvCxnSpPr/>
          <p:nvPr/>
        </p:nvCxnSpPr>
        <p:spPr>
          <a:xfrm>
            <a:off x="1285883" y="3103659"/>
            <a:ext cx="0" cy="133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Connecteur droit 1">
            <a:extLst>
              <a:ext uri="{FF2B5EF4-FFF2-40B4-BE49-F238E27FC236}">
                <a16:creationId xmlns:a16="http://schemas.microsoft.com/office/drawing/2014/main" id="{7395E882-F623-D722-57C8-37AE3C5C6668}"/>
              </a:ext>
            </a:extLst>
          </p:cNvPr>
          <p:cNvCxnSpPr>
            <a:cxnSpLocks/>
          </p:cNvCxnSpPr>
          <p:nvPr/>
        </p:nvCxnSpPr>
        <p:spPr>
          <a:xfrm>
            <a:off x="1744136" y="4427299"/>
            <a:ext cx="0" cy="12378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59AB4F24-7B84-FEB5-9B0D-970E0C2EB601}"/>
              </a:ext>
            </a:extLst>
          </p:cNvPr>
          <p:cNvCxnSpPr/>
          <p:nvPr/>
        </p:nvCxnSpPr>
        <p:spPr>
          <a:xfrm>
            <a:off x="1285883" y="4431200"/>
            <a:ext cx="4582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487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2" y="1685924"/>
            <a:ext cx="10493677" cy="4443413"/>
          </a:xfrm>
        </p:spPr>
        <p:txBody>
          <a:bodyPr>
            <a:noAutofit/>
          </a:bodyPr>
          <a:lstStyle/>
          <a:p>
            <a:pPr marL="495300" indent="-495300" algn="just">
              <a:spcBef>
                <a:spcPts val="0"/>
              </a:spcBef>
              <a:spcAft>
                <a:spcPts val="114"/>
              </a:spcAft>
            </a:pPr>
            <a:r>
              <a:rPr lang="en-US" sz="1800" b="1" dirty="0">
                <a:solidFill>
                  <a:srgbClr val="0092CC"/>
                </a:solidFill>
                <a:latin typeface="Poppins" pitchFamily="2" charset="77"/>
                <a:cs typeface="Poppins" pitchFamily="2" charset="77"/>
              </a:rPr>
              <a:t>	WHO IS IT FOR?</a:t>
            </a:r>
          </a:p>
          <a:p>
            <a:pPr marL="924204" lvl="1" indent="-495300" algn="just">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Internal use within NITAG</a:t>
            </a:r>
          </a:p>
          <a:p>
            <a:pPr marL="495300" indent="-495300" algn="just">
              <a:spcBef>
                <a:spcPts val="0"/>
              </a:spcBef>
              <a:spcAft>
                <a:spcPts val="114"/>
              </a:spcAft>
            </a:pPr>
            <a:endParaRPr lang="en-US" sz="1800" b="1"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WHO DOCUMENTS IT?</a:t>
            </a:r>
          </a:p>
          <a:p>
            <a:pPr marL="924204" lvl="1" indent="-495300" algn="just">
              <a:spcBef>
                <a:spcPts val="0"/>
              </a:spcBef>
              <a:spcAft>
                <a:spcPts val="114"/>
              </a:spcAft>
              <a:buClr>
                <a:srgbClr val="009CDE"/>
              </a:buClr>
              <a:buFont typeface="Wingdings" pitchFamily="2" charset="2"/>
              <a:buChar char="§"/>
            </a:pPr>
            <a:r>
              <a:rPr lang="en-US" sz="1600" dirty="0">
                <a:latin typeface="Poppins" pitchFamily="2" charset="77"/>
                <a:cs typeface="Poppins" pitchFamily="2" charset="77"/>
              </a:rPr>
              <a:t>The </a:t>
            </a:r>
            <a:r>
              <a:rPr lang="en-US" sz="1600" b="1" dirty="0">
                <a:latin typeface="Poppins" pitchFamily="2" charset="77"/>
                <a:cs typeface="Poppins" pitchFamily="2" charset="77"/>
              </a:rPr>
              <a:t>secretariat prepares the minutes </a:t>
            </a:r>
            <a:r>
              <a:rPr lang="en-US" sz="1600" dirty="0">
                <a:latin typeface="Poppins" pitchFamily="2" charset="77"/>
                <a:cs typeface="Poppins" pitchFamily="2" charset="77"/>
              </a:rPr>
              <a:t>of the meeting</a:t>
            </a:r>
          </a:p>
          <a:p>
            <a:pPr marL="924204" lvl="1" indent="-495300" algn="just">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Summary minutes </a:t>
            </a:r>
            <a:r>
              <a:rPr lang="en-US" sz="1600" dirty="0">
                <a:latin typeface="Poppins" pitchFamily="2" charset="77"/>
                <a:cs typeface="Poppins" pitchFamily="2" charset="77"/>
              </a:rPr>
              <a:t>must be reviewed, and endorsed by NITAGs within 60 days of the meeting</a:t>
            </a:r>
          </a:p>
          <a:p>
            <a:pPr marL="924204" lvl="1" indent="-495300" algn="just">
              <a:spcBef>
                <a:spcPts val="0"/>
              </a:spcBef>
              <a:spcAft>
                <a:spcPts val="114"/>
              </a:spcAft>
              <a:buClr>
                <a:srgbClr val="009CDE"/>
              </a:buClr>
              <a:buFont typeface="Wingdings" pitchFamily="2" charset="2"/>
              <a:buChar char="§"/>
            </a:pPr>
            <a:r>
              <a:rPr lang="en-US" sz="1600" dirty="0">
                <a:latin typeface="Poppins" pitchFamily="2" charset="77"/>
                <a:cs typeface="Poppins" pitchFamily="2" charset="77"/>
              </a:rPr>
              <a:t>The minutes must be </a:t>
            </a:r>
            <a:r>
              <a:rPr lang="en-US" sz="1600" b="1" dirty="0">
                <a:latin typeface="Poppins" pitchFamily="2" charset="77"/>
                <a:cs typeface="Poppins" pitchFamily="2" charset="77"/>
              </a:rPr>
              <a:t>archived by the secretariat in a dedicated folder </a:t>
            </a:r>
            <a:r>
              <a:rPr lang="en-US" sz="1600" dirty="0">
                <a:latin typeface="Poppins" pitchFamily="2" charset="77"/>
                <a:cs typeface="Poppins" pitchFamily="2" charset="77"/>
              </a:rPr>
              <a:t>(or on the website) along with the agenda of the meeting, the DOI, the recommendations to the MoH, the Confidentiality Agreements, Background Documents etc. </a:t>
            </a:r>
          </a:p>
          <a:p>
            <a:pPr lvl="1" indent="0" algn="just">
              <a:spcBef>
                <a:spcPts val="0"/>
              </a:spcBef>
              <a:spcAft>
                <a:spcPts val="114"/>
              </a:spcAft>
              <a:buClr>
                <a:srgbClr val="009CDE"/>
              </a:buClr>
              <a:buNone/>
            </a:pPr>
            <a:endParaRPr lang="en-US" sz="1800" dirty="0">
              <a:latin typeface="Poppins" pitchFamily="2" charset="77"/>
              <a:cs typeface="Poppins" pitchFamily="2" charset="77"/>
            </a:endParaRPr>
          </a:p>
          <a:p>
            <a:pPr marL="495300" indent="-495300" algn="just">
              <a:spcBef>
                <a:spcPts val="0"/>
              </a:spcBef>
              <a:spcAft>
                <a:spcPts val="114"/>
              </a:spcAft>
            </a:pPr>
            <a:r>
              <a:rPr lang="en-US" sz="1800" b="1" dirty="0">
                <a:solidFill>
                  <a:srgbClr val="0092CC"/>
                </a:solidFill>
                <a:latin typeface="Poppins" pitchFamily="2" charset="77"/>
                <a:cs typeface="Poppins" pitchFamily="2" charset="77"/>
              </a:rPr>
              <a:t>	PURPOSE:</a:t>
            </a:r>
          </a:p>
          <a:p>
            <a:pPr marL="924204" lvl="1" indent="-495300" algn="just">
              <a:spcBef>
                <a:spcPts val="0"/>
              </a:spcBef>
              <a:spcAft>
                <a:spcPts val="114"/>
              </a:spcAft>
              <a:buClr>
                <a:srgbClr val="009CDE"/>
              </a:buClr>
              <a:buFont typeface="Wingdings" pitchFamily="2" charset="2"/>
              <a:buChar char="§"/>
            </a:pPr>
            <a:r>
              <a:rPr lang="en-US" sz="1600" dirty="0">
                <a:latin typeface="Poppins" pitchFamily="2" charset="77"/>
                <a:cs typeface="Poppins" pitchFamily="2" charset="77"/>
              </a:rPr>
              <a:t>Provide a tangible </a:t>
            </a:r>
            <a:r>
              <a:rPr lang="en-US" sz="1600" b="1" dirty="0">
                <a:latin typeface="Poppins" pitchFamily="2" charset="77"/>
                <a:cs typeface="Poppins" pitchFamily="2" charset="77"/>
              </a:rPr>
              <a:t>record of the meetings</a:t>
            </a:r>
          </a:p>
          <a:p>
            <a:pPr marL="924204" lvl="1" indent="-495300" algn="just">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Document </a:t>
            </a:r>
            <a:r>
              <a:rPr lang="en-US" sz="1600" dirty="0">
                <a:latin typeface="Poppins" pitchFamily="2" charset="77"/>
                <a:cs typeface="Poppins" pitchFamily="2" charset="77"/>
              </a:rPr>
              <a:t>the deliberation process, and the decisions taken, with rationale</a:t>
            </a:r>
          </a:p>
          <a:p>
            <a:pPr marL="924204" lvl="1" indent="-495300" algn="just">
              <a:spcBef>
                <a:spcPts val="0"/>
              </a:spcBef>
              <a:spcAft>
                <a:spcPts val="114"/>
              </a:spcAft>
              <a:buClr>
                <a:srgbClr val="009CDE"/>
              </a:buClr>
              <a:buFont typeface="Wingdings" pitchFamily="2" charset="2"/>
              <a:buChar char="§"/>
            </a:pPr>
            <a:r>
              <a:rPr lang="en-US" sz="1600" b="1" dirty="0">
                <a:latin typeface="Poppins" pitchFamily="2" charset="77"/>
                <a:cs typeface="Poppins" pitchFamily="2" charset="77"/>
              </a:rPr>
              <a:t>Track next steps </a:t>
            </a:r>
            <a:r>
              <a:rPr lang="en-US" sz="1600" dirty="0">
                <a:latin typeface="Poppins" pitchFamily="2" charset="77"/>
                <a:cs typeface="Poppins" pitchFamily="2" charset="77"/>
              </a:rPr>
              <a:t>and action items</a:t>
            </a:r>
          </a:p>
          <a:p>
            <a:pPr marL="495300" indent="-495300"/>
            <a:endParaRPr lang="en-US" sz="100" dirty="0">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6C820E2F-B467-DC49-90B0-185AEB85489B}"/>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49F692A5-90CC-AA4B-A922-791C320535C3}"/>
              </a:ext>
            </a:extLst>
          </p:cNvPr>
          <p:cNvSpPr>
            <a:spLocks noGrp="1"/>
          </p:cNvSpPr>
          <p:nvPr>
            <p:ph type="sldNum" sz="quarter" idx="12"/>
          </p:nvPr>
        </p:nvSpPr>
        <p:spPr/>
        <p:txBody>
          <a:bodyPr/>
          <a:lstStyle/>
          <a:p>
            <a:fld id="{586032BC-7077-4A99-B459-0B3931B67BEC}" type="slidenum">
              <a:rPr lang="en-US" smtClean="0"/>
              <a:pPr/>
              <a:t>6</a:t>
            </a:fld>
            <a:endParaRPr lang="en-US"/>
          </a:p>
        </p:txBody>
      </p:sp>
      <p:sp>
        <p:nvSpPr>
          <p:cNvPr id="4" name="object 14">
            <a:extLst>
              <a:ext uri="{FF2B5EF4-FFF2-40B4-BE49-F238E27FC236}">
                <a16:creationId xmlns:a16="http://schemas.microsoft.com/office/drawing/2014/main" id="{9443D6AB-A271-7CD2-2F66-4108A2BBFE20}"/>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1" name="object 2">
            <a:extLst>
              <a:ext uri="{FF2B5EF4-FFF2-40B4-BE49-F238E27FC236}">
                <a16:creationId xmlns:a16="http://schemas.microsoft.com/office/drawing/2014/main" id="{C6896D68-0405-56B0-D5D4-1073BDB4352A}"/>
              </a:ext>
            </a:extLst>
          </p:cNvPr>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GB" b="1" dirty="0">
                <a:latin typeface="Ebrima" panose="02000000000000000000" pitchFamily="2" charset="0"/>
                <a:ea typeface="Ebrima" panose="02000000000000000000" pitchFamily="2" charset="0"/>
                <a:cs typeface="Ebrima" panose="02000000000000000000" pitchFamily="2" charset="0"/>
              </a:rPr>
              <a:t>Meeting minutes</a:t>
            </a:r>
          </a:p>
        </p:txBody>
      </p:sp>
      <p:pic>
        <p:nvPicPr>
          <p:cNvPr id="2" name="Image 1">
            <a:extLst>
              <a:ext uri="{FF2B5EF4-FFF2-40B4-BE49-F238E27FC236}">
                <a16:creationId xmlns:a16="http://schemas.microsoft.com/office/drawing/2014/main" id="{945AD3D1-9A73-1603-AE86-298770B2D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653" y="1685924"/>
            <a:ext cx="303009" cy="303009"/>
          </a:xfrm>
          <a:prstGeom prst="rect">
            <a:avLst/>
          </a:prstGeom>
        </p:spPr>
      </p:pic>
      <p:pic>
        <p:nvPicPr>
          <p:cNvPr id="8" name="Image 7">
            <a:extLst>
              <a:ext uri="{FF2B5EF4-FFF2-40B4-BE49-F238E27FC236}">
                <a16:creationId xmlns:a16="http://schemas.microsoft.com/office/drawing/2014/main" id="{1B4BC020-73B9-C68E-0D56-6D8FC838CCFB}"/>
              </a:ext>
            </a:extLst>
          </p:cNvPr>
          <p:cNvPicPr>
            <a:picLocks noChangeAspect="1"/>
          </p:cNvPicPr>
          <p:nvPr/>
        </p:nvPicPr>
        <p:blipFill rotWithShape="1">
          <a:blip r:embed="rId4">
            <a:extLst>
              <a:ext uri="{28A0092B-C50C-407E-A947-70E740481C1C}">
                <a14:useLocalDpi xmlns:a14="http://schemas.microsoft.com/office/drawing/2010/main" val="0"/>
              </a:ext>
            </a:extLst>
          </a:blip>
          <a:srcRect b="16465"/>
          <a:stretch/>
        </p:blipFill>
        <p:spPr>
          <a:xfrm>
            <a:off x="556048" y="2604786"/>
            <a:ext cx="362730" cy="303009"/>
          </a:xfrm>
          <a:prstGeom prst="rect">
            <a:avLst/>
          </a:prstGeom>
        </p:spPr>
      </p:pic>
      <p:pic>
        <p:nvPicPr>
          <p:cNvPr id="9" name="Image 8">
            <a:extLst>
              <a:ext uri="{FF2B5EF4-FFF2-40B4-BE49-F238E27FC236}">
                <a16:creationId xmlns:a16="http://schemas.microsoft.com/office/drawing/2014/main" id="{CF5A19FC-FBA2-DCCF-2785-B9D387F3C4DE}"/>
              </a:ext>
            </a:extLst>
          </p:cNvPr>
          <p:cNvPicPr>
            <a:picLocks noChangeAspect="1"/>
          </p:cNvPicPr>
          <p:nvPr/>
        </p:nvPicPr>
        <p:blipFill rotWithShape="1">
          <a:blip r:embed="rId5">
            <a:extLst>
              <a:ext uri="{28A0092B-C50C-407E-A947-70E740481C1C}">
                <a14:useLocalDpi xmlns:a14="http://schemas.microsoft.com/office/drawing/2010/main" val="0"/>
              </a:ext>
            </a:extLst>
          </a:blip>
          <a:srcRect b="16588"/>
          <a:stretch/>
        </p:blipFill>
        <p:spPr>
          <a:xfrm>
            <a:off x="516200" y="4541244"/>
            <a:ext cx="451217" cy="376370"/>
          </a:xfrm>
          <a:prstGeom prst="rect">
            <a:avLst/>
          </a:prstGeom>
        </p:spPr>
      </p:pic>
      <p:pic>
        <p:nvPicPr>
          <p:cNvPr id="12" name="Image 11">
            <a:extLst>
              <a:ext uri="{FF2B5EF4-FFF2-40B4-BE49-F238E27FC236}">
                <a16:creationId xmlns:a16="http://schemas.microsoft.com/office/drawing/2014/main" id="{8EAFDDE6-69FF-EC52-4461-0BFCCB5D25FE}"/>
              </a:ext>
            </a:extLst>
          </p:cNvPr>
          <p:cNvPicPr>
            <a:picLocks noChangeAspect="1"/>
          </p:cNvPicPr>
          <p:nvPr/>
        </p:nvPicPr>
        <p:blipFill rotWithShape="1">
          <a:blip r:embed="rId6">
            <a:extLst>
              <a:ext uri="{28A0092B-C50C-407E-A947-70E740481C1C}">
                <a14:useLocalDpi xmlns:a14="http://schemas.microsoft.com/office/drawing/2010/main" val="0"/>
              </a:ext>
            </a:extLst>
          </a:blip>
          <a:srcRect b="22130"/>
          <a:stretch/>
        </p:blipFill>
        <p:spPr>
          <a:xfrm rot="5400000">
            <a:off x="10890348" y="3168188"/>
            <a:ext cx="1166956" cy="908712"/>
          </a:xfrm>
          <a:prstGeom prst="rect">
            <a:avLst/>
          </a:prstGeom>
        </p:spPr>
      </p:pic>
      <p:sp>
        <p:nvSpPr>
          <p:cNvPr id="13" name="Flèche droite à entaille 12">
            <a:extLst>
              <a:ext uri="{FF2B5EF4-FFF2-40B4-BE49-F238E27FC236}">
                <a16:creationId xmlns:a16="http://schemas.microsoft.com/office/drawing/2014/main" id="{6E688BEC-B9C0-279D-BCF5-AF3440FBDB76}"/>
              </a:ext>
            </a:extLst>
          </p:cNvPr>
          <p:cNvSpPr/>
          <p:nvPr/>
        </p:nvSpPr>
        <p:spPr>
          <a:xfrm>
            <a:off x="9346912" y="5606823"/>
            <a:ext cx="978408" cy="328463"/>
          </a:xfrm>
          <a:prstGeom prst="notchedRightArrow">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380E9CA8-579A-462A-52FB-02DB2C8FB55E}"/>
              </a:ext>
            </a:extLst>
          </p:cNvPr>
          <p:cNvPicPr>
            <a:picLocks noChangeAspect="1"/>
          </p:cNvPicPr>
          <p:nvPr/>
        </p:nvPicPr>
        <p:blipFill rotWithShape="1">
          <a:blip r:embed="rId4">
            <a:extLst>
              <a:ext uri="{28A0092B-C50C-407E-A947-70E740481C1C}">
                <a14:useLocalDpi xmlns:a14="http://schemas.microsoft.com/office/drawing/2010/main" val="0"/>
              </a:ext>
            </a:extLst>
          </a:blip>
          <a:srcRect b="16725"/>
          <a:stretch/>
        </p:blipFill>
        <p:spPr>
          <a:xfrm>
            <a:off x="8983691" y="4917614"/>
            <a:ext cx="978408" cy="814773"/>
          </a:xfrm>
          <a:prstGeom prst="rect">
            <a:avLst/>
          </a:prstGeom>
        </p:spPr>
      </p:pic>
      <p:cxnSp>
        <p:nvCxnSpPr>
          <p:cNvPr id="17" name="Connecteur droit 16">
            <a:extLst>
              <a:ext uri="{FF2B5EF4-FFF2-40B4-BE49-F238E27FC236}">
                <a16:creationId xmlns:a16="http://schemas.microsoft.com/office/drawing/2014/main" id="{D958CB12-F38F-5064-6E1D-DC1A4CDD2ED6}"/>
              </a:ext>
            </a:extLst>
          </p:cNvPr>
          <p:cNvCxnSpPr/>
          <p:nvPr/>
        </p:nvCxnSpPr>
        <p:spPr>
          <a:xfrm>
            <a:off x="967417" y="2907795"/>
            <a:ext cx="0" cy="816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426836BA-E619-4DAE-65B5-27AB1A318552}"/>
              </a:ext>
            </a:extLst>
          </p:cNvPr>
          <p:cNvCxnSpPr/>
          <p:nvPr/>
        </p:nvCxnSpPr>
        <p:spPr>
          <a:xfrm>
            <a:off x="968653" y="4916080"/>
            <a:ext cx="0" cy="81630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101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2" y="1685924"/>
            <a:ext cx="10493677" cy="4443413"/>
          </a:xfrm>
        </p:spPr>
        <p:txBody>
          <a:bodyPr>
            <a:noAutofit/>
          </a:bodyPr>
          <a:lstStyle/>
          <a:p>
            <a:pPr marL="495300" indent="-495300" algn="just">
              <a:lnSpc>
                <a:spcPct val="100000"/>
              </a:lnSpc>
              <a:spcBef>
                <a:spcPts val="0"/>
              </a:spcBef>
              <a:spcAft>
                <a:spcPts val="114"/>
              </a:spcAft>
            </a:pPr>
            <a:r>
              <a:rPr lang="en-US" sz="1800" b="1" dirty="0">
                <a:solidFill>
                  <a:srgbClr val="0092CC"/>
                </a:solidFill>
                <a:latin typeface="Poppins" pitchFamily="2" charset="77"/>
                <a:cs typeface="Poppins" pitchFamily="2" charset="77"/>
              </a:rPr>
              <a:t>	BENEFITS?</a:t>
            </a:r>
            <a:endParaRPr lang="en-US" sz="1600" b="1" dirty="0">
              <a:solidFill>
                <a:srgbClr val="0092CC"/>
              </a:solidFill>
              <a:latin typeface="Poppins" pitchFamily="2" charset="77"/>
              <a:cs typeface="Poppins" pitchFamily="2" charset="77"/>
            </a:endParaRPr>
          </a:p>
          <a:p>
            <a:pPr marL="714654" lvl="1" indent="-285750" algn="just">
              <a:lnSpc>
                <a:spcPct val="100000"/>
              </a:lnSpc>
              <a:buClr>
                <a:srgbClr val="009CDE"/>
              </a:buClr>
              <a:buFont typeface="Wingdings" pitchFamily="2" charset="2"/>
              <a:buChar char="§"/>
            </a:pPr>
            <a:r>
              <a:rPr lang="en-US" sz="1800" b="1" dirty="0">
                <a:latin typeface="Poppins" pitchFamily="2" charset="77"/>
                <a:cs typeface="Poppins" pitchFamily="2" charset="77"/>
              </a:rPr>
              <a:t>Orient new NITAG members</a:t>
            </a:r>
            <a:r>
              <a:rPr lang="en-US" sz="1800" dirty="0">
                <a:latin typeface="Poppins" pitchFamily="2" charset="77"/>
                <a:cs typeface="Poppins" pitchFamily="2" charset="77"/>
              </a:rPr>
              <a:t> to the previous/ongoing areas of work</a:t>
            </a:r>
          </a:p>
          <a:p>
            <a:pPr marL="1270149" lvl="2" indent="-285750" algn="just">
              <a:lnSpc>
                <a:spcPct val="100000"/>
              </a:lnSpc>
              <a:buClr>
                <a:srgbClr val="009CDE"/>
              </a:buClr>
              <a:buFont typeface="Wingdings" pitchFamily="2" charset="2"/>
              <a:buChar char="§"/>
            </a:pPr>
            <a:r>
              <a:rPr lang="en-US" sz="1800" dirty="0">
                <a:latin typeface="Poppins" pitchFamily="2" charset="77"/>
                <a:cs typeface="Poppins" pitchFamily="2" charset="77"/>
              </a:rPr>
              <a:t>helps </a:t>
            </a:r>
            <a:r>
              <a:rPr lang="en-US" sz="1800" b="1" dirty="0">
                <a:latin typeface="Poppins" pitchFamily="2" charset="77"/>
                <a:cs typeface="Poppins" pitchFamily="2" charset="77"/>
              </a:rPr>
              <a:t>reduce the training time</a:t>
            </a:r>
            <a:r>
              <a:rPr lang="en-US" sz="1800" dirty="0">
                <a:latin typeface="Poppins" pitchFamily="2" charset="77"/>
                <a:cs typeface="Poppins" pitchFamily="2" charset="77"/>
              </a:rPr>
              <a:t> involved and </a:t>
            </a:r>
          </a:p>
          <a:p>
            <a:pPr marL="1270149" lvl="2" indent="-285750" algn="just">
              <a:lnSpc>
                <a:spcPct val="100000"/>
              </a:lnSpc>
              <a:buClr>
                <a:srgbClr val="009CDE"/>
              </a:buClr>
              <a:buFont typeface="Wingdings" pitchFamily="2" charset="2"/>
              <a:buChar char="§"/>
            </a:pPr>
            <a:r>
              <a:rPr lang="en-US" sz="1800" dirty="0">
                <a:latin typeface="Poppins" pitchFamily="2" charset="77"/>
                <a:cs typeface="Poppins" pitchFamily="2" charset="77"/>
              </a:rPr>
              <a:t>ensures </a:t>
            </a:r>
            <a:r>
              <a:rPr lang="en-US" sz="1800" b="1" dirty="0">
                <a:latin typeface="Poppins" pitchFamily="2" charset="77"/>
                <a:cs typeface="Poppins" pitchFamily="2" charset="77"/>
              </a:rPr>
              <a:t>stronger continuity and consistency for all members </a:t>
            </a:r>
            <a:r>
              <a:rPr lang="en-US" sz="1800" dirty="0">
                <a:latin typeface="Poppins" pitchFamily="2" charset="77"/>
                <a:cs typeface="Poppins" pitchFamily="2" charset="77"/>
              </a:rPr>
              <a:t>to efficiently perform </a:t>
            </a:r>
          </a:p>
          <a:p>
            <a:pPr marL="714654" lvl="1" indent="-285750" algn="just">
              <a:lnSpc>
                <a:spcPct val="100000"/>
              </a:lnSpc>
              <a:buClr>
                <a:srgbClr val="009CDE"/>
              </a:buClr>
              <a:buFont typeface="Wingdings" pitchFamily="2" charset="2"/>
              <a:buChar char="§"/>
            </a:pPr>
            <a:r>
              <a:rPr lang="en-US" sz="1800" b="1" dirty="0">
                <a:latin typeface="Poppins" pitchFamily="2" charset="77"/>
                <a:cs typeface="Poppins" pitchFamily="2" charset="77"/>
              </a:rPr>
              <a:t>In case of any discrepancy with the MoH </a:t>
            </a:r>
            <a:r>
              <a:rPr lang="en-US" sz="1800" dirty="0">
                <a:latin typeface="Poppins" pitchFamily="2" charset="77"/>
                <a:cs typeface="Poppins" pitchFamily="2" charset="77"/>
              </a:rPr>
              <a:t>where a specific decision is recommended by the NITAG but information on its determination is required by the MoH – the NITAGs can then refer back to the detailed minutes</a:t>
            </a:r>
          </a:p>
          <a:p>
            <a:pPr marL="1270149" lvl="2" indent="-285750" algn="just">
              <a:lnSpc>
                <a:spcPct val="100000"/>
              </a:lnSpc>
              <a:buClr>
                <a:srgbClr val="009CDE"/>
              </a:buClr>
              <a:buFont typeface="Wingdings" pitchFamily="2" charset="2"/>
              <a:buChar char="§"/>
            </a:pPr>
            <a:r>
              <a:rPr lang="en-US" sz="1800" dirty="0">
                <a:latin typeface="Poppins" pitchFamily="2" charset="77"/>
                <a:cs typeface="Poppins" pitchFamily="2" charset="77"/>
              </a:rPr>
              <a:t>This assists in </a:t>
            </a:r>
            <a:r>
              <a:rPr lang="en-US" sz="1800" b="1" dirty="0">
                <a:latin typeface="Poppins" pitchFamily="2" charset="77"/>
                <a:cs typeface="Poppins" pitchFamily="2" charset="77"/>
              </a:rPr>
              <a:t>better collaboration </a:t>
            </a:r>
            <a:r>
              <a:rPr lang="en-US" sz="1800" dirty="0">
                <a:latin typeface="Poppins" pitchFamily="2" charset="77"/>
                <a:cs typeface="Poppins" pitchFamily="2" charset="77"/>
              </a:rPr>
              <a:t>with the MoH and</a:t>
            </a:r>
          </a:p>
          <a:p>
            <a:pPr marL="1270149" lvl="2" indent="-285750" algn="just">
              <a:lnSpc>
                <a:spcPct val="100000"/>
              </a:lnSpc>
              <a:buClr>
                <a:srgbClr val="009CDE"/>
              </a:buClr>
              <a:buFont typeface="Wingdings" pitchFamily="2" charset="2"/>
              <a:buChar char="§"/>
            </a:pPr>
            <a:r>
              <a:rPr lang="en-US" sz="1800" dirty="0">
                <a:latin typeface="Poppins" pitchFamily="2" charset="77"/>
                <a:cs typeface="Poppins" pitchFamily="2" charset="77"/>
              </a:rPr>
              <a:t>Increased</a:t>
            </a:r>
            <a:r>
              <a:rPr lang="en-US" sz="1800" b="1" dirty="0">
                <a:latin typeface="Poppins" pitchFamily="2" charset="77"/>
                <a:cs typeface="Poppins" pitchFamily="2" charset="77"/>
              </a:rPr>
              <a:t> transparency and trust </a:t>
            </a:r>
            <a:r>
              <a:rPr lang="en-US" sz="1800" dirty="0">
                <a:latin typeface="Poppins" pitchFamily="2" charset="77"/>
                <a:cs typeface="Poppins" pitchFamily="2" charset="77"/>
              </a:rPr>
              <a:t>with the public </a:t>
            </a:r>
          </a:p>
          <a:p>
            <a:pPr algn="just">
              <a:lnSpc>
                <a:spcPct val="100000"/>
              </a:lnSpc>
            </a:pPr>
            <a:endParaRPr lang="en-US" sz="1600" dirty="0">
              <a:latin typeface="Poppins" pitchFamily="2" charset="77"/>
              <a:cs typeface="Poppins" pitchFamily="2" charset="77"/>
            </a:endParaRPr>
          </a:p>
          <a:p>
            <a:pPr marL="495300" indent="-495300" algn="just">
              <a:lnSpc>
                <a:spcPct val="100000"/>
              </a:lnSpc>
              <a:spcBef>
                <a:spcPts val="0"/>
              </a:spcBef>
              <a:spcAft>
                <a:spcPts val="114"/>
              </a:spcAft>
            </a:pPr>
            <a:endParaRPr lang="en-US" sz="1800" b="1" dirty="0">
              <a:solidFill>
                <a:srgbClr val="0092CC"/>
              </a:solidFill>
              <a:latin typeface="Poppins" pitchFamily="2" charset="77"/>
              <a:cs typeface="Poppins" pitchFamily="2" charset="77"/>
            </a:endParaRPr>
          </a:p>
          <a:p>
            <a:pPr marL="495300" indent="-495300">
              <a:lnSpc>
                <a:spcPct val="100000"/>
              </a:lnSpc>
            </a:pPr>
            <a:endParaRPr lang="en-US" sz="100" dirty="0">
              <a:latin typeface="Poppins" pitchFamily="2" charset="77"/>
              <a:cs typeface="Poppins" pitchFamily="2" charset="77"/>
            </a:endParaRPr>
          </a:p>
        </p:txBody>
      </p:sp>
      <p:sp>
        <p:nvSpPr>
          <p:cNvPr id="5" name="Footer Placeholder 4">
            <a:extLst>
              <a:ext uri="{FF2B5EF4-FFF2-40B4-BE49-F238E27FC236}">
                <a16:creationId xmlns:a16="http://schemas.microsoft.com/office/drawing/2014/main" id="{6C820E2F-B467-DC49-90B0-185AEB85489B}"/>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49F692A5-90CC-AA4B-A922-791C320535C3}"/>
              </a:ext>
            </a:extLst>
          </p:cNvPr>
          <p:cNvSpPr>
            <a:spLocks noGrp="1"/>
          </p:cNvSpPr>
          <p:nvPr>
            <p:ph type="sldNum" sz="quarter" idx="12"/>
          </p:nvPr>
        </p:nvSpPr>
        <p:spPr/>
        <p:txBody>
          <a:bodyPr/>
          <a:lstStyle/>
          <a:p>
            <a:fld id="{586032BC-7077-4A99-B459-0B3931B67BEC}" type="slidenum">
              <a:rPr lang="en-US" smtClean="0"/>
              <a:pPr/>
              <a:t>7</a:t>
            </a:fld>
            <a:endParaRPr lang="en-US"/>
          </a:p>
        </p:txBody>
      </p:sp>
      <p:sp>
        <p:nvSpPr>
          <p:cNvPr id="4" name="object 14">
            <a:extLst>
              <a:ext uri="{FF2B5EF4-FFF2-40B4-BE49-F238E27FC236}">
                <a16:creationId xmlns:a16="http://schemas.microsoft.com/office/drawing/2014/main" id="{9443D6AB-A271-7CD2-2F66-4108A2BBFE20}"/>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11" name="object 2">
            <a:extLst>
              <a:ext uri="{FF2B5EF4-FFF2-40B4-BE49-F238E27FC236}">
                <a16:creationId xmlns:a16="http://schemas.microsoft.com/office/drawing/2014/main" id="{C6896D68-0405-56B0-D5D4-1073BDB4352A}"/>
              </a:ext>
            </a:extLst>
          </p:cNvPr>
          <p:cNvSpPr txBox="1">
            <a:spLocks noGrp="1"/>
          </p:cNvSpPr>
          <p:nvPr>
            <p:ph type="title"/>
          </p:nvPr>
        </p:nvSpPr>
        <p:spPr>
          <a:xfrm>
            <a:off x="576584" y="551759"/>
            <a:ext cx="10993543" cy="477118"/>
          </a:xfrm>
        </p:spPr>
        <p:txBody>
          <a:bodyPr vert="horz" wrap="square" lIns="0" tIns="7303" rIns="0" bIns="0" rtlCol="0" anchor="t" anchorCtr="0">
            <a:spAutoFit/>
          </a:bodyPr>
          <a:lstStyle/>
          <a:p>
            <a:r>
              <a:rPr lang="en-GB" b="1" dirty="0">
                <a:latin typeface="Ebrima" panose="02000000000000000000" pitchFamily="2" charset="0"/>
                <a:ea typeface="Ebrima" panose="02000000000000000000" pitchFamily="2" charset="0"/>
                <a:cs typeface="Ebrima" panose="02000000000000000000" pitchFamily="2" charset="0"/>
              </a:rPr>
              <a:t>Meeting minutes</a:t>
            </a:r>
          </a:p>
        </p:txBody>
      </p:sp>
      <p:sp>
        <p:nvSpPr>
          <p:cNvPr id="7" name="Ellipse 6">
            <a:extLst>
              <a:ext uri="{FF2B5EF4-FFF2-40B4-BE49-F238E27FC236}">
                <a16:creationId xmlns:a16="http://schemas.microsoft.com/office/drawing/2014/main" id="{D3FC7DB3-7F64-A9FF-77F4-47F01C4E523C}"/>
              </a:ext>
            </a:extLst>
          </p:cNvPr>
          <p:cNvSpPr/>
          <p:nvPr/>
        </p:nvSpPr>
        <p:spPr>
          <a:xfrm>
            <a:off x="606080" y="1647851"/>
            <a:ext cx="313684" cy="3136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rPr>
              <a:t>+</a:t>
            </a:r>
            <a:endParaRPr lang="fr-FR" b="1" dirty="0">
              <a:solidFill>
                <a:schemeClr val="tx1"/>
              </a:solidFill>
            </a:endParaRPr>
          </a:p>
        </p:txBody>
      </p:sp>
      <p:cxnSp>
        <p:nvCxnSpPr>
          <p:cNvPr id="10" name="Connecteur droit 9">
            <a:extLst>
              <a:ext uri="{FF2B5EF4-FFF2-40B4-BE49-F238E27FC236}">
                <a16:creationId xmlns:a16="http://schemas.microsoft.com/office/drawing/2014/main" id="{6C9CBE70-0A43-E4F0-6605-7236F660EF45}"/>
              </a:ext>
            </a:extLst>
          </p:cNvPr>
          <p:cNvCxnSpPr/>
          <p:nvPr/>
        </p:nvCxnSpPr>
        <p:spPr>
          <a:xfrm>
            <a:off x="1532683" y="2442282"/>
            <a:ext cx="0" cy="8163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4E67D38C-AD06-0DA9-A9BF-0F2605AAB3A3}"/>
              </a:ext>
            </a:extLst>
          </p:cNvPr>
          <p:cNvCxnSpPr/>
          <p:nvPr/>
        </p:nvCxnSpPr>
        <p:spPr>
          <a:xfrm>
            <a:off x="1532683" y="4570341"/>
            <a:ext cx="0" cy="81630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19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125" y="1738901"/>
            <a:ext cx="11205902" cy="3482030"/>
          </a:xfrm>
        </p:spPr>
        <p:txBody>
          <a:bodyPr>
            <a:noAutofit/>
          </a:bodyPr>
          <a:lstStyle/>
          <a:p>
            <a:pPr>
              <a:spcAft>
                <a:spcPts val="0"/>
              </a:spcAft>
              <a:buSzPct val="100000"/>
            </a:pPr>
            <a:r>
              <a:rPr lang="en-US" sz="1800" dirty="0">
                <a:latin typeface="Poppins" pitchFamily="2" charset="77"/>
                <a:cs typeface="Poppins" pitchFamily="2" charset="77"/>
              </a:rPr>
              <a:t>✅ </a:t>
            </a:r>
            <a:r>
              <a:rPr lang="en-US" sz="1800" b="1" dirty="0">
                <a:latin typeface="Poppins" pitchFamily="2" charset="77"/>
                <a:cs typeface="Poppins" pitchFamily="2" charset="77"/>
              </a:rPr>
              <a:t>Date </a:t>
            </a:r>
            <a:r>
              <a:rPr lang="en-US" sz="1800" dirty="0">
                <a:latin typeface="Poppins" pitchFamily="2" charset="77"/>
                <a:cs typeface="Poppins" pitchFamily="2" charset="77"/>
              </a:rPr>
              <a:t>and</a:t>
            </a:r>
            <a:r>
              <a:rPr lang="en-US" sz="1800" b="1" dirty="0">
                <a:latin typeface="Poppins" pitchFamily="2" charset="77"/>
                <a:cs typeface="Poppins" pitchFamily="2" charset="77"/>
              </a:rPr>
              <a:t> time </a:t>
            </a:r>
            <a:r>
              <a:rPr lang="en-US" sz="1800" dirty="0">
                <a:latin typeface="Poppins" pitchFamily="2" charset="77"/>
                <a:cs typeface="Poppins" pitchFamily="2" charset="77"/>
              </a:rPr>
              <a:t>of the meeting</a:t>
            </a:r>
          </a:p>
          <a:p>
            <a:pPr>
              <a:spcAft>
                <a:spcPts val="0"/>
              </a:spcAft>
              <a:buSzPct val="100000"/>
            </a:pPr>
            <a:r>
              <a:rPr lang="en-US" sz="1800" b="1" dirty="0">
                <a:latin typeface="Poppins" pitchFamily="2" charset="77"/>
                <a:cs typeface="Poppins" pitchFamily="2" charset="77"/>
              </a:rPr>
              <a:t>✅ Names of participants, chair, and members </a:t>
            </a:r>
            <a:r>
              <a:rPr lang="en-US" sz="1800" dirty="0">
                <a:latin typeface="Poppins" pitchFamily="2" charset="77"/>
                <a:cs typeface="Poppins" pitchFamily="2" charset="77"/>
              </a:rPr>
              <a:t>unable to attend, and whether quorum was met</a:t>
            </a:r>
          </a:p>
          <a:p>
            <a:pPr>
              <a:spcAft>
                <a:spcPts val="0"/>
              </a:spcAft>
              <a:buSzPct val="100000"/>
            </a:pPr>
            <a:r>
              <a:rPr lang="en-US" sz="1800" dirty="0">
                <a:latin typeface="Poppins" pitchFamily="2" charset="77"/>
                <a:cs typeface="Poppins" pitchFamily="2" charset="77"/>
              </a:rPr>
              <a:t>✅</a:t>
            </a:r>
            <a:r>
              <a:rPr lang="en-US" sz="1800" b="1" dirty="0">
                <a:latin typeface="Poppins" pitchFamily="2" charset="77"/>
                <a:cs typeface="Poppins" pitchFamily="2" charset="77"/>
              </a:rPr>
              <a:t> Acceptance/corrections to previous meeting minutes</a:t>
            </a:r>
          </a:p>
          <a:p>
            <a:pPr>
              <a:spcAft>
                <a:spcPts val="0"/>
              </a:spcAft>
              <a:buSzPct val="100000"/>
            </a:pPr>
            <a:r>
              <a:rPr lang="en-US" sz="1800" dirty="0">
                <a:latin typeface="Poppins" pitchFamily="2" charset="77"/>
                <a:cs typeface="Poppins" pitchFamily="2" charset="77"/>
              </a:rPr>
              <a:t>✅ List of </a:t>
            </a:r>
            <a:r>
              <a:rPr lang="en-US" sz="1800" b="1" dirty="0">
                <a:latin typeface="Poppins" pitchFamily="2" charset="77"/>
                <a:cs typeface="Poppins" pitchFamily="2" charset="77"/>
              </a:rPr>
              <a:t>agenda</a:t>
            </a:r>
            <a:r>
              <a:rPr lang="en-US" sz="1800" dirty="0">
                <a:latin typeface="Poppins" pitchFamily="2" charset="77"/>
                <a:cs typeface="Poppins" pitchFamily="2" charset="77"/>
              </a:rPr>
              <a:t> items or topics</a:t>
            </a:r>
          </a:p>
          <a:p>
            <a:pPr>
              <a:spcAft>
                <a:spcPts val="0"/>
              </a:spcAft>
              <a:buSzPct val="100000"/>
            </a:pPr>
            <a:r>
              <a:rPr lang="en-US" sz="1800" dirty="0">
                <a:latin typeface="Poppins" pitchFamily="2" charset="77"/>
                <a:cs typeface="Poppins" pitchFamily="2" charset="77"/>
              </a:rPr>
              <a:t>✅ Assessment of the </a:t>
            </a:r>
            <a:r>
              <a:rPr lang="en-US" sz="1800" b="1" dirty="0">
                <a:latin typeface="Poppins" pitchFamily="2" charset="77"/>
                <a:cs typeface="Poppins" pitchFamily="2" charset="77"/>
              </a:rPr>
              <a:t>Declaration of Interests</a:t>
            </a:r>
          </a:p>
          <a:p>
            <a:pPr>
              <a:spcAft>
                <a:spcPts val="0"/>
              </a:spcAft>
              <a:buSzPct val="100000"/>
            </a:pPr>
            <a:r>
              <a:rPr lang="en-US" sz="1800" b="1" dirty="0">
                <a:latin typeface="Poppins" pitchFamily="2" charset="77"/>
                <a:cs typeface="Poppins" pitchFamily="2" charset="77"/>
              </a:rPr>
              <a:t>✅ </a:t>
            </a:r>
            <a:r>
              <a:rPr lang="en-US" sz="1800" b="1" u="sng" dirty="0">
                <a:latin typeface="Poppins" pitchFamily="2" charset="77"/>
                <a:cs typeface="Poppins" pitchFamily="2" charset="77"/>
              </a:rPr>
              <a:t>Summary</a:t>
            </a:r>
            <a:r>
              <a:rPr lang="en-US" sz="1800" b="1" dirty="0">
                <a:latin typeface="Poppins" pitchFamily="2" charset="77"/>
                <a:cs typeface="Poppins" pitchFamily="2" charset="77"/>
              </a:rPr>
              <a:t> of discussion for each agenda item, not verbatim, using a standard format</a:t>
            </a:r>
            <a:endParaRPr lang="en-US" sz="1800" b="1" dirty="0">
              <a:highlight>
                <a:srgbClr val="FFFF00"/>
              </a:highlight>
              <a:latin typeface="Poppins" pitchFamily="2" charset="77"/>
              <a:cs typeface="Poppins" pitchFamily="2" charset="77"/>
            </a:endParaRPr>
          </a:p>
          <a:p>
            <a:pPr>
              <a:spcAft>
                <a:spcPts val="0"/>
              </a:spcAft>
              <a:buSzPct val="100000"/>
            </a:pPr>
            <a:r>
              <a:rPr lang="en-US" sz="1800" dirty="0">
                <a:latin typeface="Poppins" pitchFamily="2" charset="77"/>
                <a:cs typeface="Poppins" pitchFamily="2" charset="77"/>
              </a:rPr>
              <a:t>✅ </a:t>
            </a:r>
            <a:r>
              <a:rPr lang="en-US" sz="1800" b="1" dirty="0">
                <a:latin typeface="Poppins" pitchFamily="2" charset="77"/>
                <a:cs typeface="Poppins" pitchFamily="2" charset="77"/>
              </a:rPr>
              <a:t>Actions taken or agreed to be taken</a:t>
            </a:r>
          </a:p>
          <a:p>
            <a:pPr>
              <a:spcAft>
                <a:spcPts val="0"/>
              </a:spcAft>
              <a:buSzPct val="100000"/>
            </a:pPr>
            <a:r>
              <a:rPr lang="en-US" sz="1800" dirty="0">
                <a:latin typeface="Poppins" pitchFamily="2" charset="77"/>
                <a:cs typeface="Poppins" pitchFamily="2" charset="77"/>
              </a:rPr>
              <a:t>✅ </a:t>
            </a:r>
            <a:r>
              <a:rPr lang="en-US" sz="1800" b="1" dirty="0">
                <a:latin typeface="Poppins" pitchFamily="2" charset="77"/>
                <a:cs typeface="Poppins" pitchFamily="2" charset="77"/>
              </a:rPr>
              <a:t>Next meeting date and time</a:t>
            </a:r>
          </a:p>
        </p:txBody>
      </p:sp>
      <p:sp>
        <p:nvSpPr>
          <p:cNvPr id="5" name="Footer Placeholder 4">
            <a:extLst>
              <a:ext uri="{FF2B5EF4-FFF2-40B4-BE49-F238E27FC236}">
                <a16:creationId xmlns:a16="http://schemas.microsoft.com/office/drawing/2014/main" id="{7603BFBC-3CBD-7C49-98BF-ABB5C69F157E}"/>
              </a:ext>
            </a:extLst>
          </p:cNvPr>
          <p:cNvSpPr>
            <a:spLocks noGrp="1"/>
          </p:cNvSpPr>
          <p:nvPr>
            <p:ph type="ftr" sz="quarter" idx="11"/>
          </p:nvPr>
        </p:nvSpPr>
        <p:spPr/>
        <p:txBody>
          <a:bodyPr/>
          <a:lstStyle/>
          <a:p>
            <a:r>
              <a:rPr lang="en-US"/>
              <a:t>NITAG: Documentation Best Practices</a:t>
            </a:r>
          </a:p>
        </p:txBody>
      </p:sp>
      <p:sp>
        <p:nvSpPr>
          <p:cNvPr id="6" name="Slide Number Placeholder 5">
            <a:extLst>
              <a:ext uri="{FF2B5EF4-FFF2-40B4-BE49-F238E27FC236}">
                <a16:creationId xmlns:a16="http://schemas.microsoft.com/office/drawing/2014/main" id="{243A6F46-D283-134E-87B7-0E4D4282F396}"/>
              </a:ext>
            </a:extLst>
          </p:cNvPr>
          <p:cNvSpPr>
            <a:spLocks noGrp="1"/>
          </p:cNvSpPr>
          <p:nvPr>
            <p:ph type="sldNum" sz="quarter" idx="12"/>
          </p:nvPr>
        </p:nvSpPr>
        <p:spPr/>
        <p:txBody>
          <a:bodyPr/>
          <a:lstStyle/>
          <a:p>
            <a:fld id="{586032BC-7077-4A99-B459-0B3931B67BEC}" type="slidenum">
              <a:rPr lang="en-US" smtClean="0"/>
              <a:pPr/>
              <a:t>8</a:t>
            </a:fld>
            <a:endParaRPr lang="en-US"/>
          </a:p>
        </p:txBody>
      </p:sp>
      <p:sp>
        <p:nvSpPr>
          <p:cNvPr id="4" name="object 14">
            <a:extLst>
              <a:ext uri="{FF2B5EF4-FFF2-40B4-BE49-F238E27FC236}">
                <a16:creationId xmlns:a16="http://schemas.microsoft.com/office/drawing/2014/main" id="{173DEF71-0D84-64D9-F390-F20C32EB51F4}"/>
              </a:ext>
            </a:extLst>
          </p:cNvPr>
          <p:cNvSpPr/>
          <p:nvPr/>
        </p:nvSpPr>
        <p:spPr>
          <a:xfrm>
            <a:off x="576797" y="6415711"/>
            <a:ext cx="11022756"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271"/>
          </a:p>
        </p:txBody>
      </p:sp>
      <p:sp>
        <p:nvSpPr>
          <p:cNvPr id="7" name="object 2">
            <a:extLst>
              <a:ext uri="{FF2B5EF4-FFF2-40B4-BE49-F238E27FC236}">
                <a16:creationId xmlns:a16="http://schemas.microsoft.com/office/drawing/2014/main" id="{32FAC938-988E-BE38-9368-AFFA9FE275CC}"/>
              </a:ext>
            </a:extLst>
          </p:cNvPr>
          <p:cNvSpPr txBox="1">
            <a:spLocks/>
          </p:cNvSpPr>
          <p:nvPr/>
        </p:nvSpPr>
        <p:spPr bwMode="gray">
          <a:xfrm>
            <a:off x="576584" y="551759"/>
            <a:ext cx="10993543" cy="477118"/>
          </a:xfrm>
          <a:prstGeom prst="rect">
            <a:avLst/>
          </a:prstGeom>
        </p:spPr>
        <p:txBody>
          <a:bodyPr vert="horz" wrap="square" lIns="0" tIns="7303" rIns="0" bIns="0" rtlCol="0" anchor="t" anchorCtr="0">
            <a:spAutoFit/>
          </a:bodyPr>
          <a:lstStyle>
            <a:lvl1pPr algn="l" defTabSz="1088319" rtl="0" eaLnBrk="1" latinLnBrk="0" hangingPunct="1">
              <a:lnSpc>
                <a:spcPct val="90000"/>
              </a:lnSpc>
              <a:spcBef>
                <a:spcPct val="0"/>
              </a:spcBef>
              <a:buNone/>
              <a:defRPr sz="3300" b="0" i="0" kern="1200">
                <a:solidFill>
                  <a:srgbClr val="0092CC"/>
                </a:solidFill>
                <a:latin typeface="Times New Roman Regular" panose="02020603050405020304" pitchFamily="18" charset="0"/>
                <a:ea typeface="+mj-ea"/>
                <a:cs typeface="+mj-cs"/>
              </a:defRPr>
            </a:lvl1pPr>
          </a:lstStyle>
          <a:p>
            <a:r>
              <a:rPr lang="en-GB" b="1" dirty="0">
                <a:latin typeface="Ebrima" panose="02000000000000000000" pitchFamily="2" charset="0"/>
                <a:ea typeface="Ebrima" panose="02000000000000000000" pitchFamily="2" charset="0"/>
                <a:cs typeface="Ebrima" panose="02000000000000000000" pitchFamily="2" charset="0"/>
              </a:rPr>
              <a:t>Checklist: What should minutes include?</a:t>
            </a:r>
          </a:p>
        </p:txBody>
      </p:sp>
      <p:sp>
        <p:nvSpPr>
          <p:cNvPr id="2" name="Rectangle 1">
            <a:extLst>
              <a:ext uri="{FF2B5EF4-FFF2-40B4-BE49-F238E27FC236}">
                <a16:creationId xmlns:a16="http://schemas.microsoft.com/office/drawing/2014/main" id="{EC9A0D90-F7E4-84E8-9868-03C59C1B0816}"/>
              </a:ext>
            </a:extLst>
          </p:cNvPr>
          <p:cNvSpPr/>
          <p:nvPr/>
        </p:nvSpPr>
        <p:spPr>
          <a:xfrm>
            <a:off x="576584" y="5421232"/>
            <a:ext cx="11108443" cy="87632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Aft>
                <a:spcPts val="0"/>
              </a:spcAft>
              <a:buSzPct val="100000"/>
            </a:pPr>
            <a:endParaRPr lang="en-US" sz="2400" dirty="0">
              <a:solidFill>
                <a:schemeClr val="tx1"/>
              </a:solidFill>
              <a:latin typeface="Poppins" pitchFamily="2" charset="77"/>
              <a:cs typeface="Poppins" pitchFamily="2" charset="77"/>
            </a:endParaRPr>
          </a:p>
          <a:p>
            <a:pPr algn="r">
              <a:spcAft>
                <a:spcPts val="0"/>
              </a:spcAft>
              <a:buSzPct val="100000"/>
            </a:pPr>
            <a:r>
              <a:rPr lang="en-US" sz="2400" b="1" dirty="0">
                <a:solidFill>
                  <a:schemeClr val="tx1"/>
                </a:solidFill>
                <a:latin typeface="Poppins" pitchFamily="2" charset="77"/>
                <a:cs typeface="Poppins" pitchFamily="2" charset="77"/>
              </a:rPr>
              <a:t>A standardized template for the minutes will ensure</a:t>
            </a:r>
          </a:p>
          <a:p>
            <a:pPr algn="r">
              <a:spcAft>
                <a:spcPts val="0"/>
              </a:spcAft>
              <a:buSzPct val="100000"/>
            </a:pPr>
            <a:r>
              <a:rPr lang="en-US" sz="2400" b="1" dirty="0">
                <a:solidFill>
                  <a:schemeClr val="tx1"/>
                </a:solidFill>
                <a:latin typeface="Poppins" pitchFamily="2" charset="77"/>
                <a:cs typeface="Poppins" pitchFamily="2" charset="77"/>
              </a:rPr>
              <a:t>all items are covered in each meeting</a:t>
            </a:r>
            <a:endParaRPr lang="en-US" sz="2400" dirty="0">
              <a:solidFill>
                <a:schemeClr val="tx1"/>
              </a:solidFill>
              <a:latin typeface="Poppins" pitchFamily="2" charset="77"/>
              <a:cs typeface="Poppins" pitchFamily="2" charset="77"/>
            </a:endParaRPr>
          </a:p>
          <a:p>
            <a:pPr algn="r"/>
            <a:endParaRPr lang="fr-FR" sz="2400" dirty="0">
              <a:solidFill>
                <a:schemeClr val="tx1"/>
              </a:solidFill>
            </a:endParaRPr>
          </a:p>
        </p:txBody>
      </p:sp>
      <p:pic>
        <p:nvPicPr>
          <p:cNvPr id="9" name="Image 8">
            <a:extLst>
              <a:ext uri="{FF2B5EF4-FFF2-40B4-BE49-F238E27FC236}">
                <a16:creationId xmlns:a16="http://schemas.microsoft.com/office/drawing/2014/main" id="{E33917C9-A706-0E3E-0DEE-4249B33C962B}"/>
              </a:ext>
            </a:extLst>
          </p:cNvPr>
          <p:cNvPicPr>
            <a:picLocks noChangeAspect="1"/>
          </p:cNvPicPr>
          <p:nvPr/>
        </p:nvPicPr>
        <p:blipFill rotWithShape="1">
          <a:blip r:embed="rId2">
            <a:extLst>
              <a:ext uri="{28A0092B-C50C-407E-A947-70E740481C1C}">
                <a14:useLocalDpi xmlns:a14="http://schemas.microsoft.com/office/drawing/2010/main" val="0"/>
              </a:ext>
            </a:extLst>
          </a:blip>
          <a:srcRect b="21664"/>
          <a:stretch/>
        </p:blipFill>
        <p:spPr>
          <a:xfrm>
            <a:off x="611100" y="5581562"/>
            <a:ext cx="679569" cy="532347"/>
          </a:xfrm>
          <a:prstGeom prst="rect">
            <a:avLst/>
          </a:prstGeom>
        </p:spPr>
      </p:pic>
      <p:pic>
        <p:nvPicPr>
          <p:cNvPr id="10" name="Image 9">
            <a:extLst>
              <a:ext uri="{FF2B5EF4-FFF2-40B4-BE49-F238E27FC236}">
                <a16:creationId xmlns:a16="http://schemas.microsoft.com/office/drawing/2014/main" id="{F06A382F-C7D9-3B02-37EE-5973D978AC49}"/>
              </a:ext>
            </a:extLst>
          </p:cNvPr>
          <p:cNvPicPr>
            <a:picLocks noChangeAspect="1"/>
          </p:cNvPicPr>
          <p:nvPr/>
        </p:nvPicPr>
        <p:blipFill rotWithShape="1">
          <a:blip r:embed="rId2">
            <a:extLst>
              <a:ext uri="{28A0092B-C50C-407E-A947-70E740481C1C}">
                <a14:useLocalDpi xmlns:a14="http://schemas.microsoft.com/office/drawing/2010/main" val="0"/>
              </a:ext>
            </a:extLst>
          </a:blip>
          <a:srcRect b="21664"/>
          <a:stretch/>
        </p:blipFill>
        <p:spPr>
          <a:xfrm>
            <a:off x="1194418" y="5581562"/>
            <a:ext cx="679569" cy="532347"/>
          </a:xfrm>
          <a:prstGeom prst="rect">
            <a:avLst/>
          </a:prstGeom>
        </p:spPr>
      </p:pic>
      <p:pic>
        <p:nvPicPr>
          <p:cNvPr id="11" name="Image 10">
            <a:extLst>
              <a:ext uri="{FF2B5EF4-FFF2-40B4-BE49-F238E27FC236}">
                <a16:creationId xmlns:a16="http://schemas.microsoft.com/office/drawing/2014/main" id="{BF0A54AC-D109-2F6B-3253-252F8BE3D430}"/>
              </a:ext>
            </a:extLst>
          </p:cNvPr>
          <p:cNvPicPr>
            <a:picLocks noChangeAspect="1"/>
          </p:cNvPicPr>
          <p:nvPr/>
        </p:nvPicPr>
        <p:blipFill rotWithShape="1">
          <a:blip r:embed="rId2">
            <a:extLst>
              <a:ext uri="{28A0092B-C50C-407E-A947-70E740481C1C}">
                <a14:useLocalDpi xmlns:a14="http://schemas.microsoft.com/office/drawing/2010/main" val="0"/>
              </a:ext>
            </a:extLst>
          </a:blip>
          <a:srcRect b="21664"/>
          <a:stretch/>
        </p:blipFill>
        <p:spPr>
          <a:xfrm>
            <a:off x="1777736" y="5581562"/>
            <a:ext cx="679569" cy="532347"/>
          </a:xfrm>
          <a:prstGeom prst="rect">
            <a:avLst/>
          </a:prstGeom>
        </p:spPr>
      </p:pic>
      <p:grpSp>
        <p:nvGrpSpPr>
          <p:cNvPr id="17" name="Groupe 16">
            <a:extLst>
              <a:ext uri="{FF2B5EF4-FFF2-40B4-BE49-F238E27FC236}">
                <a16:creationId xmlns:a16="http://schemas.microsoft.com/office/drawing/2014/main" id="{40030F01-EBFD-85BC-13BF-2AB1EBCD96F3}"/>
              </a:ext>
            </a:extLst>
          </p:cNvPr>
          <p:cNvGrpSpPr/>
          <p:nvPr/>
        </p:nvGrpSpPr>
        <p:grpSpPr>
          <a:xfrm>
            <a:off x="10862367" y="4158926"/>
            <a:ext cx="822661" cy="1700469"/>
            <a:chOff x="10862367" y="4158926"/>
            <a:chExt cx="822661" cy="1700469"/>
          </a:xfrm>
        </p:grpSpPr>
        <p:cxnSp>
          <p:nvCxnSpPr>
            <p:cNvPr id="13" name="Connecteur en angle 12">
              <a:extLst>
                <a:ext uri="{FF2B5EF4-FFF2-40B4-BE49-F238E27FC236}">
                  <a16:creationId xmlns:a16="http://schemas.microsoft.com/office/drawing/2014/main" id="{74D4A5EB-AA32-7AF8-C678-747695D835AF}"/>
                </a:ext>
              </a:extLst>
            </p:cNvPr>
            <p:cNvCxnSpPr>
              <a:cxnSpLocks/>
              <a:endCxn id="2" idx="3"/>
            </p:cNvCxnSpPr>
            <p:nvPr/>
          </p:nvCxnSpPr>
          <p:spPr>
            <a:xfrm rot="16200000" flipH="1">
              <a:off x="10480017" y="4654385"/>
              <a:ext cx="1700351" cy="709670"/>
            </a:xfrm>
            <a:prstGeom prst="bentConnector4">
              <a:avLst>
                <a:gd name="adj1" fmla="val 37115"/>
                <a:gd name="adj2" fmla="val 132212"/>
              </a:avLst>
            </a:prstGeom>
            <a:ln w="28575">
              <a:solidFill>
                <a:srgbClr val="00C87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8D8404EA-92FD-1F83-773B-DA8607EFDC75}"/>
                </a:ext>
              </a:extLst>
            </p:cNvPr>
            <p:cNvCxnSpPr/>
            <p:nvPr/>
          </p:nvCxnSpPr>
          <p:spPr>
            <a:xfrm>
              <a:off x="10862367" y="4158926"/>
              <a:ext cx="118800" cy="0"/>
            </a:xfrm>
            <a:prstGeom prst="line">
              <a:avLst/>
            </a:prstGeom>
            <a:ln w="28575">
              <a:solidFill>
                <a:srgbClr val="00C87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0920767"/>
      </p:ext>
    </p:extLst>
  </p:cSld>
  <p:clrMapOvr>
    <a:masterClrMapping/>
  </p:clrMapOvr>
</p:sld>
</file>

<file path=ppt/theme/theme1.xml><?xml version="1.0" encoding="utf-8"?>
<a:theme xmlns:a="http://schemas.openxmlformats.org/drawingml/2006/main" name="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extraClrScheme>
  </a:extraClrSchemeLst>
  <a:custClrLst>
    <a:custClr name="WHO Blue">
      <a:srgbClr val="009CDE"/>
    </a:custClr>
    <a:custClr name="blank">
      <a:srgbClr val="FFFFFF"/>
    </a:custClr>
    <a:custClr name="blank">
      <a:srgbClr val="FFFFFF"/>
    </a:custClr>
    <a:custClr name="blank">
      <a:srgbClr val="FFFFFF"/>
    </a:custClr>
    <a:custClr name="WHO Indigo 01">
      <a:srgbClr val="09164D"/>
    </a:custClr>
    <a:custClr name="WHO Indigo 02">
      <a:srgbClr val="1A4164"/>
    </a:custClr>
    <a:custClr name="WHO Indigo 03">
      <a:srgbClr val="486783"/>
    </a:custClr>
    <a:custClr name="WHO Indigo 04">
      <a:srgbClr val="768DA2"/>
    </a:custClr>
    <a:custClr name="WHO Indigo 05">
      <a:srgbClr val="A3B3C1"/>
    </a:custClr>
    <a:custClr name="WHO Indigo 06">
      <a:srgbClr val="E8ECEF"/>
    </a:custClr>
    <a:custClr name="WHO Grey 01">
      <a:srgbClr val="9B9B9B"/>
    </a:custClr>
    <a:custClr name="WHO Grey 02">
      <a:srgbClr val="C9C9C9"/>
    </a:custClr>
    <a:custClr name="WHO Grey 03">
      <a:srgbClr val="F2F2F2"/>
    </a:custClr>
    <a:custClr name="blank">
      <a:srgbClr val="FFFFFF"/>
    </a:custClr>
    <a:custClr name="WHO Birchgreen 01">
      <a:srgbClr val="29811B"/>
    </a:custClr>
    <a:custClr name="WHO Birchgreen 02">
      <a:srgbClr val="7ABC32"/>
    </a:custClr>
    <a:custClr name="WHO Birchgreen 03">
      <a:srgbClr val="95C95B"/>
    </a:custClr>
    <a:custClr name="WHO Birchgreen 04">
      <a:srgbClr val="AFD784"/>
    </a:custClr>
    <a:custClr name="WHO Birchgreen 05">
      <a:srgbClr val="CAE4AD"/>
    </a:custClr>
    <a:custClr name="WHO Birchgreen 06">
      <a:srgbClr val="F2F8EA"/>
    </a:custClr>
    <a:custClr name="blank">
      <a:srgbClr val="FFFFFF"/>
    </a:custClr>
    <a:custClr name="blank">
      <a:srgbClr val="FFFFFF"/>
    </a:custClr>
    <a:custClr name="blank">
      <a:srgbClr val="FFFFFF"/>
    </a:custClr>
    <a:custClr name="blank">
      <a:srgbClr val="FFFFFF"/>
    </a:custClr>
    <a:custClr name="WHO Savannah 01">
      <a:srgbClr val="966100"/>
    </a:custClr>
    <a:custClr name="WHO Savannah 02">
      <a:srgbClr val="AF8100"/>
    </a:custClr>
    <a:custClr name="WHO Savannah 03">
      <a:srgbClr val="BF9A33"/>
    </a:custClr>
    <a:custClr name="WHO Savannah 04">
      <a:srgbClr val="CFB366"/>
    </a:custClr>
    <a:custClr name="WHO Savannah 05">
      <a:srgbClr val="DFCD99"/>
    </a:custClr>
    <a:custClr name="WHO Savannah 06">
      <a:srgbClr val="F7F2E5"/>
    </a:custClr>
    <a:custClr name="WHO Purple 01">
      <a:srgbClr val="761302"/>
    </a:custClr>
    <a:custClr name="WHO Purple 02">
      <a:srgbClr val="8F3807"/>
    </a:custClr>
    <a:custClr name="WHO Purple 03">
      <a:srgbClr val="A56039"/>
    </a:custClr>
    <a:custClr name="blank">
      <a:srgbClr val="FFFFFF"/>
    </a:custClr>
    <a:custClr name="WHO Heat 01">
      <a:srgbClr val="B54606"/>
    </a:custClr>
    <a:custClr name="WHO Heat 02">
      <a:srgbClr val="D46112"/>
    </a:custClr>
    <a:custClr name="WHO Heat 03">
      <a:srgbClr val="DD8141"/>
    </a:custClr>
    <a:custClr name="WHO Heat 04">
      <a:srgbClr val="E5A071"/>
    </a:custClr>
    <a:custClr name="WHO Heat 05">
      <a:srgbClr val="EEC0A0"/>
    </a:custClr>
    <a:custClr name="WHO Heat 06">
      <a:srgbClr val="FBEFE7"/>
    </a:custClr>
    <a:custClr name="WHO Purple 04">
      <a:srgbClr val="BC886A"/>
    </a:custClr>
    <a:custClr name="WHO Purple 05">
      <a:srgbClr val="D2AF9C"/>
    </a:custClr>
    <a:custClr name="WHO Purple 06">
      <a:srgbClr val="F4EBE6"/>
    </a:custClr>
    <a:custClr name="blank">
      <a:srgbClr val="FFFFFF"/>
    </a:custClr>
    <a:custClr name="WHO Wood 01">
      <a:srgbClr val="20521A"/>
    </a:custClr>
    <a:custClr name="WHO Wood 02">
      <a:srgbClr val="2F7D4F"/>
    </a:custClr>
    <a:custClr name="WHO Wood 03">
      <a:srgbClr val="599772"/>
    </a:custClr>
    <a:custClr name="WHO Wood 04">
      <a:srgbClr val="82B195"/>
    </a:custClr>
    <a:custClr name="WHO Wood 05">
      <a:srgbClr val="ACCBB9"/>
    </a:custClr>
    <a:custClr name="WHO Wood 06">
      <a:srgbClr val="EAF2ED"/>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2829E3F1F515B4C96D8D0F6CF7FA135" ma:contentTypeVersion="9" ma:contentTypeDescription="Create a new document." ma:contentTypeScope="" ma:versionID="6321f2f1a2d5b43391f50d8d9d52b03f">
  <xsd:schema xmlns:xsd="http://www.w3.org/2001/XMLSchema" xmlns:xs="http://www.w3.org/2001/XMLSchema" xmlns:p="http://schemas.microsoft.com/office/2006/metadata/properties" xmlns:ns2="258f4466-2bc1-473d-823c-f8b62c8cf93d" xmlns:ns3="56e11769-c028-499d-b97c-a5ed431e8f14" targetNamespace="http://schemas.microsoft.com/office/2006/metadata/properties" ma:root="true" ma:fieldsID="55fecdc70c630ca6f80eedbc5c26e82f" ns2:_="" ns3:_="">
    <xsd:import namespace="258f4466-2bc1-473d-823c-f8b62c8cf93d"/>
    <xsd:import namespace="56e11769-c028-499d-b97c-a5ed431e8f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f4466-2bc1-473d-823c-f8b62c8cf9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6e11769-c028-499d-b97c-a5ed431e8f1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05601C3-A419-4E4B-B093-6E9F8951BE89}">
  <ds:schemaRefs>
    <ds:schemaRef ds:uri="http://schemas.microsoft.com/sharepoint/v3/contenttype/forms"/>
  </ds:schemaRefs>
</ds:datastoreItem>
</file>

<file path=customXml/itemProps2.xml><?xml version="1.0" encoding="utf-8"?>
<ds:datastoreItem xmlns:ds="http://schemas.openxmlformats.org/officeDocument/2006/customXml" ds:itemID="{0489CD5F-149D-4D04-99D0-CEB8B992AC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8f4466-2bc1-473d-823c-f8b62c8cf93d"/>
    <ds:schemaRef ds:uri="56e11769-c028-499d-b97c-a5ed431e8f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DE0E3E-79A9-4AC7-ACAD-D8B14C9A6D9F}">
  <ds:schemaRefs>
    <ds:schemaRef ds:uri="http://schemas.microsoft.com/office/2006/metadata/properties"/>
    <ds:schemaRef ds:uri="http://purl.org/dc/terms/"/>
    <ds:schemaRef ds:uri="http://schemas.openxmlformats.org/package/2006/metadata/core-properties"/>
    <ds:schemaRef ds:uri="0e5d193c-dd20-477e-88be-eb8e5692ac0b"/>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6118</TotalTime>
  <Words>2551</Words>
  <Application>Microsoft Office PowerPoint</Application>
  <PresentationFormat>Custom</PresentationFormat>
  <Paragraphs>324</Paragraphs>
  <Slides>26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Poppins Medium</vt:lpstr>
      <vt:lpstr>Times New Roman Regular</vt:lpstr>
      <vt:lpstr>Poppins SemiBold</vt:lpstr>
      <vt:lpstr>Wingdings</vt:lpstr>
      <vt:lpstr>Poppins</vt:lpstr>
      <vt:lpstr>Ebrima</vt:lpstr>
      <vt:lpstr>Office Theme</vt:lpstr>
      <vt:lpstr>Documenting NITAG work: Best Practices </vt:lpstr>
      <vt:lpstr>Before we start</vt:lpstr>
      <vt:lpstr>Learning objectives</vt:lpstr>
      <vt:lpstr>Group activity (15 minutes)</vt:lpstr>
      <vt:lpstr>Group one</vt:lpstr>
      <vt:lpstr>Group two</vt:lpstr>
      <vt:lpstr>Meeting minutes</vt:lpstr>
      <vt:lpstr>Meeting minutes</vt:lpstr>
      <vt:lpstr>PowerPoint Presentation</vt:lpstr>
      <vt:lpstr>Example of minutes</vt:lpstr>
      <vt:lpstr>Report of Recommendations to MoH</vt:lpstr>
      <vt:lpstr>Report of Recommendations to MoH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Benedikt Fischer</dc:creator>
  <cp:lastModifiedBy>HENAFF, Louise</cp:lastModifiedBy>
  <cp:revision>617</cp:revision>
  <dcterms:created xsi:type="dcterms:W3CDTF">2016-09-26T17:27:22Z</dcterms:created>
  <dcterms:modified xsi:type="dcterms:W3CDTF">2023-05-10T09:22:00Z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0x01010082829E3F1F515B4C96D8D0F6CF7FA135</vt:lpwstr>
  </property>
</Properties>
</file>