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660" r:id="rId4"/>
  </p:sldMasterIdLst>
  <p:notesMasterIdLst>
    <p:notesMasterId r:id="rId49"/>
  </p:notesMasterIdLst>
  <p:handoutMasterIdLst>
    <p:handoutMasterId r:id="rId50"/>
  </p:handoutMasterIdLst>
  <p:sldIdLst>
    <p:sldId id="2145706962" r:id="rId5"/>
    <p:sldId id="2145706906" r:id="rId6"/>
    <p:sldId id="2145706909" r:id="rId7"/>
    <p:sldId id="418" r:id="rId8"/>
    <p:sldId id="419" r:id="rId9"/>
    <p:sldId id="341" r:id="rId10"/>
    <p:sldId id="360" r:id="rId11"/>
    <p:sldId id="356" r:id="rId12"/>
    <p:sldId id="2145706957" r:id="rId13"/>
    <p:sldId id="2145706958" r:id="rId14"/>
    <p:sldId id="393" r:id="rId15"/>
    <p:sldId id="400" r:id="rId16"/>
    <p:sldId id="361" r:id="rId17"/>
    <p:sldId id="354" r:id="rId18"/>
    <p:sldId id="365" r:id="rId19"/>
    <p:sldId id="394" r:id="rId20"/>
    <p:sldId id="342" r:id="rId21"/>
    <p:sldId id="2145706959" r:id="rId22"/>
    <p:sldId id="403" r:id="rId23"/>
    <p:sldId id="404" r:id="rId24"/>
    <p:sldId id="405" r:id="rId25"/>
    <p:sldId id="406" r:id="rId26"/>
    <p:sldId id="407" r:id="rId27"/>
    <p:sldId id="352" r:id="rId28"/>
    <p:sldId id="420" r:id="rId29"/>
    <p:sldId id="395" r:id="rId30"/>
    <p:sldId id="445" r:id="rId31"/>
    <p:sldId id="375" r:id="rId32"/>
    <p:sldId id="396" r:id="rId33"/>
    <p:sldId id="2145706963" r:id="rId34"/>
    <p:sldId id="2145706964" r:id="rId35"/>
    <p:sldId id="2145706961" r:id="rId36"/>
    <p:sldId id="402" r:id="rId37"/>
    <p:sldId id="379" r:id="rId38"/>
    <p:sldId id="2145706966" r:id="rId39"/>
    <p:sldId id="2145706967" r:id="rId40"/>
    <p:sldId id="2145706968" r:id="rId41"/>
    <p:sldId id="381" r:id="rId42"/>
    <p:sldId id="2145706969" r:id="rId43"/>
    <p:sldId id="2145706970" r:id="rId44"/>
    <p:sldId id="382" r:id="rId45"/>
    <p:sldId id="398" r:id="rId46"/>
    <p:sldId id="2145706954" r:id="rId47"/>
    <p:sldId id="2145706942" r:id="rId48"/>
  </p:sldIdLst>
  <p:sldSz cx="12169775" cy="6877050"/>
  <p:notesSz cx="6808788" cy="9940925"/>
  <p:embeddedFontLst>
    <p:embeddedFont>
      <p:font typeface="Calibri" panose="020F0502020204030204" pitchFamily="34" charset="0"/>
      <p:regular r:id="rId51"/>
      <p:bold r:id="rId52"/>
      <p:italic r:id="rId53"/>
      <p:boldItalic r:id="rId54"/>
    </p:embeddedFont>
    <p:embeddedFont>
      <p:font typeface="Ebrima" panose="02000000000000000000" pitchFamily="2" charset="0"/>
      <p:regular r:id="rId55"/>
      <p:bold r:id="rId56"/>
    </p:embeddedFont>
    <p:embeddedFont>
      <p:font typeface="Poppins" pitchFamily="2" charset="77"/>
      <p:regular r:id="rId57"/>
      <p:bold r:id="rId58"/>
      <p:italic r:id="rId59"/>
      <p:boldItalic r:id="rId60"/>
    </p:embeddedFont>
    <p:embeddedFont>
      <p:font typeface="Poppins Medium" panose="020B0604020202020204" pitchFamily="34" charset="0"/>
      <p:regular r:id="rId61"/>
      <p:italic r:id="rId62"/>
    </p:embeddedFont>
    <p:embeddedFont>
      <p:font typeface="Poppins SemiBold" panose="020B0604020202020204" pitchFamily="34" charset="0"/>
      <p:regular r:id="rId63"/>
      <p:bold r:id="rId64"/>
      <p:italic r:id="rId65"/>
      <p:boldItalic r:id="rId66"/>
    </p:embeddedFont>
    <p:embeddedFont>
      <p:font typeface="Segoe Print" panose="02000800000000000000" pitchFamily="2" charset="0"/>
      <p:regular r:id="rId67"/>
      <p:bold r:id="rId68"/>
    </p:embeddedFont>
  </p:embeddedFontLst>
  <p:defaultTex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3" orient="horz" pos="2143">
          <p15:clr>
            <a:srgbClr val="A4A3A4"/>
          </p15:clr>
        </p15:guide>
        <p15:guide id="4" pos="383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AFF, Louise" initials="HL" lastIdx="18" clrIdx="0">
    <p:extLst>
      <p:ext uri="{19B8F6BF-5375-455C-9EA6-DF929625EA0E}">
        <p15:presenceInfo xmlns:p15="http://schemas.microsoft.com/office/powerpoint/2012/main" userId="S::henaffl@who.int::1fce807b-cec0-448f-8696-ba70cb03b3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C5B"/>
    <a:srgbClr val="C10077"/>
    <a:srgbClr val="00C26D"/>
    <a:srgbClr val="FB9B00"/>
    <a:srgbClr val="00785A"/>
    <a:srgbClr val="0092CC"/>
    <a:srgbClr val="F3F3F3"/>
    <a:srgbClr val="B0026D"/>
    <a:srgbClr val="82B195"/>
    <a:srgbClr val="F4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4" autoAdjust="0"/>
    <p:restoredTop sz="88924" autoAdjust="0"/>
  </p:normalViewPr>
  <p:slideViewPr>
    <p:cSldViewPr snapToGrid="0">
      <p:cViewPr varScale="1">
        <p:scale>
          <a:sx n="91" d="100"/>
          <a:sy n="91" d="100"/>
        </p:scale>
        <p:origin x="1280" y="200"/>
      </p:cViewPr>
      <p:guideLst>
        <p:guide orient="horz" pos="2137"/>
        <p:guide pos="2880"/>
        <p:guide orient="horz" pos="2143"/>
        <p:guide pos="383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7" d="100"/>
          <a:sy n="117" d="100"/>
        </p:scale>
        <p:origin x="337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3.fntdata"/><Relationship Id="rId68"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1.xml"/><Relationship Id="rId61"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1.fntdata"/><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handoutMaster" Target="handoutMasters/handoutMaster1.xml"/><Relationship Id="rId55" Type="http://schemas.openxmlformats.org/officeDocument/2006/relationships/font" Target="fonts/font5.fntdata"/><Relationship Id="rId7" Type="http://schemas.openxmlformats.org/officeDocument/2006/relationships/slide" Target="slides/slide3.xml"/><Relationship Id="rId71"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170631-0E29-3A42-87CA-ACA1D293B61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C5AF33CD-E411-6E45-9F2A-95CBBD6E5D64}">
      <dgm:prSet phldrT="[Texte]" custT="1"/>
      <dgm:spPr/>
      <dgm:t>
        <a:bodyPr/>
        <a:lstStyle/>
        <a:p>
          <a:r>
            <a:rPr lang="fr-FR" sz="1800" b="1" dirty="0">
              <a:solidFill>
                <a:schemeClr val="bg1"/>
              </a:solidFill>
              <a:latin typeface="Poppins" pitchFamily="2" charset="77"/>
              <a:cs typeface="Poppins" pitchFamily="2" charset="77"/>
            </a:rPr>
            <a:t>SIGIFIANCE</a:t>
          </a:r>
        </a:p>
      </dgm:t>
    </dgm:pt>
    <dgm:pt modelId="{4DD3ACEF-8914-744F-AFE0-D95B1A8BB431}" type="parTrans" cxnId="{CDDD68F5-D90D-944E-B194-1E4132C55691}">
      <dgm:prSet/>
      <dgm:spPr/>
      <dgm:t>
        <a:bodyPr/>
        <a:lstStyle/>
        <a:p>
          <a:endParaRPr lang="fr-FR"/>
        </a:p>
      </dgm:t>
    </dgm:pt>
    <dgm:pt modelId="{FB6F0163-1DFD-3A48-AD92-CA94DFCCEFEE}" type="sibTrans" cxnId="{CDDD68F5-D90D-944E-B194-1E4132C55691}">
      <dgm:prSet/>
      <dgm:spPr/>
      <dgm:t>
        <a:bodyPr/>
        <a:lstStyle/>
        <a:p>
          <a:endParaRPr lang="fr-FR"/>
        </a:p>
      </dgm:t>
    </dgm:pt>
    <dgm:pt modelId="{CEA21EE8-AFAF-444E-9A76-9FD2136E2A5C}">
      <dgm:prSet phldrT="[Texte]" custT="1"/>
      <dgm:spPr/>
      <dgm:t>
        <a:bodyPr/>
        <a:lstStyle/>
        <a:p>
          <a:r>
            <a:rPr lang="fr-FR" sz="1800" b="1" dirty="0">
              <a:solidFill>
                <a:schemeClr val="bg1"/>
              </a:solidFill>
              <a:latin typeface="Poppins" pitchFamily="2" charset="77"/>
              <a:cs typeface="Poppins" pitchFamily="2" charset="77"/>
            </a:rPr>
            <a:t>SPECIFIC vs NON SPECIFIC</a:t>
          </a:r>
        </a:p>
      </dgm:t>
    </dgm:pt>
    <dgm:pt modelId="{18C68C9F-C8D5-1940-9CDF-7A1E8090F404}" type="sibTrans" cxnId="{C6B5DDCE-CD3A-1A47-8D6E-B31BAE968BFB}">
      <dgm:prSet/>
      <dgm:spPr/>
      <dgm:t>
        <a:bodyPr/>
        <a:lstStyle/>
        <a:p>
          <a:endParaRPr lang="fr-FR"/>
        </a:p>
      </dgm:t>
    </dgm:pt>
    <dgm:pt modelId="{C0BEFA6A-0B65-B948-817D-E6273EF0FB76}" type="parTrans" cxnId="{C6B5DDCE-CD3A-1A47-8D6E-B31BAE968BFB}">
      <dgm:prSet/>
      <dgm:spPr/>
      <dgm:t>
        <a:bodyPr/>
        <a:lstStyle/>
        <a:p>
          <a:endParaRPr lang="fr-FR"/>
        </a:p>
      </dgm:t>
    </dgm:pt>
    <dgm:pt modelId="{D74AE876-16A4-D646-AC4E-ADF3A753B1B3}">
      <dgm:prSet phldrT="[Texte]" custT="1"/>
      <dgm:spPr/>
      <dgm:t>
        <a:bodyPr/>
        <a:lstStyle/>
        <a:p>
          <a:r>
            <a:rPr lang="en-GB" sz="1300" b="1" dirty="0">
              <a:solidFill>
                <a:schemeClr val="bg1"/>
              </a:solidFill>
              <a:latin typeface="Poppins" pitchFamily="2" charset="77"/>
              <a:cs typeface="Poppins" pitchFamily="2" charset="77"/>
            </a:rPr>
            <a:t>ADVANTAGE, NON-DISADVANTAGE, DISADVANTAGE</a:t>
          </a:r>
          <a:endParaRPr lang="fr-FR" sz="1300" b="1" dirty="0">
            <a:solidFill>
              <a:schemeClr val="bg1"/>
            </a:solidFill>
            <a:latin typeface="Poppins" pitchFamily="2" charset="77"/>
            <a:cs typeface="Poppins" pitchFamily="2" charset="77"/>
          </a:endParaRPr>
        </a:p>
      </dgm:t>
    </dgm:pt>
    <dgm:pt modelId="{9CA292E3-FE67-ED44-9C86-585E792C3D22}" type="sibTrans" cxnId="{06EB724C-CFAF-2348-B43A-5BD1320A0FDD}">
      <dgm:prSet/>
      <dgm:spPr/>
      <dgm:t>
        <a:bodyPr/>
        <a:lstStyle/>
        <a:p>
          <a:endParaRPr lang="fr-FR"/>
        </a:p>
      </dgm:t>
    </dgm:pt>
    <dgm:pt modelId="{E534C934-8F30-3646-9324-C8964B41E6CA}" type="parTrans" cxnId="{06EB724C-CFAF-2348-B43A-5BD1320A0FDD}">
      <dgm:prSet/>
      <dgm:spPr/>
      <dgm:t>
        <a:bodyPr/>
        <a:lstStyle/>
        <a:p>
          <a:endParaRPr lang="fr-FR"/>
        </a:p>
      </dgm:t>
    </dgm:pt>
    <dgm:pt modelId="{F9877CB9-0E01-3B41-B96C-4B6808C130EA}">
      <dgm:prSet phldrT="[Texte]" custT="1"/>
      <dgm:spPr/>
      <dgm:t>
        <a:bodyPr/>
        <a:lstStyle/>
        <a:p>
          <a:r>
            <a:rPr lang="fr-FR" sz="1800" b="1" dirty="0">
              <a:solidFill>
                <a:schemeClr val="bg1"/>
              </a:solidFill>
              <a:latin typeface="Poppins" pitchFamily="2" charset="77"/>
              <a:cs typeface="Poppins" pitchFamily="2" charset="77"/>
            </a:rPr>
            <a:t>CONSIDERATION RELATIVE TO TIME</a:t>
          </a:r>
        </a:p>
      </dgm:t>
    </dgm:pt>
    <dgm:pt modelId="{FEA07F1D-E394-1248-AA54-C4FD9757D019}" type="parTrans" cxnId="{ACB52B58-7B8E-E240-9067-9969A3F78DC4}">
      <dgm:prSet/>
      <dgm:spPr/>
      <dgm:t>
        <a:bodyPr/>
        <a:lstStyle/>
        <a:p>
          <a:endParaRPr lang="fr-FR"/>
        </a:p>
      </dgm:t>
    </dgm:pt>
    <dgm:pt modelId="{30B9731D-60AD-6F48-9F23-55F1F59E3AA7}" type="sibTrans" cxnId="{ACB52B58-7B8E-E240-9067-9969A3F78DC4}">
      <dgm:prSet/>
      <dgm:spPr/>
      <dgm:t>
        <a:bodyPr/>
        <a:lstStyle/>
        <a:p>
          <a:endParaRPr lang="fr-FR"/>
        </a:p>
      </dgm:t>
    </dgm:pt>
    <dgm:pt modelId="{AE6F4159-4BA3-3A4E-BA83-6D1BA9DD36E7}" type="pres">
      <dgm:prSet presAssocID="{1A170631-0E29-3A42-87CA-ACA1D293B610}" presName="Name0" presStyleCnt="0">
        <dgm:presLayoutVars>
          <dgm:chMax val="7"/>
          <dgm:chPref val="7"/>
          <dgm:dir/>
        </dgm:presLayoutVars>
      </dgm:prSet>
      <dgm:spPr/>
    </dgm:pt>
    <dgm:pt modelId="{26493C0E-A727-EB44-BE46-1285ABF71B6B}" type="pres">
      <dgm:prSet presAssocID="{1A170631-0E29-3A42-87CA-ACA1D293B610}" presName="Name1" presStyleCnt="0"/>
      <dgm:spPr/>
    </dgm:pt>
    <dgm:pt modelId="{CA4B3A2D-BB74-C844-98F9-9DE4B4534672}" type="pres">
      <dgm:prSet presAssocID="{1A170631-0E29-3A42-87CA-ACA1D293B610}" presName="cycle" presStyleCnt="0"/>
      <dgm:spPr/>
    </dgm:pt>
    <dgm:pt modelId="{ED14490A-FB3B-1E41-AF11-3433FA4BFAA8}" type="pres">
      <dgm:prSet presAssocID="{1A170631-0E29-3A42-87CA-ACA1D293B610}" presName="srcNode" presStyleLbl="node1" presStyleIdx="0" presStyleCnt="4"/>
      <dgm:spPr/>
    </dgm:pt>
    <dgm:pt modelId="{D7DD6B36-E1BE-8349-8B6C-61DA0B28638D}" type="pres">
      <dgm:prSet presAssocID="{1A170631-0E29-3A42-87CA-ACA1D293B610}" presName="conn" presStyleLbl="parChTrans1D2" presStyleIdx="0" presStyleCnt="1"/>
      <dgm:spPr/>
    </dgm:pt>
    <dgm:pt modelId="{3DBA5FAF-8537-DB4C-9DB4-0DF8CBA05135}" type="pres">
      <dgm:prSet presAssocID="{1A170631-0E29-3A42-87CA-ACA1D293B610}" presName="extraNode" presStyleLbl="node1" presStyleIdx="0" presStyleCnt="4"/>
      <dgm:spPr/>
    </dgm:pt>
    <dgm:pt modelId="{FB225749-5288-DF43-BD17-322E57CD944A}" type="pres">
      <dgm:prSet presAssocID="{1A170631-0E29-3A42-87CA-ACA1D293B610}" presName="dstNode" presStyleLbl="node1" presStyleIdx="0" presStyleCnt="4"/>
      <dgm:spPr/>
    </dgm:pt>
    <dgm:pt modelId="{8E965B92-FC3D-AD49-860F-D0684960B1EC}" type="pres">
      <dgm:prSet presAssocID="{C5AF33CD-E411-6E45-9F2A-95CBBD6E5D64}" presName="text_1" presStyleLbl="node1" presStyleIdx="0" presStyleCnt="4">
        <dgm:presLayoutVars>
          <dgm:bulletEnabled val="1"/>
        </dgm:presLayoutVars>
      </dgm:prSet>
      <dgm:spPr/>
    </dgm:pt>
    <dgm:pt modelId="{D3ED7E60-FEE3-AE42-9F3C-DB3CC0AFB4FA}" type="pres">
      <dgm:prSet presAssocID="{C5AF33CD-E411-6E45-9F2A-95CBBD6E5D64}" presName="accent_1" presStyleCnt="0"/>
      <dgm:spPr/>
    </dgm:pt>
    <dgm:pt modelId="{F411942E-1564-264F-B347-4659246557CE}" type="pres">
      <dgm:prSet presAssocID="{C5AF33CD-E411-6E45-9F2A-95CBBD6E5D64}" presName="accentRepeatNode" presStyleLbl="solidFgAcc1" presStyleIdx="0" presStyleCnt="4"/>
      <dgm:spPr/>
    </dgm:pt>
    <dgm:pt modelId="{FD257031-85BB-6A43-8560-35888DFBFFD3}" type="pres">
      <dgm:prSet presAssocID="{CEA21EE8-AFAF-444E-9A76-9FD2136E2A5C}" presName="text_2" presStyleLbl="node1" presStyleIdx="1" presStyleCnt="4">
        <dgm:presLayoutVars>
          <dgm:bulletEnabled val="1"/>
        </dgm:presLayoutVars>
      </dgm:prSet>
      <dgm:spPr/>
    </dgm:pt>
    <dgm:pt modelId="{07F71A6E-8F05-8640-AA2D-33926A1B6822}" type="pres">
      <dgm:prSet presAssocID="{CEA21EE8-AFAF-444E-9A76-9FD2136E2A5C}" presName="accent_2" presStyleCnt="0"/>
      <dgm:spPr/>
    </dgm:pt>
    <dgm:pt modelId="{3C538A55-E33D-3244-8B56-882EC9FB2C0A}" type="pres">
      <dgm:prSet presAssocID="{CEA21EE8-AFAF-444E-9A76-9FD2136E2A5C}" presName="accentRepeatNode" presStyleLbl="solidFgAcc1" presStyleIdx="1" presStyleCnt="4"/>
      <dgm:spPr/>
    </dgm:pt>
    <dgm:pt modelId="{E765233B-50FF-584D-AA5D-302C5C9C8BD5}" type="pres">
      <dgm:prSet presAssocID="{D74AE876-16A4-D646-AC4E-ADF3A753B1B3}" presName="text_3" presStyleLbl="node1" presStyleIdx="2" presStyleCnt="4">
        <dgm:presLayoutVars>
          <dgm:bulletEnabled val="1"/>
        </dgm:presLayoutVars>
      </dgm:prSet>
      <dgm:spPr/>
    </dgm:pt>
    <dgm:pt modelId="{38630E70-52D1-9047-95EC-C085EFDBBF5A}" type="pres">
      <dgm:prSet presAssocID="{D74AE876-16A4-D646-AC4E-ADF3A753B1B3}" presName="accent_3" presStyleCnt="0"/>
      <dgm:spPr/>
    </dgm:pt>
    <dgm:pt modelId="{C1B517B4-37C9-EE4F-94D1-BBF30A5677FC}" type="pres">
      <dgm:prSet presAssocID="{D74AE876-16A4-D646-AC4E-ADF3A753B1B3}" presName="accentRepeatNode" presStyleLbl="solidFgAcc1" presStyleIdx="2" presStyleCnt="4"/>
      <dgm:spPr/>
    </dgm:pt>
    <dgm:pt modelId="{5EB5BB2D-59F0-DD47-B5BE-EB0922D489F4}" type="pres">
      <dgm:prSet presAssocID="{F9877CB9-0E01-3B41-B96C-4B6808C130EA}" presName="text_4" presStyleLbl="node1" presStyleIdx="3" presStyleCnt="4">
        <dgm:presLayoutVars>
          <dgm:bulletEnabled val="1"/>
        </dgm:presLayoutVars>
      </dgm:prSet>
      <dgm:spPr/>
    </dgm:pt>
    <dgm:pt modelId="{38493CE3-BE90-B742-976C-E0387CD6C7E3}" type="pres">
      <dgm:prSet presAssocID="{F9877CB9-0E01-3B41-B96C-4B6808C130EA}" presName="accent_4" presStyleCnt="0"/>
      <dgm:spPr/>
    </dgm:pt>
    <dgm:pt modelId="{E7E760EA-C0FC-1649-A50A-2B89B5BDF0E8}" type="pres">
      <dgm:prSet presAssocID="{F9877CB9-0E01-3B41-B96C-4B6808C130EA}" presName="accentRepeatNode" presStyleLbl="solidFgAcc1" presStyleIdx="3" presStyleCnt="4"/>
      <dgm:spPr/>
    </dgm:pt>
  </dgm:ptLst>
  <dgm:cxnLst>
    <dgm:cxn modelId="{1A9F5F4C-1E43-914E-AC0D-B1EA00925F06}" type="presOf" srcId="{CEA21EE8-AFAF-444E-9A76-9FD2136E2A5C}" destId="{FD257031-85BB-6A43-8560-35888DFBFFD3}" srcOrd="0" destOrd="0" presId="urn:microsoft.com/office/officeart/2008/layout/VerticalCurvedList"/>
    <dgm:cxn modelId="{06EB724C-CFAF-2348-B43A-5BD1320A0FDD}" srcId="{1A170631-0E29-3A42-87CA-ACA1D293B610}" destId="{D74AE876-16A4-D646-AC4E-ADF3A753B1B3}" srcOrd="2" destOrd="0" parTransId="{E534C934-8F30-3646-9324-C8964B41E6CA}" sibTransId="{9CA292E3-FE67-ED44-9C86-585E792C3D22}"/>
    <dgm:cxn modelId="{ACB52B58-7B8E-E240-9067-9969A3F78DC4}" srcId="{1A170631-0E29-3A42-87CA-ACA1D293B610}" destId="{F9877CB9-0E01-3B41-B96C-4B6808C130EA}" srcOrd="3" destOrd="0" parTransId="{FEA07F1D-E394-1248-AA54-C4FD9757D019}" sibTransId="{30B9731D-60AD-6F48-9F23-55F1F59E3AA7}"/>
    <dgm:cxn modelId="{0F0CCB6C-E423-F846-A2E6-D5C2914E5914}" type="presOf" srcId="{1A170631-0E29-3A42-87CA-ACA1D293B610}" destId="{AE6F4159-4BA3-3A4E-BA83-6D1BA9DD36E7}" srcOrd="0" destOrd="0" presId="urn:microsoft.com/office/officeart/2008/layout/VerticalCurvedList"/>
    <dgm:cxn modelId="{7738F7BE-D17E-F445-B5D4-9F7C1975674F}" type="presOf" srcId="{FB6F0163-1DFD-3A48-AD92-CA94DFCCEFEE}" destId="{D7DD6B36-E1BE-8349-8B6C-61DA0B28638D}" srcOrd="0" destOrd="0" presId="urn:microsoft.com/office/officeart/2008/layout/VerticalCurvedList"/>
    <dgm:cxn modelId="{B8435FC5-33FB-1C40-9D9C-D060493A4788}" type="presOf" srcId="{D74AE876-16A4-D646-AC4E-ADF3A753B1B3}" destId="{E765233B-50FF-584D-AA5D-302C5C9C8BD5}" srcOrd="0" destOrd="0" presId="urn:microsoft.com/office/officeart/2008/layout/VerticalCurvedList"/>
    <dgm:cxn modelId="{C6B5DDCE-CD3A-1A47-8D6E-B31BAE968BFB}" srcId="{1A170631-0E29-3A42-87CA-ACA1D293B610}" destId="{CEA21EE8-AFAF-444E-9A76-9FD2136E2A5C}" srcOrd="1" destOrd="0" parTransId="{C0BEFA6A-0B65-B948-817D-E6273EF0FB76}" sibTransId="{18C68C9F-C8D5-1940-9CDF-7A1E8090F404}"/>
    <dgm:cxn modelId="{225247F3-DC8D-1244-9030-36BED72DADF0}" type="presOf" srcId="{F9877CB9-0E01-3B41-B96C-4B6808C130EA}" destId="{5EB5BB2D-59F0-DD47-B5BE-EB0922D489F4}" srcOrd="0" destOrd="0" presId="urn:microsoft.com/office/officeart/2008/layout/VerticalCurvedList"/>
    <dgm:cxn modelId="{CDDD68F5-D90D-944E-B194-1E4132C55691}" srcId="{1A170631-0E29-3A42-87CA-ACA1D293B610}" destId="{C5AF33CD-E411-6E45-9F2A-95CBBD6E5D64}" srcOrd="0" destOrd="0" parTransId="{4DD3ACEF-8914-744F-AFE0-D95B1A8BB431}" sibTransId="{FB6F0163-1DFD-3A48-AD92-CA94DFCCEFEE}"/>
    <dgm:cxn modelId="{DBB19EF9-2AAC-3941-B16F-58C572043443}" type="presOf" srcId="{C5AF33CD-E411-6E45-9F2A-95CBBD6E5D64}" destId="{8E965B92-FC3D-AD49-860F-D0684960B1EC}" srcOrd="0" destOrd="0" presId="urn:microsoft.com/office/officeart/2008/layout/VerticalCurvedList"/>
    <dgm:cxn modelId="{5A8BF497-3086-1048-A608-E0095F22C8BD}" type="presParOf" srcId="{AE6F4159-4BA3-3A4E-BA83-6D1BA9DD36E7}" destId="{26493C0E-A727-EB44-BE46-1285ABF71B6B}" srcOrd="0" destOrd="0" presId="urn:microsoft.com/office/officeart/2008/layout/VerticalCurvedList"/>
    <dgm:cxn modelId="{007FA296-1F28-3B46-8886-320AF450327E}" type="presParOf" srcId="{26493C0E-A727-EB44-BE46-1285ABF71B6B}" destId="{CA4B3A2D-BB74-C844-98F9-9DE4B4534672}" srcOrd="0" destOrd="0" presId="urn:microsoft.com/office/officeart/2008/layout/VerticalCurvedList"/>
    <dgm:cxn modelId="{F470F7F2-8CEB-6340-8A1C-BA127F3AEB12}" type="presParOf" srcId="{CA4B3A2D-BB74-C844-98F9-9DE4B4534672}" destId="{ED14490A-FB3B-1E41-AF11-3433FA4BFAA8}" srcOrd="0" destOrd="0" presId="urn:microsoft.com/office/officeart/2008/layout/VerticalCurvedList"/>
    <dgm:cxn modelId="{BC60F6AA-9F6C-894B-B015-42B842892A9A}" type="presParOf" srcId="{CA4B3A2D-BB74-C844-98F9-9DE4B4534672}" destId="{D7DD6B36-E1BE-8349-8B6C-61DA0B28638D}" srcOrd="1" destOrd="0" presId="urn:microsoft.com/office/officeart/2008/layout/VerticalCurvedList"/>
    <dgm:cxn modelId="{38ADECB7-B0A0-0A40-B722-087233942020}" type="presParOf" srcId="{CA4B3A2D-BB74-C844-98F9-9DE4B4534672}" destId="{3DBA5FAF-8537-DB4C-9DB4-0DF8CBA05135}" srcOrd="2" destOrd="0" presId="urn:microsoft.com/office/officeart/2008/layout/VerticalCurvedList"/>
    <dgm:cxn modelId="{D439F85E-23BB-F144-B75D-C389F4633F12}" type="presParOf" srcId="{CA4B3A2D-BB74-C844-98F9-9DE4B4534672}" destId="{FB225749-5288-DF43-BD17-322E57CD944A}" srcOrd="3" destOrd="0" presId="urn:microsoft.com/office/officeart/2008/layout/VerticalCurvedList"/>
    <dgm:cxn modelId="{B69C4B09-F5AA-944E-937A-9A3443A89EFA}" type="presParOf" srcId="{26493C0E-A727-EB44-BE46-1285ABF71B6B}" destId="{8E965B92-FC3D-AD49-860F-D0684960B1EC}" srcOrd="1" destOrd="0" presId="urn:microsoft.com/office/officeart/2008/layout/VerticalCurvedList"/>
    <dgm:cxn modelId="{761BCB4B-2AC0-FF47-8122-C13EE920B925}" type="presParOf" srcId="{26493C0E-A727-EB44-BE46-1285ABF71B6B}" destId="{D3ED7E60-FEE3-AE42-9F3C-DB3CC0AFB4FA}" srcOrd="2" destOrd="0" presId="urn:microsoft.com/office/officeart/2008/layout/VerticalCurvedList"/>
    <dgm:cxn modelId="{E0927D90-5AC7-3B44-9CD8-6BE53A1435DB}" type="presParOf" srcId="{D3ED7E60-FEE3-AE42-9F3C-DB3CC0AFB4FA}" destId="{F411942E-1564-264F-B347-4659246557CE}" srcOrd="0" destOrd="0" presId="urn:microsoft.com/office/officeart/2008/layout/VerticalCurvedList"/>
    <dgm:cxn modelId="{E2DB7CDA-4A06-524B-86D5-68E4301220FA}" type="presParOf" srcId="{26493C0E-A727-EB44-BE46-1285ABF71B6B}" destId="{FD257031-85BB-6A43-8560-35888DFBFFD3}" srcOrd="3" destOrd="0" presId="urn:microsoft.com/office/officeart/2008/layout/VerticalCurvedList"/>
    <dgm:cxn modelId="{A3420D0B-D90C-9B4E-9D83-C25639DC022F}" type="presParOf" srcId="{26493C0E-A727-EB44-BE46-1285ABF71B6B}" destId="{07F71A6E-8F05-8640-AA2D-33926A1B6822}" srcOrd="4" destOrd="0" presId="urn:microsoft.com/office/officeart/2008/layout/VerticalCurvedList"/>
    <dgm:cxn modelId="{909FD06B-1DC5-EC40-86FD-51F753014869}" type="presParOf" srcId="{07F71A6E-8F05-8640-AA2D-33926A1B6822}" destId="{3C538A55-E33D-3244-8B56-882EC9FB2C0A}" srcOrd="0" destOrd="0" presId="urn:microsoft.com/office/officeart/2008/layout/VerticalCurvedList"/>
    <dgm:cxn modelId="{6D67EA4E-7E99-834F-9802-29AE7C15FBA3}" type="presParOf" srcId="{26493C0E-A727-EB44-BE46-1285ABF71B6B}" destId="{E765233B-50FF-584D-AA5D-302C5C9C8BD5}" srcOrd="5" destOrd="0" presId="urn:microsoft.com/office/officeart/2008/layout/VerticalCurvedList"/>
    <dgm:cxn modelId="{67681BCB-39CE-8449-A68E-A66A72EB3061}" type="presParOf" srcId="{26493C0E-A727-EB44-BE46-1285ABF71B6B}" destId="{38630E70-52D1-9047-95EC-C085EFDBBF5A}" srcOrd="6" destOrd="0" presId="urn:microsoft.com/office/officeart/2008/layout/VerticalCurvedList"/>
    <dgm:cxn modelId="{97A9CF5D-DC39-BC42-A8E1-E511CB575489}" type="presParOf" srcId="{38630E70-52D1-9047-95EC-C085EFDBBF5A}" destId="{C1B517B4-37C9-EE4F-94D1-BBF30A5677FC}" srcOrd="0" destOrd="0" presId="urn:microsoft.com/office/officeart/2008/layout/VerticalCurvedList"/>
    <dgm:cxn modelId="{AE4B319C-98FE-8941-8D98-CAECFAD63886}" type="presParOf" srcId="{26493C0E-A727-EB44-BE46-1285ABF71B6B}" destId="{5EB5BB2D-59F0-DD47-B5BE-EB0922D489F4}" srcOrd="7" destOrd="0" presId="urn:microsoft.com/office/officeart/2008/layout/VerticalCurvedList"/>
    <dgm:cxn modelId="{230A2BC2-4254-F640-BA4C-C1B4FAF1280D}" type="presParOf" srcId="{26493C0E-A727-EB44-BE46-1285ABF71B6B}" destId="{38493CE3-BE90-B742-976C-E0387CD6C7E3}" srcOrd="8" destOrd="0" presId="urn:microsoft.com/office/officeart/2008/layout/VerticalCurvedList"/>
    <dgm:cxn modelId="{1D25A5C1-E776-4F4D-94E2-4CB7BBF73D1A}" type="presParOf" srcId="{38493CE3-BE90-B742-976C-E0387CD6C7E3}" destId="{E7E760EA-C0FC-1649-A50A-2B89B5BDF0E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40B8DB-9CDB-1F4D-BE2F-81CA71E36C6C}"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9D016F98-B86D-BC4C-BD0C-049627A5477E}">
      <dgm:prSet custT="1"/>
      <dgm:spPr>
        <a:solidFill>
          <a:srgbClr val="00785A"/>
        </a:solidFill>
      </dgm:spPr>
      <dgm:t>
        <a:bodyPr/>
        <a:lstStyle/>
        <a:p>
          <a:r>
            <a:rPr lang="en-US" sz="1800" dirty="0">
              <a:latin typeface="Poppins" pitchFamily="2" charset="77"/>
              <a:cs typeface="Poppins" pitchFamily="2" charset="77"/>
            </a:rPr>
            <a:t>Private/Public vaccine manufacturers </a:t>
          </a:r>
        </a:p>
      </dgm:t>
    </dgm:pt>
    <dgm:pt modelId="{211ADBBE-A8F0-6245-A7E3-4142B50748D0}" type="parTrans" cxnId="{C8AE36FA-3DC4-4A4E-BB11-F85505426257}">
      <dgm:prSet/>
      <dgm:spPr/>
      <dgm:t>
        <a:bodyPr/>
        <a:lstStyle/>
        <a:p>
          <a:endParaRPr lang="fr-FR"/>
        </a:p>
      </dgm:t>
    </dgm:pt>
    <dgm:pt modelId="{6357F33E-0073-1644-BAB9-E83DE78BB41A}" type="sibTrans" cxnId="{C8AE36FA-3DC4-4A4E-BB11-F85505426257}">
      <dgm:prSet/>
      <dgm:spPr>
        <a:ln>
          <a:solidFill>
            <a:srgbClr val="00785A"/>
          </a:solidFill>
        </a:ln>
      </dgm:spPr>
      <dgm:t>
        <a:bodyPr/>
        <a:lstStyle/>
        <a:p>
          <a:endParaRPr lang="fr-FR"/>
        </a:p>
      </dgm:t>
    </dgm:pt>
    <dgm:pt modelId="{D208C68F-C3B2-D446-B47E-4B1419B0B867}">
      <dgm:prSet custT="1"/>
      <dgm:spPr>
        <a:solidFill>
          <a:srgbClr val="00785A"/>
        </a:solidFill>
      </dgm:spPr>
      <dgm:t>
        <a:bodyPr/>
        <a:lstStyle/>
        <a:p>
          <a:r>
            <a:rPr lang="en-US" sz="1800" dirty="0">
              <a:latin typeface="Poppins" pitchFamily="2" charset="77"/>
              <a:cs typeface="Poppins" pitchFamily="2" charset="77"/>
            </a:rPr>
            <a:t>Private donors, including not-for-profit organizations </a:t>
          </a:r>
        </a:p>
      </dgm:t>
    </dgm:pt>
    <dgm:pt modelId="{20724B07-19D5-E140-AC8D-C43941B76693}" type="parTrans" cxnId="{31432304-9923-A446-B373-40CED1F1454C}">
      <dgm:prSet/>
      <dgm:spPr/>
      <dgm:t>
        <a:bodyPr/>
        <a:lstStyle/>
        <a:p>
          <a:endParaRPr lang="fr-FR"/>
        </a:p>
      </dgm:t>
    </dgm:pt>
    <dgm:pt modelId="{44708FC0-BD25-CC4B-8091-0C7F665FCD9A}" type="sibTrans" cxnId="{31432304-9923-A446-B373-40CED1F1454C}">
      <dgm:prSet/>
      <dgm:spPr/>
      <dgm:t>
        <a:bodyPr/>
        <a:lstStyle/>
        <a:p>
          <a:endParaRPr lang="fr-FR"/>
        </a:p>
      </dgm:t>
    </dgm:pt>
    <dgm:pt modelId="{6C719CDE-6626-0D4D-94B3-2F8393E9ACAB}">
      <dgm:prSet custT="1"/>
      <dgm:spPr>
        <a:solidFill>
          <a:srgbClr val="00785A"/>
        </a:solidFill>
      </dgm:spPr>
      <dgm:t>
        <a:bodyPr/>
        <a:lstStyle/>
        <a:p>
          <a:r>
            <a:rPr lang="en-US" sz="1800" dirty="0">
              <a:latin typeface="Poppins" pitchFamily="2" charset="77"/>
              <a:cs typeface="Poppins" pitchFamily="2" charset="77"/>
            </a:rPr>
            <a:t>Technical agencies and public health institutes </a:t>
          </a:r>
        </a:p>
      </dgm:t>
    </dgm:pt>
    <dgm:pt modelId="{AB9AC3DC-BDC2-3648-94EF-81852E311832}" type="parTrans" cxnId="{4B0FFF37-EBAB-A147-AB52-84E266748B77}">
      <dgm:prSet/>
      <dgm:spPr/>
      <dgm:t>
        <a:bodyPr/>
        <a:lstStyle/>
        <a:p>
          <a:endParaRPr lang="fr-FR"/>
        </a:p>
      </dgm:t>
    </dgm:pt>
    <dgm:pt modelId="{6C8F037E-E8C1-4F45-9BF4-45B63CD21DC1}" type="sibTrans" cxnId="{4B0FFF37-EBAB-A147-AB52-84E266748B77}">
      <dgm:prSet/>
      <dgm:spPr/>
      <dgm:t>
        <a:bodyPr/>
        <a:lstStyle/>
        <a:p>
          <a:endParaRPr lang="fr-FR"/>
        </a:p>
      </dgm:t>
    </dgm:pt>
    <dgm:pt modelId="{3581FA01-16BA-7241-845E-8F925EF69FBE}">
      <dgm:prSet custT="1"/>
      <dgm:spPr>
        <a:solidFill>
          <a:srgbClr val="00785A"/>
        </a:solidFill>
      </dgm:spPr>
      <dgm:t>
        <a:bodyPr/>
        <a:lstStyle/>
        <a:p>
          <a:r>
            <a:rPr lang="en-US" sz="1600" dirty="0">
              <a:latin typeface="Poppins" pitchFamily="2" charset="77"/>
              <a:cs typeface="Poppins" pitchFamily="2" charset="77"/>
            </a:rPr>
            <a:t>Public donor agencies and international financial institutions</a:t>
          </a:r>
        </a:p>
      </dgm:t>
    </dgm:pt>
    <dgm:pt modelId="{DF51A113-4601-3A46-9215-84438D936793}" type="parTrans" cxnId="{E0D51C49-37DF-8344-809F-0A5E468EC3A5}">
      <dgm:prSet/>
      <dgm:spPr/>
      <dgm:t>
        <a:bodyPr/>
        <a:lstStyle/>
        <a:p>
          <a:endParaRPr lang="fr-FR"/>
        </a:p>
      </dgm:t>
    </dgm:pt>
    <dgm:pt modelId="{0B20708C-CA8F-E543-8608-24450C5985C5}" type="sibTrans" cxnId="{E0D51C49-37DF-8344-809F-0A5E468EC3A5}">
      <dgm:prSet/>
      <dgm:spPr/>
      <dgm:t>
        <a:bodyPr/>
        <a:lstStyle/>
        <a:p>
          <a:endParaRPr lang="fr-FR"/>
        </a:p>
      </dgm:t>
    </dgm:pt>
    <dgm:pt modelId="{3A80F0AD-E058-9646-A21C-A1E413E6589F}">
      <dgm:prSet custT="1"/>
      <dgm:spPr>
        <a:solidFill>
          <a:srgbClr val="00785A"/>
        </a:solidFill>
      </dgm:spPr>
      <dgm:t>
        <a:bodyPr/>
        <a:lstStyle/>
        <a:p>
          <a:r>
            <a:rPr lang="en-US" sz="1800" dirty="0">
              <a:latin typeface="Poppins" pitchFamily="2" charset="77"/>
              <a:cs typeface="Poppins" pitchFamily="2" charset="77"/>
            </a:rPr>
            <a:t>Governments </a:t>
          </a:r>
        </a:p>
      </dgm:t>
    </dgm:pt>
    <dgm:pt modelId="{04A077CA-06FE-FE41-8ACC-711EA963DA6E}" type="parTrans" cxnId="{FB329628-6E8F-A74C-BB51-4B5C4D04C949}">
      <dgm:prSet/>
      <dgm:spPr/>
      <dgm:t>
        <a:bodyPr/>
        <a:lstStyle/>
        <a:p>
          <a:endParaRPr lang="fr-FR"/>
        </a:p>
      </dgm:t>
    </dgm:pt>
    <dgm:pt modelId="{8C9F2EE8-9206-9B4F-9089-CFC6D2CED176}" type="sibTrans" cxnId="{FB329628-6E8F-A74C-BB51-4B5C4D04C949}">
      <dgm:prSet/>
      <dgm:spPr/>
      <dgm:t>
        <a:bodyPr/>
        <a:lstStyle/>
        <a:p>
          <a:endParaRPr lang="fr-FR"/>
        </a:p>
      </dgm:t>
    </dgm:pt>
    <dgm:pt modelId="{37FC6B12-E0FB-704E-B566-828DAD252992}">
      <dgm:prSet custT="1"/>
      <dgm:spPr>
        <a:solidFill>
          <a:srgbClr val="00785A"/>
        </a:solidFill>
      </dgm:spPr>
      <dgm:t>
        <a:bodyPr/>
        <a:lstStyle/>
        <a:p>
          <a:r>
            <a:rPr lang="en-US" sz="1800" dirty="0">
              <a:latin typeface="Poppins" pitchFamily="2" charset="77"/>
              <a:cs typeface="Poppins" pitchFamily="2" charset="77"/>
            </a:rPr>
            <a:t>Academia and research institutes</a:t>
          </a:r>
        </a:p>
      </dgm:t>
    </dgm:pt>
    <dgm:pt modelId="{4C404250-B4C9-2741-9A0A-21D92E98AEC2}" type="parTrans" cxnId="{32677A1E-4518-9D46-BEEF-8F0D5E8A9C35}">
      <dgm:prSet/>
      <dgm:spPr/>
      <dgm:t>
        <a:bodyPr/>
        <a:lstStyle/>
        <a:p>
          <a:endParaRPr lang="fr-FR"/>
        </a:p>
      </dgm:t>
    </dgm:pt>
    <dgm:pt modelId="{1691ED2E-C408-B34D-B0DA-7632538CF577}" type="sibTrans" cxnId="{32677A1E-4518-9D46-BEEF-8F0D5E8A9C35}">
      <dgm:prSet/>
      <dgm:spPr/>
      <dgm:t>
        <a:bodyPr/>
        <a:lstStyle/>
        <a:p>
          <a:endParaRPr lang="fr-FR"/>
        </a:p>
      </dgm:t>
    </dgm:pt>
    <dgm:pt modelId="{64460BA6-3E47-254E-B3D5-0039F90C9C37}">
      <dgm:prSet custT="1"/>
      <dgm:spPr>
        <a:solidFill>
          <a:srgbClr val="00785A"/>
        </a:solidFill>
      </dgm:spPr>
      <dgm:t>
        <a:bodyPr/>
        <a:lstStyle/>
        <a:p>
          <a:r>
            <a:rPr lang="en-US" sz="1800" dirty="0">
              <a:latin typeface="Poppins" pitchFamily="2" charset="77"/>
              <a:cs typeface="Poppins" pitchFamily="2" charset="77"/>
            </a:rPr>
            <a:t>Professional associations</a:t>
          </a:r>
        </a:p>
      </dgm:t>
    </dgm:pt>
    <dgm:pt modelId="{F18531CB-EDB8-1F4E-A873-1095004E9DF6}" type="parTrans" cxnId="{AFCB4838-F702-784C-BC18-11072DCB45C7}">
      <dgm:prSet/>
      <dgm:spPr/>
      <dgm:t>
        <a:bodyPr/>
        <a:lstStyle/>
        <a:p>
          <a:endParaRPr lang="fr-FR"/>
        </a:p>
      </dgm:t>
    </dgm:pt>
    <dgm:pt modelId="{70E6BB1C-F494-624E-8360-B339362A1DC6}" type="sibTrans" cxnId="{AFCB4838-F702-784C-BC18-11072DCB45C7}">
      <dgm:prSet/>
      <dgm:spPr/>
      <dgm:t>
        <a:bodyPr/>
        <a:lstStyle/>
        <a:p>
          <a:endParaRPr lang="fr-FR"/>
        </a:p>
      </dgm:t>
    </dgm:pt>
    <dgm:pt modelId="{2608DBE1-981B-2146-993E-FEE9B5AD4007}">
      <dgm:prSet/>
      <dgm:spPr/>
    </dgm:pt>
    <dgm:pt modelId="{E01698AD-1713-554C-8AD1-104664131B0F}" type="parTrans" cxnId="{379A7221-3B34-8D46-B96F-072479CDC1B3}">
      <dgm:prSet/>
      <dgm:spPr/>
      <dgm:t>
        <a:bodyPr/>
        <a:lstStyle/>
        <a:p>
          <a:endParaRPr lang="fr-FR"/>
        </a:p>
      </dgm:t>
    </dgm:pt>
    <dgm:pt modelId="{43E80D20-BEA3-6C4F-AB21-327D8DE3D0DB}" type="sibTrans" cxnId="{379A7221-3B34-8D46-B96F-072479CDC1B3}">
      <dgm:prSet/>
      <dgm:spPr/>
      <dgm:t>
        <a:bodyPr/>
        <a:lstStyle/>
        <a:p>
          <a:endParaRPr lang="fr-FR"/>
        </a:p>
      </dgm:t>
    </dgm:pt>
    <dgm:pt modelId="{65F9B3B4-5DC2-D443-A426-E3634DAA7238}" type="pres">
      <dgm:prSet presAssocID="{C140B8DB-9CDB-1F4D-BE2F-81CA71E36C6C}" presName="Name0" presStyleCnt="0">
        <dgm:presLayoutVars>
          <dgm:chMax val="7"/>
          <dgm:chPref val="7"/>
          <dgm:dir/>
        </dgm:presLayoutVars>
      </dgm:prSet>
      <dgm:spPr/>
    </dgm:pt>
    <dgm:pt modelId="{3A846DF8-2457-214E-901F-5CEB05D8AFFF}" type="pres">
      <dgm:prSet presAssocID="{C140B8DB-9CDB-1F4D-BE2F-81CA71E36C6C}" presName="Name1" presStyleCnt="0"/>
      <dgm:spPr/>
    </dgm:pt>
    <dgm:pt modelId="{77673DD7-751D-994B-A223-FC8F9E7C0D3A}" type="pres">
      <dgm:prSet presAssocID="{C140B8DB-9CDB-1F4D-BE2F-81CA71E36C6C}" presName="cycle" presStyleCnt="0"/>
      <dgm:spPr/>
    </dgm:pt>
    <dgm:pt modelId="{B010ED37-3A5C-F64F-A574-8645A9CED7AD}" type="pres">
      <dgm:prSet presAssocID="{C140B8DB-9CDB-1F4D-BE2F-81CA71E36C6C}" presName="srcNode" presStyleLbl="node1" presStyleIdx="0" presStyleCnt="7"/>
      <dgm:spPr/>
    </dgm:pt>
    <dgm:pt modelId="{B126D3B0-1B60-B143-B0F5-693D758A2634}" type="pres">
      <dgm:prSet presAssocID="{C140B8DB-9CDB-1F4D-BE2F-81CA71E36C6C}" presName="conn" presStyleLbl="parChTrans1D2" presStyleIdx="0" presStyleCnt="1"/>
      <dgm:spPr/>
    </dgm:pt>
    <dgm:pt modelId="{68A4184C-0BD4-0643-8EBD-4643E128A588}" type="pres">
      <dgm:prSet presAssocID="{C140B8DB-9CDB-1F4D-BE2F-81CA71E36C6C}" presName="extraNode" presStyleLbl="node1" presStyleIdx="0" presStyleCnt="7"/>
      <dgm:spPr/>
    </dgm:pt>
    <dgm:pt modelId="{2B37BE1E-4D22-FA49-9E5F-53F18AF09EEB}" type="pres">
      <dgm:prSet presAssocID="{C140B8DB-9CDB-1F4D-BE2F-81CA71E36C6C}" presName="dstNode" presStyleLbl="node1" presStyleIdx="0" presStyleCnt="7"/>
      <dgm:spPr/>
    </dgm:pt>
    <dgm:pt modelId="{A976893B-7C54-234A-BE55-AFCEA26C8312}" type="pres">
      <dgm:prSet presAssocID="{9D016F98-B86D-BC4C-BD0C-049627A5477E}" presName="text_1" presStyleLbl="node1" presStyleIdx="0" presStyleCnt="7">
        <dgm:presLayoutVars>
          <dgm:bulletEnabled val="1"/>
        </dgm:presLayoutVars>
      </dgm:prSet>
      <dgm:spPr/>
    </dgm:pt>
    <dgm:pt modelId="{0053EC65-41AE-B149-8F69-3362F9BAEC2A}" type="pres">
      <dgm:prSet presAssocID="{9D016F98-B86D-BC4C-BD0C-049627A5477E}" presName="accent_1" presStyleCnt="0"/>
      <dgm:spPr/>
    </dgm:pt>
    <dgm:pt modelId="{25EB2C98-E1EA-6049-9CC6-D3F27CF58886}" type="pres">
      <dgm:prSet presAssocID="{9D016F98-B86D-BC4C-BD0C-049627A5477E}" presName="accentRepeatNode" presStyleLbl="solidFgAcc1" presStyleIdx="0" presStyleCnt="7"/>
      <dgm:spPr>
        <a:ln>
          <a:solidFill>
            <a:srgbClr val="00785A"/>
          </a:solidFill>
        </a:ln>
      </dgm:spPr>
    </dgm:pt>
    <dgm:pt modelId="{9F220292-2901-F64A-AE6F-8FC4D2597504}" type="pres">
      <dgm:prSet presAssocID="{D208C68F-C3B2-D446-B47E-4B1419B0B867}" presName="text_2" presStyleLbl="node1" presStyleIdx="1" presStyleCnt="7">
        <dgm:presLayoutVars>
          <dgm:bulletEnabled val="1"/>
        </dgm:presLayoutVars>
      </dgm:prSet>
      <dgm:spPr/>
    </dgm:pt>
    <dgm:pt modelId="{AE527BF1-2C21-1442-B609-BE9682153DC4}" type="pres">
      <dgm:prSet presAssocID="{D208C68F-C3B2-D446-B47E-4B1419B0B867}" presName="accent_2" presStyleCnt="0"/>
      <dgm:spPr/>
    </dgm:pt>
    <dgm:pt modelId="{95B3CEED-7557-864C-A05F-7C735C8C5350}" type="pres">
      <dgm:prSet presAssocID="{D208C68F-C3B2-D446-B47E-4B1419B0B867}" presName="accentRepeatNode" presStyleLbl="solidFgAcc1" presStyleIdx="1" presStyleCnt="7"/>
      <dgm:spPr>
        <a:ln>
          <a:solidFill>
            <a:srgbClr val="00785A"/>
          </a:solidFill>
        </a:ln>
      </dgm:spPr>
    </dgm:pt>
    <dgm:pt modelId="{D7033B96-C07E-4C4D-A0D3-7AB899D5DD69}" type="pres">
      <dgm:prSet presAssocID="{6C719CDE-6626-0D4D-94B3-2F8393E9ACAB}" presName="text_3" presStyleLbl="node1" presStyleIdx="2" presStyleCnt="7">
        <dgm:presLayoutVars>
          <dgm:bulletEnabled val="1"/>
        </dgm:presLayoutVars>
      </dgm:prSet>
      <dgm:spPr/>
    </dgm:pt>
    <dgm:pt modelId="{609A3505-E417-7849-AB9F-2EF6AEC5B693}" type="pres">
      <dgm:prSet presAssocID="{6C719CDE-6626-0D4D-94B3-2F8393E9ACAB}" presName="accent_3" presStyleCnt="0"/>
      <dgm:spPr/>
    </dgm:pt>
    <dgm:pt modelId="{F879E8FF-C291-A14C-AA6A-AD872F8F024F}" type="pres">
      <dgm:prSet presAssocID="{6C719CDE-6626-0D4D-94B3-2F8393E9ACAB}" presName="accentRepeatNode" presStyleLbl="solidFgAcc1" presStyleIdx="2" presStyleCnt="7"/>
      <dgm:spPr>
        <a:ln>
          <a:solidFill>
            <a:srgbClr val="00785A"/>
          </a:solidFill>
        </a:ln>
      </dgm:spPr>
    </dgm:pt>
    <dgm:pt modelId="{F961A0EA-4B80-FD4D-80A8-1A9C936E8ED9}" type="pres">
      <dgm:prSet presAssocID="{3581FA01-16BA-7241-845E-8F925EF69FBE}" presName="text_4" presStyleLbl="node1" presStyleIdx="3" presStyleCnt="7">
        <dgm:presLayoutVars>
          <dgm:bulletEnabled val="1"/>
        </dgm:presLayoutVars>
      </dgm:prSet>
      <dgm:spPr/>
    </dgm:pt>
    <dgm:pt modelId="{EC503E53-CE3F-A947-9221-2E24CBF582BB}" type="pres">
      <dgm:prSet presAssocID="{3581FA01-16BA-7241-845E-8F925EF69FBE}" presName="accent_4" presStyleCnt="0"/>
      <dgm:spPr/>
    </dgm:pt>
    <dgm:pt modelId="{5489D9A5-0874-E64C-ABA9-5F53AB16A2FA}" type="pres">
      <dgm:prSet presAssocID="{3581FA01-16BA-7241-845E-8F925EF69FBE}" presName="accentRepeatNode" presStyleLbl="solidFgAcc1" presStyleIdx="3" presStyleCnt="7"/>
      <dgm:spPr>
        <a:ln>
          <a:solidFill>
            <a:srgbClr val="00785A"/>
          </a:solidFill>
        </a:ln>
      </dgm:spPr>
    </dgm:pt>
    <dgm:pt modelId="{6781D81B-E5E2-DB4A-BE3E-10BED898A3B8}" type="pres">
      <dgm:prSet presAssocID="{3A80F0AD-E058-9646-A21C-A1E413E6589F}" presName="text_5" presStyleLbl="node1" presStyleIdx="4" presStyleCnt="7">
        <dgm:presLayoutVars>
          <dgm:bulletEnabled val="1"/>
        </dgm:presLayoutVars>
      </dgm:prSet>
      <dgm:spPr/>
    </dgm:pt>
    <dgm:pt modelId="{D359E4D8-A701-8345-BA73-A560BE412107}" type="pres">
      <dgm:prSet presAssocID="{3A80F0AD-E058-9646-A21C-A1E413E6589F}" presName="accent_5" presStyleCnt="0"/>
      <dgm:spPr/>
    </dgm:pt>
    <dgm:pt modelId="{1131CDB7-E0E2-A445-9123-5B1655351D34}" type="pres">
      <dgm:prSet presAssocID="{3A80F0AD-E058-9646-A21C-A1E413E6589F}" presName="accentRepeatNode" presStyleLbl="solidFgAcc1" presStyleIdx="4" presStyleCnt="7"/>
      <dgm:spPr>
        <a:ln>
          <a:solidFill>
            <a:srgbClr val="00785A"/>
          </a:solidFill>
        </a:ln>
      </dgm:spPr>
    </dgm:pt>
    <dgm:pt modelId="{CAC479A3-A298-3C42-9E92-B622F6C40E81}" type="pres">
      <dgm:prSet presAssocID="{37FC6B12-E0FB-704E-B566-828DAD252992}" presName="text_6" presStyleLbl="node1" presStyleIdx="5" presStyleCnt="7">
        <dgm:presLayoutVars>
          <dgm:bulletEnabled val="1"/>
        </dgm:presLayoutVars>
      </dgm:prSet>
      <dgm:spPr/>
    </dgm:pt>
    <dgm:pt modelId="{5F9793B0-A2E1-5548-B069-910FF66209B4}" type="pres">
      <dgm:prSet presAssocID="{37FC6B12-E0FB-704E-B566-828DAD252992}" presName="accent_6" presStyleCnt="0"/>
      <dgm:spPr/>
    </dgm:pt>
    <dgm:pt modelId="{CBA9646A-0528-2143-B823-53B4078F068F}" type="pres">
      <dgm:prSet presAssocID="{37FC6B12-E0FB-704E-B566-828DAD252992}" presName="accentRepeatNode" presStyleLbl="solidFgAcc1" presStyleIdx="5" presStyleCnt="7"/>
      <dgm:spPr>
        <a:ln>
          <a:solidFill>
            <a:srgbClr val="00785A"/>
          </a:solidFill>
        </a:ln>
      </dgm:spPr>
    </dgm:pt>
    <dgm:pt modelId="{2A769A72-77DC-8547-83BD-A05A7853C06F}" type="pres">
      <dgm:prSet presAssocID="{64460BA6-3E47-254E-B3D5-0039F90C9C37}" presName="text_7" presStyleLbl="node1" presStyleIdx="6" presStyleCnt="7">
        <dgm:presLayoutVars>
          <dgm:bulletEnabled val="1"/>
        </dgm:presLayoutVars>
      </dgm:prSet>
      <dgm:spPr/>
    </dgm:pt>
    <dgm:pt modelId="{80700005-662D-1041-BBD5-5E2397D3F554}" type="pres">
      <dgm:prSet presAssocID="{64460BA6-3E47-254E-B3D5-0039F90C9C37}" presName="accent_7" presStyleCnt="0"/>
      <dgm:spPr/>
    </dgm:pt>
    <dgm:pt modelId="{473DB0EE-F6FD-5A40-8BC4-9516B7C5FD4A}" type="pres">
      <dgm:prSet presAssocID="{64460BA6-3E47-254E-B3D5-0039F90C9C37}" presName="accentRepeatNode" presStyleLbl="solidFgAcc1" presStyleIdx="6" presStyleCnt="7"/>
      <dgm:spPr>
        <a:ln>
          <a:solidFill>
            <a:srgbClr val="00785A"/>
          </a:solidFill>
        </a:ln>
      </dgm:spPr>
    </dgm:pt>
  </dgm:ptLst>
  <dgm:cxnLst>
    <dgm:cxn modelId="{31432304-9923-A446-B373-40CED1F1454C}" srcId="{C140B8DB-9CDB-1F4D-BE2F-81CA71E36C6C}" destId="{D208C68F-C3B2-D446-B47E-4B1419B0B867}" srcOrd="1" destOrd="0" parTransId="{20724B07-19D5-E140-AC8D-C43941B76693}" sibTransId="{44708FC0-BD25-CC4B-8091-0C7F665FCD9A}"/>
    <dgm:cxn modelId="{32677A1E-4518-9D46-BEEF-8F0D5E8A9C35}" srcId="{C140B8DB-9CDB-1F4D-BE2F-81CA71E36C6C}" destId="{37FC6B12-E0FB-704E-B566-828DAD252992}" srcOrd="5" destOrd="0" parTransId="{4C404250-B4C9-2741-9A0A-21D92E98AEC2}" sibTransId="{1691ED2E-C408-B34D-B0DA-7632538CF577}"/>
    <dgm:cxn modelId="{379A7221-3B34-8D46-B96F-072479CDC1B3}" srcId="{C140B8DB-9CDB-1F4D-BE2F-81CA71E36C6C}" destId="{2608DBE1-981B-2146-993E-FEE9B5AD4007}" srcOrd="7" destOrd="0" parTransId="{E01698AD-1713-554C-8AD1-104664131B0F}" sibTransId="{43E80D20-BEA3-6C4F-AB21-327D8DE3D0DB}"/>
    <dgm:cxn modelId="{A81A1C26-DDA1-B24B-A2FF-B5637DD9629D}" type="presOf" srcId="{3581FA01-16BA-7241-845E-8F925EF69FBE}" destId="{F961A0EA-4B80-FD4D-80A8-1A9C936E8ED9}" srcOrd="0" destOrd="0" presId="urn:microsoft.com/office/officeart/2008/layout/VerticalCurvedList"/>
    <dgm:cxn modelId="{FB329628-6E8F-A74C-BB51-4B5C4D04C949}" srcId="{C140B8DB-9CDB-1F4D-BE2F-81CA71E36C6C}" destId="{3A80F0AD-E058-9646-A21C-A1E413E6589F}" srcOrd="4" destOrd="0" parTransId="{04A077CA-06FE-FE41-8ACC-711EA963DA6E}" sibTransId="{8C9F2EE8-9206-9B4F-9089-CFC6D2CED176}"/>
    <dgm:cxn modelId="{4B0FFF37-EBAB-A147-AB52-84E266748B77}" srcId="{C140B8DB-9CDB-1F4D-BE2F-81CA71E36C6C}" destId="{6C719CDE-6626-0D4D-94B3-2F8393E9ACAB}" srcOrd="2" destOrd="0" parTransId="{AB9AC3DC-BDC2-3648-94EF-81852E311832}" sibTransId="{6C8F037E-E8C1-4F45-9BF4-45B63CD21DC1}"/>
    <dgm:cxn modelId="{AFCB4838-F702-784C-BC18-11072DCB45C7}" srcId="{C140B8DB-9CDB-1F4D-BE2F-81CA71E36C6C}" destId="{64460BA6-3E47-254E-B3D5-0039F90C9C37}" srcOrd="6" destOrd="0" parTransId="{F18531CB-EDB8-1F4E-A873-1095004E9DF6}" sibTransId="{70E6BB1C-F494-624E-8360-B339362A1DC6}"/>
    <dgm:cxn modelId="{E0D51C49-37DF-8344-809F-0A5E468EC3A5}" srcId="{C140B8DB-9CDB-1F4D-BE2F-81CA71E36C6C}" destId="{3581FA01-16BA-7241-845E-8F925EF69FBE}" srcOrd="3" destOrd="0" parTransId="{DF51A113-4601-3A46-9215-84438D936793}" sibTransId="{0B20708C-CA8F-E543-8608-24450C5985C5}"/>
    <dgm:cxn modelId="{3A699561-F816-5840-A647-0A654F45E25D}" type="presOf" srcId="{6357F33E-0073-1644-BAB9-E83DE78BB41A}" destId="{B126D3B0-1B60-B143-B0F5-693D758A2634}" srcOrd="0" destOrd="0" presId="urn:microsoft.com/office/officeart/2008/layout/VerticalCurvedList"/>
    <dgm:cxn modelId="{7947FE69-AA5A-8546-9522-79C27D2073ED}" type="presOf" srcId="{D208C68F-C3B2-D446-B47E-4B1419B0B867}" destId="{9F220292-2901-F64A-AE6F-8FC4D2597504}" srcOrd="0" destOrd="0" presId="urn:microsoft.com/office/officeart/2008/layout/VerticalCurvedList"/>
    <dgm:cxn modelId="{8D6E5B70-7524-7047-956D-AF88CF6708B7}" type="presOf" srcId="{9D016F98-B86D-BC4C-BD0C-049627A5477E}" destId="{A976893B-7C54-234A-BE55-AFCEA26C8312}" srcOrd="0" destOrd="0" presId="urn:microsoft.com/office/officeart/2008/layout/VerticalCurvedList"/>
    <dgm:cxn modelId="{7A7FA97E-5EDF-DF4A-8C6B-71F7147A0F07}" type="presOf" srcId="{6C719CDE-6626-0D4D-94B3-2F8393E9ACAB}" destId="{D7033B96-C07E-4C4D-A0D3-7AB899D5DD69}" srcOrd="0" destOrd="0" presId="urn:microsoft.com/office/officeart/2008/layout/VerticalCurvedList"/>
    <dgm:cxn modelId="{71B23F9A-35A9-9146-9A67-97268576623B}" type="presOf" srcId="{3A80F0AD-E058-9646-A21C-A1E413E6589F}" destId="{6781D81B-E5E2-DB4A-BE3E-10BED898A3B8}" srcOrd="0" destOrd="0" presId="urn:microsoft.com/office/officeart/2008/layout/VerticalCurvedList"/>
    <dgm:cxn modelId="{C9B23FD5-FAD1-124D-924A-089B6A68A21C}" type="presOf" srcId="{64460BA6-3E47-254E-B3D5-0039F90C9C37}" destId="{2A769A72-77DC-8547-83BD-A05A7853C06F}" srcOrd="0" destOrd="0" presId="urn:microsoft.com/office/officeart/2008/layout/VerticalCurvedList"/>
    <dgm:cxn modelId="{26FB34F9-D3F9-FE44-80E3-7156550A989A}" type="presOf" srcId="{C140B8DB-9CDB-1F4D-BE2F-81CA71E36C6C}" destId="{65F9B3B4-5DC2-D443-A426-E3634DAA7238}" srcOrd="0" destOrd="0" presId="urn:microsoft.com/office/officeart/2008/layout/VerticalCurvedList"/>
    <dgm:cxn modelId="{3E0C93F9-0C69-6B44-9616-81042C9E49F3}" type="presOf" srcId="{37FC6B12-E0FB-704E-B566-828DAD252992}" destId="{CAC479A3-A298-3C42-9E92-B622F6C40E81}" srcOrd="0" destOrd="0" presId="urn:microsoft.com/office/officeart/2008/layout/VerticalCurvedList"/>
    <dgm:cxn modelId="{C8AE36FA-3DC4-4A4E-BB11-F85505426257}" srcId="{C140B8DB-9CDB-1F4D-BE2F-81CA71E36C6C}" destId="{9D016F98-B86D-BC4C-BD0C-049627A5477E}" srcOrd="0" destOrd="0" parTransId="{211ADBBE-A8F0-6245-A7E3-4142B50748D0}" sibTransId="{6357F33E-0073-1644-BAB9-E83DE78BB41A}"/>
    <dgm:cxn modelId="{02ECF052-B4C6-504B-A61E-9BAAE4D44294}" type="presParOf" srcId="{65F9B3B4-5DC2-D443-A426-E3634DAA7238}" destId="{3A846DF8-2457-214E-901F-5CEB05D8AFFF}" srcOrd="0" destOrd="0" presId="urn:microsoft.com/office/officeart/2008/layout/VerticalCurvedList"/>
    <dgm:cxn modelId="{DBEF2BD0-11CC-E447-9CB4-DDCC9322EE35}" type="presParOf" srcId="{3A846DF8-2457-214E-901F-5CEB05D8AFFF}" destId="{77673DD7-751D-994B-A223-FC8F9E7C0D3A}" srcOrd="0" destOrd="0" presId="urn:microsoft.com/office/officeart/2008/layout/VerticalCurvedList"/>
    <dgm:cxn modelId="{4B1B8D69-5910-E343-BE37-3E26E61FD921}" type="presParOf" srcId="{77673DD7-751D-994B-A223-FC8F9E7C0D3A}" destId="{B010ED37-3A5C-F64F-A574-8645A9CED7AD}" srcOrd="0" destOrd="0" presId="urn:microsoft.com/office/officeart/2008/layout/VerticalCurvedList"/>
    <dgm:cxn modelId="{DD959AD9-680D-1F4B-8017-02EB3BC66D57}" type="presParOf" srcId="{77673DD7-751D-994B-A223-FC8F9E7C0D3A}" destId="{B126D3B0-1B60-B143-B0F5-693D758A2634}" srcOrd="1" destOrd="0" presId="urn:microsoft.com/office/officeart/2008/layout/VerticalCurvedList"/>
    <dgm:cxn modelId="{CF9D70E7-3AB0-3F44-854A-A07A290EC5BA}" type="presParOf" srcId="{77673DD7-751D-994B-A223-FC8F9E7C0D3A}" destId="{68A4184C-0BD4-0643-8EBD-4643E128A588}" srcOrd="2" destOrd="0" presId="urn:microsoft.com/office/officeart/2008/layout/VerticalCurvedList"/>
    <dgm:cxn modelId="{874A9A26-E302-B245-99BA-5C57A256D750}" type="presParOf" srcId="{77673DD7-751D-994B-A223-FC8F9E7C0D3A}" destId="{2B37BE1E-4D22-FA49-9E5F-53F18AF09EEB}" srcOrd="3" destOrd="0" presId="urn:microsoft.com/office/officeart/2008/layout/VerticalCurvedList"/>
    <dgm:cxn modelId="{3C1FDC49-8AA6-AC44-A3AE-1F6183C50309}" type="presParOf" srcId="{3A846DF8-2457-214E-901F-5CEB05D8AFFF}" destId="{A976893B-7C54-234A-BE55-AFCEA26C8312}" srcOrd="1" destOrd="0" presId="urn:microsoft.com/office/officeart/2008/layout/VerticalCurvedList"/>
    <dgm:cxn modelId="{05BF189F-8F6B-2148-98FE-267C85E7A6A6}" type="presParOf" srcId="{3A846DF8-2457-214E-901F-5CEB05D8AFFF}" destId="{0053EC65-41AE-B149-8F69-3362F9BAEC2A}" srcOrd="2" destOrd="0" presId="urn:microsoft.com/office/officeart/2008/layout/VerticalCurvedList"/>
    <dgm:cxn modelId="{2A24FC11-B62A-9E49-90CE-60E28BF7FEA3}" type="presParOf" srcId="{0053EC65-41AE-B149-8F69-3362F9BAEC2A}" destId="{25EB2C98-E1EA-6049-9CC6-D3F27CF58886}" srcOrd="0" destOrd="0" presId="urn:microsoft.com/office/officeart/2008/layout/VerticalCurvedList"/>
    <dgm:cxn modelId="{724DA0F7-CC64-BD40-B868-FC6B7B59BC81}" type="presParOf" srcId="{3A846DF8-2457-214E-901F-5CEB05D8AFFF}" destId="{9F220292-2901-F64A-AE6F-8FC4D2597504}" srcOrd="3" destOrd="0" presId="urn:microsoft.com/office/officeart/2008/layout/VerticalCurvedList"/>
    <dgm:cxn modelId="{81FEB5D3-0564-524B-BA7B-1A1D0ECD2F8F}" type="presParOf" srcId="{3A846DF8-2457-214E-901F-5CEB05D8AFFF}" destId="{AE527BF1-2C21-1442-B609-BE9682153DC4}" srcOrd="4" destOrd="0" presId="urn:microsoft.com/office/officeart/2008/layout/VerticalCurvedList"/>
    <dgm:cxn modelId="{BA5A47F7-10D6-4E4F-8ACD-4ABFCA967784}" type="presParOf" srcId="{AE527BF1-2C21-1442-B609-BE9682153DC4}" destId="{95B3CEED-7557-864C-A05F-7C735C8C5350}" srcOrd="0" destOrd="0" presId="urn:microsoft.com/office/officeart/2008/layout/VerticalCurvedList"/>
    <dgm:cxn modelId="{FAB2E11C-1437-DD41-9D0E-AFC6B00B758E}" type="presParOf" srcId="{3A846DF8-2457-214E-901F-5CEB05D8AFFF}" destId="{D7033B96-C07E-4C4D-A0D3-7AB899D5DD69}" srcOrd="5" destOrd="0" presId="urn:microsoft.com/office/officeart/2008/layout/VerticalCurvedList"/>
    <dgm:cxn modelId="{31AA19E5-7A1A-A047-BD1B-CE85078A37A3}" type="presParOf" srcId="{3A846DF8-2457-214E-901F-5CEB05D8AFFF}" destId="{609A3505-E417-7849-AB9F-2EF6AEC5B693}" srcOrd="6" destOrd="0" presId="urn:microsoft.com/office/officeart/2008/layout/VerticalCurvedList"/>
    <dgm:cxn modelId="{52CDDB55-D462-7A4B-9343-F0884FF85B9A}" type="presParOf" srcId="{609A3505-E417-7849-AB9F-2EF6AEC5B693}" destId="{F879E8FF-C291-A14C-AA6A-AD872F8F024F}" srcOrd="0" destOrd="0" presId="urn:microsoft.com/office/officeart/2008/layout/VerticalCurvedList"/>
    <dgm:cxn modelId="{0072DBC6-2537-FD49-B4DD-9C5BAFE3AEF9}" type="presParOf" srcId="{3A846DF8-2457-214E-901F-5CEB05D8AFFF}" destId="{F961A0EA-4B80-FD4D-80A8-1A9C936E8ED9}" srcOrd="7" destOrd="0" presId="urn:microsoft.com/office/officeart/2008/layout/VerticalCurvedList"/>
    <dgm:cxn modelId="{6C3F3FD7-F4D5-D143-9251-2673D108A469}" type="presParOf" srcId="{3A846DF8-2457-214E-901F-5CEB05D8AFFF}" destId="{EC503E53-CE3F-A947-9221-2E24CBF582BB}" srcOrd="8" destOrd="0" presId="urn:microsoft.com/office/officeart/2008/layout/VerticalCurvedList"/>
    <dgm:cxn modelId="{3B011A31-1541-4B4D-B92E-395371C29AEC}" type="presParOf" srcId="{EC503E53-CE3F-A947-9221-2E24CBF582BB}" destId="{5489D9A5-0874-E64C-ABA9-5F53AB16A2FA}" srcOrd="0" destOrd="0" presId="urn:microsoft.com/office/officeart/2008/layout/VerticalCurvedList"/>
    <dgm:cxn modelId="{0DCA7F74-488A-714F-8BAA-39DFCA24C432}" type="presParOf" srcId="{3A846DF8-2457-214E-901F-5CEB05D8AFFF}" destId="{6781D81B-E5E2-DB4A-BE3E-10BED898A3B8}" srcOrd="9" destOrd="0" presId="urn:microsoft.com/office/officeart/2008/layout/VerticalCurvedList"/>
    <dgm:cxn modelId="{D53C9E19-C558-C34D-9B7E-DF83216B7EBB}" type="presParOf" srcId="{3A846DF8-2457-214E-901F-5CEB05D8AFFF}" destId="{D359E4D8-A701-8345-BA73-A560BE412107}" srcOrd="10" destOrd="0" presId="urn:microsoft.com/office/officeart/2008/layout/VerticalCurvedList"/>
    <dgm:cxn modelId="{F396358A-CD65-6542-A39A-E0BE0592D3EA}" type="presParOf" srcId="{D359E4D8-A701-8345-BA73-A560BE412107}" destId="{1131CDB7-E0E2-A445-9123-5B1655351D34}" srcOrd="0" destOrd="0" presId="urn:microsoft.com/office/officeart/2008/layout/VerticalCurvedList"/>
    <dgm:cxn modelId="{9745C2BA-9F60-5840-8EE3-F9385432CEE5}" type="presParOf" srcId="{3A846DF8-2457-214E-901F-5CEB05D8AFFF}" destId="{CAC479A3-A298-3C42-9E92-B622F6C40E81}" srcOrd="11" destOrd="0" presId="urn:microsoft.com/office/officeart/2008/layout/VerticalCurvedList"/>
    <dgm:cxn modelId="{3B8F5001-52C5-1F44-AA85-BC9F66163B53}" type="presParOf" srcId="{3A846DF8-2457-214E-901F-5CEB05D8AFFF}" destId="{5F9793B0-A2E1-5548-B069-910FF66209B4}" srcOrd="12" destOrd="0" presId="urn:microsoft.com/office/officeart/2008/layout/VerticalCurvedList"/>
    <dgm:cxn modelId="{98E1DE03-B3FE-1648-B144-E714D638DE92}" type="presParOf" srcId="{5F9793B0-A2E1-5548-B069-910FF66209B4}" destId="{CBA9646A-0528-2143-B823-53B4078F068F}" srcOrd="0" destOrd="0" presId="urn:microsoft.com/office/officeart/2008/layout/VerticalCurvedList"/>
    <dgm:cxn modelId="{7F184CF7-9C37-0442-8DDB-19440707F70D}" type="presParOf" srcId="{3A846DF8-2457-214E-901F-5CEB05D8AFFF}" destId="{2A769A72-77DC-8547-83BD-A05A7853C06F}" srcOrd="13" destOrd="0" presId="urn:microsoft.com/office/officeart/2008/layout/VerticalCurvedList"/>
    <dgm:cxn modelId="{FB6F6120-09E7-2443-A8C7-33C94A3AF878}" type="presParOf" srcId="{3A846DF8-2457-214E-901F-5CEB05D8AFFF}" destId="{80700005-662D-1041-BBD5-5E2397D3F554}" srcOrd="14" destOrd="0" presId="urn:microsoft.com/office/officeart/2008/layout/VerticalCurvedList"/>
    <dgm:cxn modelId="{82BF2577-D25B-1542-A90B-2D0AA83A6E4E}" type="presParOf" srcId="{80700005-662D-1041-BBD5-5E2397D3F554}" destId="{473DB0EE-F6FD-5A40-8BC4-9516B7C5FD4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F4BC82-EECD-5D46-B2FA-06DF4BF5387C}"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fr-FR"/>
        </a:p>
      </dgm:t>
    </dgm:pt>
    <dgm:pt modelId="{9354E083-E720-8B4C-9A85-EF0B311E6EF6}">
      <dgm:prSet phldrT="[Texte]"/>
      <dgm:spPr/>
      <dgm:t>
        <a:bodyPr/>
        <a:lstStyle/>
        <a:p>
          <a:pPr>
            <a:buClr>
              <a:srgbClr val="009CDE"/>
            </a:buClr>
            <a:buFont typeface="Wingdings" pitchFamily="2" charset="2"/>
            <a:buChar char="§"/>
          </a:pPr>
          <a:r>
            <a:rPr lang="en-US" dirty="0">
              <a:solidFill>
                <a:schemeClr val="bg1"/>
              </a:solidFill>
              <a:latin typeface="Poppins" pitchFamily="2" charset="77"/>
              <a:cs typeface="Poppins" pitchFamily="2" charset="77"/>
            </a:rPr>
            <a:t>The </a:t>
          </a:r>
          <a:r>
            <a:rPr lang="en-US" b="1" dirty="0">
              <a:solidFill>
                <a:schemeClr val="bg1"/>
              </a:solidFill>
              <a:latin typeface="Poppins" pitchFamily="2" charset="77"/>
              <a:cs typeface="Poppins" pitchFamily="2" charset="77"/>
            </a:rPr>
            <a:t>NITAG member, </a:t>
          </a:r>
          <a:r>
            <a:rPr lang="en-US" dirty="0">
              <a:solidFill>
                <a:schemeClr val="bg1"/>
              </a:solidFill>
              <a:latin typeface="Poppins" pitchFamily="2" charset="77"/>
              <a:cs typeface="Poppins" pitchFamily="2" charset="77"/>
            </a:rPr>
            <a:t>who could otherwise be suspected, rightly or wrongly, of having been influenced by outside interests during the recommendation-making process.</a:t>
          </a:r>
          <a:endParaRPr lang="fr-FR" dirty="0">
            <a:solidFill>
              <a:schemeClr val="bg1"/>
            </a:solidFill>
          </a:endParaRPr>
        </a:p>
      </dgm:t>
    </dgm:pt>
    <dgm:pt modelId="{8DDA70F2-4034-AE43-87F5-ADCC6B70161C}" type="parTrans" cxnId="{FE88A90C-7B4E-914D-81CD-C04530E682E3}">
      <dgm:prSet/>
      <dgm:spPr/>
      <dgm:t>
        <a:bodyPr/>
        <a:lstStyle/>
        <a:p>
          <a:endParaRPr lang="fr-FR"/>
        </a:p>
      </dgm:t>
    </dgm:pt>
    <dgm:pt modelId="{2DA12460-14C9-4745-AA1F-BDBA49904230}" type="sibTrans" cxnId="{FE88A90C-7B4E-914D-81CD-C04530E682E3}">
      <dgm:prSet/>
      <dgm:spPr/>
      <dgm:t>
        <a:bodyPr/>
        <a:lstStyle/>
        <a:p>
          <a:endParaRPr lang="fr-FR"/>
        </a:p>
      </dgm:t>
    </dgm:pt>
    <dgm:pt modelId="{06F378D8-990C-1048-8CE4-D71E9F22E476}">
      <dgm:prSet/>
      <dgm:spPr/>
      <dgm:t>
        <a:bodyPr/>
        <a:lstStyle/>
        <a:p>
          <a:r>
            <a:rPr lang="en-US" b="1" dirty="0">
              <a:solidFill>
                <a:schemeClr val="bg1"/>
              </a:solidFill>
              <a:latin typeface="Poppins" pitchFamily="2" charset="77"/>
              <a:cs typeface="Poppins" pitchFamily="2" charset="77"/>
            </a:rPr>
            <a:t>The NITAG</a:t>
          </a:r>
          <a:r>
            <a:rPr lang="en-US" dirty="0">
              <a:solidFill>
                <a:schemeClr val="bg1"/>
              </a:solidFill>
              <a:latin typeface="Poppins" pitchFamily="2" charset="77"/>
              <a:cs typeface="Poppins" pitchFamily="2" charset="77"/>
            </a:rPr>
            <a:t>, which could otherwise appear as not legitimate, independent and science-based.</a:t>
          </a:r>
        </a:p>
      </dgm:t>
    </dgm:pt>
    <dgm:pt modelId="{F07A5305-52D2-6B4D-A17D-B3D79871E7C9}" type="parTrans" cxnId="{A05E2C12-1DC0-424C-83C4-3825FD09ADB2}">
      <dgm:prSet/>
      <dgm:spPr/>
      <dgm:t>
        <a:bodyPr/>
        <a:lstStyle/>
        <a:p>
          <a:endParaRPr lang="fr-FR"/>
        </a:p>
      </dgm:t>
    </dgm:pt>
    <dgm:pt modelId="{E5950F4E-C2A3-6947-BE7F-F90C449FC4D1}" type="sibTrans" cxnId="{A05E2C12-1DC0-424C-83C4-3825FD09ADB2}">
      <dgm:prSet/>
      <dgm:spPr/>
      <dgm:t>
        <a:bodyPr/>
        <a:lstStyle/>
        <a:p>
          <a:endParaRPr lang="fr-FR"/>
        </a:p>
      </dgm:t>
    </dgm:pt>
    <dgm:pt modelId="{F6E8AAA7-6F57-F44B-A47D-7E9582FDFFE4}">
      <dgm:prSet/>
      <dgm:spPr/>
      <dgm:t>
        <a:bodyPr/>
        <a:lstStyle/>
        <a:p>
          <a:r>
            <a:rPr lang="en-US" dirty="0">
              <a:solidFill>
                <a:schemeClr val="bg1"/>
              </a:solidFill>
              <a:latin typeface="Poppins" pitchFamily="2" charset="77"/>
              <a:cs typeface="Poppins" pitchFamily="2" charset="77"/>
            </a:rPr>
            <a:t>The </a:t>
          </a:r>
          <a:r>
            <a:rPr lang="en-US" b="1" dirty="0">
              <a:solidFill>
                <a:schemeClr val="bg1"/>
              </a:solidFill>
              <a:latin typeface="Poppins" pitchFamily="2" charset="77"/>
              <a:cs typeface="Poppins" pitchFamily="2" charset="77"/>
            </a:rPr>
            <a:t>MoH and National Immunization </a:t>
          </a:r>
          <a:r>
            <a:rPr lang="en-US" b="1" dirty="0" err="1">
              <a:solidFill>
                <a:schemeClr val="bg1"/>
              </a:solidFill>
              <a:latin typeface="Poppins" pitchFamily="2" charset="77"/>
              <a:cs typeface="Poppins" pitchFamily="2" charset="77"/>
            </a:rPr>
            <a:t>Programme</a:t>
          </a:r>
          <a:r>
            <a:rPr lang="en-US" b="1" dirty="0">
              <a:solidFill>
                <a:schemeClr val="bg1"/>
              </a:solidFill>
              <a:latin typeface="Poppins" pitchFamily="2" charset="77"/>
              <a:cs typeface="Poppins" pitchFamily="2" charset="77"/>
            </a:rPr>
            <a:t> </a:t>
          </a:r>
          <a:r>
            <a:rPr lang="en-US" dirty="0">
              <a:solidFill>
                <a:schemeClr val="bg1"/>
              </a:solidFill>
              <a:latin typeface="Poppins" pitchFamily="2" charset="77"/>
              <a:cs typeface="Poppins" pitchFamily="2" charset="77"/>
            </a:rPr>
            <a:t>whose decisions could otherwise lack credibility (could fuel vaccine hesitancy).</a:t>
          </a:r>
        </a:p>
      </dgm:t>
    </dgm:pt>
    <dgm:pt modelId="{5FCB8948-E741-BA48-B46F-D9B69328B926}" type="parTrans" cxnId="{14183056-691D-AF44-9BDC-FB981E1092B0}">
      <dgm:prSet/>
      <dgm:spPr/>
      <dgm:t>
        <a:bodyPr/>
        <a:lstStyle/>
        <a:p>
          <a:endParaRPr lang="fr-FR"/>
        </a:p>
      </dgm:t>
    </dgm:pt>
    <dgm:pt modelId="{782C3DD7-0C9B-BC48-81BE-213D032AB278}" type="sibTrans" cxnId="{14183056-691D-AF44-9BDC-FB981E1092B0}">
      <dgm:prSet/>
      <dgm:spPr/>
      <dgm:t>
        <a:bodyPr/>
        <a:lstStyle/>
        <a:p>
          <a:endParaRPr lang="fr-FR"/>
        </a:p>
      </dgm:t>
    </dgm:pt>
    <dgm:pt modelId="{A5D8E06C-E57B-C34F-8A33-746FB72BED03}" type="pres">
      <dgm:prSet presAssocID="{A8F4BC82-EECD-5D46-B2FA-06DF4BF5387C}" presName="linearFlow" presStyleCnt="0">
        <dgm:presLayoutVars>
          <dgm:dir/>
          <dgm:resizeHandles val="exact"/>
        </dgm:presLayoutVars>
      </dgm:prSet>
      <dgm:spPr/>
    </dgm:pt>
    <dgm:pt modelId="{F1AF4D49-20EB-6D4D-A451-A05B1D48D842}" type="pres">
      <dgm:prSet presAssocID="{9354E083-E720-8B4C-9A85-EF0B311E6EF6}" presName="composite" presStyleCnt="0"/>
      <dgm:spPr/>
    </dgm:pt>
    <dgm:pt modelId="{B6E29748-FA50-724D-87B8-8FF175CA7330}" type="pres">
      <dgm:prSet presAssocID="{9354E083-E720-8B4C-9A85-EF0B311E6EF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302D79A5-6BDB-6C48-ACE1-3E9E3175F3F0}" type="pres">
      <dgm:prSet presAssocID="{9354E083-E720-8B4C-9A85-EF0B311E6EF6}" presName="txShp" presStyleLbl="node1" presStyleIdx="0" presStyleCnt="3">
        <dgm:presLayoutVars>
          <dgm:bulletEnabled val="1"/>
        </dgm:presLayoutVars>
      </dgm:prSet>
      <dgm:spPr/>
    </dgm:pt>
    <dgm:pt modelId="{93048C55-9EAF-3F42-9D38-12F195103A10}" type="pres">
      <dgm:prSet presAssocID="{2DA12460-14C9-4745-AA1F-BDBA49904230}" presName="spacing" presStyleCnt="0"/>
      <dgm:spPr/>
    </dgm:pt>
    <dgm:pt modelId="{D717A80C-B13F-BC4B-9F8A-052EE33C35F9}" type="pres">
      <dgm:prSet presAssocID="{06F378D8-990C-1048-8CE4-D71E9F22E476}" presName="composite" presStyleCnt="0"/>
      <dgm:spPr/>
    </dgm:pt>
    <dgm:pt modelId="{B6FFE890-4EE2-1740-BD29-FF5B39CE8243}" type="pres">
      <dgm:prSet presAssocID="{06F378D8-990C-1048-8CE4-D71E9F22E476}"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F2DCF6A-EAB9-7F40-8C2F-5461F8B69A3D}" type="pres">
      <dgm:prSet presAssocID="{06F378D8-990C-1048-8CE4-D71E9F22E476}" presName="txShp" presStyleLbl="node1" presStyleIdx="1" presStyleCnt="3">
        <dgm:presLayoutVars>
          <dgm:bulletEnabled val="1"/>
        </dgm:presLayoutVars>
      </dgm:prSet>
      <dgm:spPr/>
    </dgm:pt>
    <dgm:pt modelId="{FCC89A95-718A-C04D-8AF7-438A9C6B1E8A}" type="pres">
      <dgm:prSet presAssocID="{E5950F4E-C2A3-6947-BE7F-F90C449FC4D1}" presName="spacing" presStyleCnt="0"/>
      <dgm:spPr/>
    </dgm:pt>
    <dgm:pt modelId="{A0591323-FB8A-154E-9797-05B6ADF1F4A9}" type="pres">
      <dgm:prSet presAssocID="{F6E8AAA7-6F57-F44B-A47D-7E9582FDFFE4}" presName="composite" presStyleCnt="0"/>
      <dgm:spPr/>
    </dgm:pt>
    <dgm:pt modelId="{8365B28D-2BED-4746-9F93-47D84451A0A1}" type="pres">
      <dgm:prSet presAssocID="{F6E8AAA7-6F57-F44B-A47D-7E9582FDFFE4}" presName="imgShp" presStyleLbl="fgImgPlace1" presStyleIdx="2" presStyleCnt="3" custLinFactNeighborX="-10500" custLinFactNeighborY="-4200"/>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E5CF915-7E3F-4446-A093-B8E02F2A987B}" type="pres">
      <dgm:prSet presAssocID="{F6E8AAA7-6F57-F44B-A47D-7E9582FDFFE4}" presName="txShp" presStyleLbl="node1" presStyleIdx="2" presStyleCnt="3">
        <dgm:presLayoutVars>
          <dgm:bulletEnabled val="1"/>
        </dgm:presLayoutVars>
      </dgm:prSet>
      <dgm:spPr/>
    </dgm:pt>
  </dgm:ptLst>
  <dgm:cxnLst>
    <dgm:cxn modelId="{FE88A90C-7B4E-914D-81CD-C04530E682E3}" srcId="{A8F4BC82-EECD-5D46-B2FA-06DF4BF5387C}" destId="{9354E083-E720-8B4C-9A85-EF0B311E6EF6}" srcOrd="0" destOrd="0" parTransId="{8DDA70F2-4034-AE43-87F5-ADCC6B70161C}" sibTransId="{2DA12460-14C9-4745-AA1F-BDBA49904230}"/>
    <dgm:cxn modelId="{A05E2C12-1DC0-424C-83C4-3825FD09ADB2}" srcId="{A8F4BC82-EECD-5D46-B2FA-06DF4BF5387C}" destId="{06F378D8-990C-1048-8CE4-D71E9F22E476}" srcOrd="1" destOrd="0" parTransId="{F07A5305-52D2-6B4D-A17D-B3D79871E7C9}" sibTransId="{E5950F4E-C2A3-6947-BE7F-F90C449FC4D1}"/>
    <dgm:cxn modelId="{14183056-691D-AF44-9BDC-FB981E1092B0}" srcId="{A8F4BC82-EECD-5D46-B2FA-06DF4BF5387C}" destId="{F6E8AAA7-6F57-F44B-A47D-7E9582FDFFE4}" srcOrd="2" destOrd="0" parTransId="{5FCB8948-E741-BA48-B46F-D9B69328B926}" sibTransId="{782C3DD7-0C9B-BC48-81BE-213D032AB278}"/>
    <dgm:cxn modelId="{0B9E3287-D343-3642-B3EB-A3DCFB8EAAD1}" type="presOf" srcId="{9354E083-E720-8B4C-9A85-EF0B311E6EF6}" destId="{302D79A5-6BDB-6C48-ACE1-3E9E3175F3F0}" srcOrd="0" destOrd="0" presId="urn:microsoft.com/office/officeart/2005/8/layout/vList3"/>
    <dgm:cxn modelId="{926429A7-0108-0241-B5AD-E5471B22F97E}" type="presOf" srcId="{06F378D8-990C-1048-8CE4-D71E9F22E476}" destId="{3F2DCF6A-EAB9-7F40-8C2F-5461F8B69A3D}" srcOrd="0" destOrd="0" presId="urn:microsoft.com/office/officeart/2005/8/layout/vList3"/>
    <dgm:cxn modelId="{40560DAD-68D2-514B-A147-D101C40936C1}" type="presOf" srcId="{A8F4BC82-EECD-5D46-B2FA-06DF4BF5387C}" destId="{A5D8E06C-E57B-C34F-8A33-746FB72BED03}" srcOrd="0" destOrd="0" presId="urn:microsoft.com/office/officeart/2005/8/layout/vList3"/>
    <dgm:cxn modelId="{3EC7CCD0-C258-364F-8B27-FFFB80D744AC}" type="presOf" srcId="{F6E8AAA7-6F57-F44B-A47D-7E9582FDFFE4}" destId="{0E5CF915-7E3F-4446-A093-B8E02F2A987B}" srcOrd="0" destOrd="0" presId="urn:microsoft.com/office/officeart/2005/8/layout/vList3"/>
    <dgm:cxn modelId="{2D91DFD7-90C4-4245-85E6-16F30D0B626B}" type="presParOf" srcId="{A5D8E06C-E57B-C34F-8A33-746FB72BED03}" destId="{F1AF4D49-20EB-6D4D-A451-A05B1D48D842}" srcOrd="0" destOrd="0" presId="urn:microsoft.com/office/officeart/2005/8/layout/vList3"/>
    <dgm:cxn modelId="{FFD4B061-210E-C244-AB84-148EE4926AA1}" type="presParOf" srcId="{F1AF4D49-20EB-6D4D-A451-A05B1D48D842}" destId="{B6E29748-FA50-724D-87B8-8FF175CA7330}" srcOrd="0" destOrd="0" presId="urn:microsoft.com/office/officeart/2005/8/layout/vList3"/>
    <dgm:cxn modelId="{EF59CF24-4429-A740-B5CF-D130D9CACB31}" type="presParOf" srcId="{F1AF4D49-20EB-6D4D-A451-A05B1D48D842}" destId="{302D79A5-6BDB-6C48-ACE1-3E9E3175F3F0}" srcOrd="1" destOrd="0" presId="urn:microsoft.com/office/officeart/2005/8/layout/vList3"/>
    <dgm:cxn modelId="{A1A62488-8CC1-A14C-8AA0-8B4162246073}" type="presParOf" srcId="{A5D8E06C-E57B-C34F-8A33-746FB72BED03}" destId="{93048C55-9EAF-3F42-9D38-12F195103A10}" srcOrd="1" destOrd="0" presId="urn:microsoft.com/office/officeart/2005/8/layout/vList3"/>
    <dgm:cxn modelId="{6F03DAA9-57CC-8848-8220-FAD2B333261C}" type="presParOf" srcId="{A5D8E06C-E57B-C34F-8A33-746FB72BED03}" destId="{D717A80C-B13F-BC4B-9F8A-052EE33C35F9}" srcOrd="2" destOrd="0" presId="urn:microsoft.com/office/officeart/2005/8/layout/vList3"/>
    <dgm:cxn modelId="{695201A1-60F8-4C43-A3B9-6D6834D4DA0F}" type="presParOf" srcId="{D717A80C-B13F-BC4B-9F8A-052EE33C35F9}" destId="{B6FFE890-4EE2-1740-BD29-FF5B39CE8243}" srcOrd="0" destOrd="0" presId="urn:microsoft.com/office/officeart/2005/8/layout/vList3"/>
    <dgm:cxn modelId="{E95D4535-9798-1149-BD50-186CE6F0AED9}" type="presParOf" srcId="{D717A80C-B13F-BC4B-9F8A-052EE33C35F9}" destId="{3F2DCF6A-EAB9-7F40-8C2F-5461F8B69A3D}" srcOrd="1" destOrd="0" presId="urn:microsoft.com/office/officeart/2005/8/layout/vList3"/>
    <dgm:cxn modelId="{9333A10D-80EA-A14A-8C9C-27332A1C85DA}" type="presParOf" srcId="{A5D8E06C-E57B-C34F-8A33-746FB72BED03}" destId="{FCC89A95-718A-C04D-8AF7-438A9C6B1E8A}" srcOrd="3" destOrd="0" presId="urn:microsoft.com/office/officeart/2005/8/layout/vList3"/>
    <dgm:cxn modelId="{D7E92A54-83A4-6C4F-BC5B-77BE55B04A11}" type="presParOf" srcId="{A5D8E06C-E57B-C34F-8A33-746FB72BED03}" destId="{A0591323-FB8A-154E-9797-05B6ADF1F4A9}" srcOrd="4" destOrd="0" presId="urn:microsoft.com/office/officeart/2005/8/layout/vList3"/>
    <dgm:cxn modelId="{95259A1C-B04D-8740-AE5B-8EE49A98A068}" type="presParOf" srcId="{A0591323-FB8A-154E-9797-05B6ADF1F4A9}" destId="{8365B28D-2BED-4746-9F93-47D84451A0A1}" srcOrd="0" destOrd="0" presId="urn:microsoft.com/office/officeart/2005/8/layout/vList3"/>
    <dgm:cxn modelId="{6C8AC983-DD63-9642-A308-D1ACC35448A0}" type="presParOf" srcId="{A0591323-FB8A-154E-9797-05B6ADF1F4A9}" destId="{0E5CF915-7E3F-4446-A093-B8E02F2A987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D6B36-E1BE-8349-8B6C-61DA0B28638D}">
      <dsp:nvSpPr>
        <dsp:cNvPr id="0" name=""/>
        <dsp:cNvSpPr/>
      </dsp:nvSpPr>
      <dsp:spPr>
        <a:xfrm>
          <a:off x="-4843943" y="-742354"/>
          <a:ext cx="5769331" cy="5769331"/>
        </a:xfrm>
        <a:prstGeom prst="blockArc">
          <a:avLst>
            <a:gd name="adj1" fmla="val 18900000"/>
            <a:gd name="adj2" fmla="val 2700000"/>
            <a:gd name="adj3" fmla="val 37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965B92-FC3D-AD49-860F-D0684960B1EC}">
      <dsp:nvSpPr>
        <dsp:cNvPr id="0" name=""/>
        <dsp:cNvSpPr/>
      </dsp:nvSpPr>
      <dsp:spPr>
        <a:xfrm>
          <a:off x="484619" y="329401"/>
          <a:ext cx="3401509" cy="659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3197"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latin typeface="Poppins" pitchFamily="2" charset="77"/>
              <a:cs typeface="Poppins" pitchFamily="2" charset="77"/>
            </a:rPr>
            <a:t>SIGIFIANCE</a:t>
          </a:r>
        </a:p>
      </dsp:txBody>
      <dsp:txXfrm>
        <a:off x="484619" y="329401"/>
        <a:ext cx="3401509" cy="659146"/>
      </dsp:txXfrm>
    </dsp:sp>
    <dsp:sp modelId="{F411942E-1564-264F-B347-4659246557CE}">
      <dsp:nvSpPr>
        <dsp:cNvPr id="0" name=""/>
        <dsp:cNvSpPr/>
      </dsp:nvSpPr>
      <dsp:spPr>
        <a:xfrm>
          <a:off x="72652" y="247008"/>
          <a:ext cx="823932" cy="8239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257031-85BB-6A43-8560-35888DFBFFD3}">
      <dsp:nvSpPr>
        <dsp:cNvPr id="0" name=""/>
        <dsp:cNvSpPr/>
      </dsp:nvSpPr>
      <dsp:spPr>
        <a:xfrm>
          <a:off x="862522" y="1318292"/>
          <a:ext cx="3023606" cy="659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3197"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latin typeface="Poppins" pitchFamily="2" charset="77"/>
              <a:cs typeface="Poppins" pitchFamily="2" charset="77"/>
            </a:rPr>
            <a:t>SPECIFIC vs NON SPECIFIC</a:t>
          </a:r>
        </a:p>
      </dsp:txBody>
      <dsp:txXfrm>
        <a:off x="862522" y="1318292"/>
        <a:ext cx="3023606" cy="659146"/>
      </dsp:txXfrm>
    </dsp:sp>
    <dsp:sp modelId="{3C538A55-E33D-3244-8B56-882EC9FB2C0A}">
      <dsp:nvSpPr>
        <dsp:cNvPr id="0" name=""/>
        <dsp:cNvSpPr/>
      </dsp:nvSpPr>
      <dsp:spPr>
        <a:xfrm>
          <a:off x="450556" y="1235899"/>
          <a:ext cx="823932" cy="8239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65233B-50FF-584D-AA5D-302C5C9C8BD5}">
      <dsp:nvSpPr>
        <dsp:cNvPr id="0" name=""/>
        <dsp:cNvSpPr/>
      </dsp:nvSpPr>
      <dsp:spPr>
        <a:xfrm>
          <a:off x="862522" y="2307183"/>
          <a:ext cx="3023606" cy="659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3197" tIns="33020" rIns="33020" bIns="33020" numCol="1" spcCol="1270" anchor="ctr" anchorCtr="0">
          <a:noAutofit/>
        </a:bodyPr>
        <a:lstStyle/>
        <a:p>
          <a:pPr marL="0" lvl="0" indent="0" algn="l" defTabSz="577850">
            <a:lnSpc>
              <a:spcPct val="90000"/>
            </a:lnSpc>
            <a:spcBef>
              <a:spcPct val="0"/>
            </a:spcBef>
            <a:spcAft>
              <a:spcPct val="35000"/>
            </a:spcAft>
            <a:buNone/>
          </a:pPr>
          <a:r>
            <a:rPr lang="en-GB" sz="1300" b="1" kern="1200" dirty="0">
              <a:solidFill>
                <a:schemeClr val="bg1"/>
              </a:solidFill>
              <a:latin typeface="Poppins" pitchFamily="2" charset="77"/>
              <a:cs typeface="Poppins" pitchFamily="2" charset="77"/>
            </a:rPr>
            <a:t>ADVANTAGE, NON-DISADVANTAGE, DISADVANTAGE</a:t>
          </a:r>
          <a:endParaRPr lang="fr-FR" sz="1300" b="1" kern="1200" dirty="0">
            <a:solidFill>
              <a:schemeClr val="bg1"/>
            </a:solidFill>
            <a:latin typeface="Poppins" pitchFamily="2" charset="77"/>
            <a:cs typeface="Poppins" pitchFamily="2" charset="77"/>
          </a:endParaRPr>
        </a:p>
      </dsp:txBody>
      <dsp:txXfrm>
        <a:off x="862522" y="2307183"/>
        <a:ext cx="3023606" cy="659146"/>
      </dsp:txXfrm>
    </dsp:sp>
    <dsp:sp modelId="{C1B517B4-37C9-EE4F-94D1-BBF30A5677FC}">
      <dsp:nvSpPr>
        <dsp:cNvPr id="0" name=""/>
        <dsp:cNvSpPr/>
      </dsp:nvSpPr>
      <dsp:spPr>
        <a:xfrm>
          <a:off x="450556" y="2224789"/>
          <a:ext cx="823932" cy="8239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B5BB2D-59F0-DD47-B5BE-EB0922D489F4}">
      <dsp:nvSpPr>
        <dsp:cNvPr id="0" name=""/>
        <dsp:cNvSpPr/>
      </dsp:nvSpPr>
      <dsp:spPr>
        <a:xfrm>
          <a:off x="484619" y="3296074"/>
          <a:ext cx="3401509" cy="659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3197" tIns="45720" rIns="45720" bIns="4572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bg1"/>
              </a:solidFill>
              <a:latin typeface="Poppins" pitchFamily="2" charset="77"/>
              <a:cs typeface="Poppins" pitchFamily="2" charset="77"/>
            </a:rPr>
            <a:t>CONSIDERATION RELATIVE TO TIME</a:t>
          </a:r>
        </a:p>
      </dsp:txBody>
      <dsp:txXfrm>
        <a:off x="484619" y="3296074"/>
        <a:ext cx="3401509" cy="659146"/>
      </dsp:txXfrm>
    </dsp:sp>
    <dsp:sp modelId="{E7E760EA-C0FC-1649-A50A-2B89B5BDF0E8}">
      <dsp:nvSpPr>
        <dsp:cNvPr id="0" name=""/>
        <dsp:cNvSpPr/>
      </dsp:nvSpPr>
      <dsp:spPr>
        <a:xfrm>
          <a:off x="72652" y="3213680"/>
          <a:ext cx="823932" cy="82393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6D3B0-1B60-B143-B0F5-693D758A2634}">
      <dsp:nvSpPr>
        <dsp:cNvPr id="0" name=""/>
        <dsp:cNvSpPr/>
      </dsp:nvSpPr>
      <dsp:spPr>
        <a:xfrm>
          <a:off x="-5939234" y="-909452"/>
          <a:ext cx="7075026" cy="7075026"/>
        </a:xfrm>
        <a:prstGeom prst="blockArc">
          <a:avLst>
            <a:gd name="adj1" fmla="val 18900000"/>
            <a:gd name="adj2" fmla="val 2700000"/>
            <a:gd name="adj3" fmla="val 305"/>
          </a:avLst>
        </a:prstGeom>
        <a:noFill/>
        <a:ln w="12700" cap="flat" cmpd="sng" algn="ctr">
          <a:solidFill>
            <a:srgbClr val="00785A"/>
          </a:solidFill>
          <a:prstDash val="solid"/>
          <a:miter lim="800000"/>
        </a:ln>
        <a:effectLst/>
      </dsp:spPr>
      <dsp:style>
        <a:lnRef idx="2">
          <a:scrgbClr r="0" g="0" b="0"/>
        </a:lnRef>
        <a:fillRef idx="0">
          <a:scrgbClr r="0" g="0" b="0"/>
        </a:fillRef>
        <a:effectRef idx="0">
          <a:scrgbClr r="0" g="0" b="0"/>
        </a:effectRef>
        <a:fontRef idx="minor"/>
      </dsp:style>
    </dsp:sp>
    <dsp:sp modelId="{A976893B-7C54-234A-BE55-AFCEA26C8312}">
      <dsp:nvSpPr>
        <dsp:cNvPr id="0" name=""/>
        <dsp:cNvSpPr/>
      </dsp:nvSpPr>
      <dsp:spPr>
        <a:xfrm>
          <a:off x="368716" y="238943"/>
          <a:ext cx="7445295" cy="477676"/>
        </a:xfrm>
        <a:prstGeom prst="rect">
          <a:avLst/>
        </a:prstGeom>
        <a:solidFill>
          <a:srgbClr val="007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5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Poppins" pitchFamily="2" charset="77"/>
              <a:cs typeface="Poppins" pitchFamily="2" charset="77"/>
            </a:rPr>
            <a:t>Private/Public vaccine manufacturers </a:t>
          </a:r>
        </a:p>
      </dsp:txBody>
      <dsp:txXfrm>
        <a:off x="368716" y="238943"/>
        <a:ext cx="7445295" cy="477676"/>
      </dsp:txXfrm>
    </dsp:sp>
    <dsp:sp modelId="{25EB2C98-E1EA-6049-9CC6-D3F27CF58886}">
      <dsp:nvSpPr>
        <dsp:cNvPr id="0" name=""/>
        <dsp:cNvSpPr/>
      </dsp:nvSpPr>
      <dsp:spPr>
        <a:xfrm>
          <a:off x="70169" y="179233"/>
          <a:ext cx="597095" cy="597095"/>
        </a:xfrm>
        <a:prstGeom prst="ellipse">
          <a:avLst/>
        </a:prstGeom>
        <a:solidFill>
          <a:schemeClr val="lt1">
            <a:hueOff val="0"/>
            <a:satOff val="0"/>
            <a:lumOff val="0"/>
            <a:alphaOff val="0"/>
          </a:schemeClr>
        </a:solidFill>
        <a:ln w="12700" cap="flat" cmpd="sng" algn="ctr">
          <a:solidFill>
            <a:srgbClr val="00785A"/>
          </a:solidFill>
          <a:prstDash val="solid"/>
          <a:miter lim="800000"/>
        </a:ln>
        <a:effectLst/>
      </dsp:spPr>
      <dsp:style>
        <a:lnRef idx="2">
          <a:scrgbClr r="0" g="0" b="0"/>
        </a:lnRef>
        <a:fillRef idx="1">
          <a:scrgbClr r="0" g="0" b="0"/>
        </a:fillRef>
        <a:effectRef idx="0">
          <a:scrgbClr r="0" g="0" b="0"/>
        </a:effectRef>
        <a:fontRef idx="minor"/>
      </dsp:style>
    </dsp:sp>
    <dsp:sp modelId="{9F220292-2901-F64A-AE6F-8FC4D2597504}">
      <dsp:nvSpPr>
        <dsp:cNvPr id="0" name=""/>
        <dsp:cNvSpPr/>
      </dsp:nvSpPr>
      <dsp:spPr>
        <a:xfrm>
          <a:off x="801295" y="955878"/>
          <a:ext cx="7012717" cy="477676"/>
        </a:xfrm>
        <a:prstGeom prst="rect">
          <a:avLst/>
        </a:prstGeom>
        <a:solidFill>
          <a:srgbClr val="007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5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Poppins" pitchFamily="2" charset="77"/>
              <a:cs typeface="Poppins" pitchFamily="2" charset="77"/>
            </a:rPr>
            <a:t>Private donors, including not-for-profit organizations </a:t>
          </a:r>
        </a:p>
      </dsp:txBody>
      <dsp:txXfrm>
        <a:off x="801295" y="955878"/>
        <a:ext cx="7012717" cy="477676"/>
      </dsp:txXfrm>
    </dsp:sp>
    <dsp:sp modelId="{95B3CEED-7557-864C-A05F-7C735C8C5350}">
      <dsp:nvSpPr>
        <dsp:cNvPr id="0" name=""/>
        <dsp:cNvSpPr/>
      </dsp:nvSpPr>
      <dsp:spPr>
        <a:xfrm>
          <a:off x="502747" y="896168"/>
          <a:ext cx="597095" cy="597095"/>
        </a:xfrm>
        <a:prstGeom prst="ellipse">
          <a:avLst/>
        </a:prstGeom>
        <a:solidFill>
          <a:schemeClr val="lt1">
            <a:hueOff val="0"/>
            <a:satOff val="0"/>
            <a:lumOff val="0"/>
            <a:alphaOff val="0"/>
          </a:schemeClr>
        </a:solidFill>
        <a:ln w="12700" cap="flat" cmpd="sng" algn="ctr">
          <a:solidFill>
            <a:srgbClr val="00785A"/>
          </a:solidFill>
          <a:prstDash val="solid"/>
          <a:miter lim="800000"/>
        </a:ln>
        <a:effectLst/>
      </dsp:spPr>
      <dsp:style>
        <a:lnRef idx="2">
          <a:scrgbClr r="0" g="0" b="0"/>
        </a:lnRef>
        <a:fillRef idx="1">
          <a:scrgbClr r="0" g="0" b="0"/>
        </a:fillRef>
        <a:effectRef idx="0">
          <a:scrgbClr r="0" g="0" b="0"/>
        </a:effectRef>
        <a:fontRef idx="minor"/>
      </dsp:style>
    </dsp:sp>
    <dsp:sp modelId="{D7033B96-C07E-4C4D-A0D3-7AB899D5DD69}">
      <dsp:nvSpPr>
        <dsp:cNvPr id="0" name=""/>
        <dsp:cNvSpPr/>
      </dsp:nvSpPr>
      <dsp:spPr>
        <a:xfrm>
          <a:off x="1038346" y="1672287"/>
          <a:ext cx="6775666" cy="477676"/>
        </a:xfrm>
        <a:prstGeom prst="rect">
          <a:avLst/>
        </a:prstGeom>
        <a:solidFill>
          <a:srgbClr val="007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5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Poppins" pitchFamily="2" charset="77"/>
              <a:cs typeface="Poppins" pitchFamily="2" charset="77"/>
            </a:rPr>
            <a:t>Technical agencies and public health institutes </a:t>
          </a:r>
        </a:p>
      </dsp:txBody>
      <dsp:txXfrm>
        <a:off x="1038346" y="1672287"/>
        <a:ext cx="6775666" cy="477676"/>
      </dsp:txXfrm>
    </dsp:sp>
    <dsp:sp modelId="{F879E8FF-C291-A14C-AA6A-AD872F8F024F}">
      <dsp:nvSpPr>
        <dsp:cNvPr id="0" name=""/>
        <dsp:cNvSpPr/>
      </dsp:nvSpPr>
      <dsp:spPr>
        <a:xfrm>
          <a:off x="739799" y="1612577"/>
          <a:ext cx="597095" cy="597095"/>
        </a:xfrm>
        <a:prstGeom prst="ellipse">
          <a:avLst/>
        </a:prstGeom>
        <a:solidFill>
          <a:schemeClr val="lt1">
            <a:hueOff val="0"/>
            <a:satOff val="0"/>
            <a:lumOff val="0"/>
            <a:alphaOff val="0"/>
          </a:schemeClr>
        </a:solidFill>
        <a:ln w="12700" cap="flat" cmpd="sng" algn="ctr">
          <a:solidFill>
            <a:srgbClr val="00785A"/>
          </a:solidFill>
          <a:prstDash val="solid"/>
          <a:miter lim="800000"/>
        </a:ln>
        <a:effectLst/>
      </dsp:spPr>
      <dsp:style>
        <a:lnRef idx="2">
          <a:scrgbClr r="0" g="0" b="0"/>
        </a:lnRef>
        <a:fillRef idx="1">
          <a:scrgbClr r="0" g="0" b="0"/>
        </a:fillRef>
        <a:effectRef idx="0">
          <a:scrgbClr r="0" g="0" b="0"/>
        </a:effectRef>
        <a:fontRef idx="minor"/>
      </dsp:style>
    </dsp:sp>
    <dsp:sp modelId="{F961A0EA-4B80-FD4D-80A8-1A9C936E8ED9}">
      <dsp:nvSpPr>
        <dsp:cNvPr id="0" name=""/>
        <dsp:cNvSpPr/>
      </dsp:nvSpPr>
      <dsp:spPr>
        <a:xfrm>
          <a:off x="1114034" y="2389222"/>
          <a:ext cx="6699977" cy="477676"/>
        </a:xfrm>
        <a:prstGeom prst="rect">
          <a:avLst/>
        </a:prstGeom>
        <a:solidFill>
          <a:srgbClr val="007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56"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Poppins" pitchFamily="2" charset="77"/>
              <a:cs typeface="Poppins" pitchFamily="2" charset="77"/>
            </a:rPr>
            <a:t>Public donor agencies and international financial institutions</a:t>
          </a:r>
        </a:p>
      </dsp:txBody>
      <dsp:txXfrm>
        <a:off x="1114034" y="2389222"/>
        <a:ext cx="6699977" cy="477676"/>
      </dsp:txXfrm>
    </dsp:sp>
    <dsp:sp modelId="{5489D9A5-0874-E64C-ABA9-5F53AB16A2FA}">
      <dsp:nvSpPr>
        <dsp:cNvPr id="0" name=""/>
        <dsp:cNvSpPr/>
      </dsp:nvSpPr>
      <dsp:spPr>
        <a:xfrm>
          <a:off x="815487" y="2329512"/>
          <a:ext cx="597095" cy="597095"/>
        </a:xfrm>
        <a:prstGeom prst="ellipse">
          <a:avLst/>
        </a:prstGeom>
        <a:solidFill>
          <a:schemeClr val="lt1">
            <a:hueOff val="0"/>
            <a:satOff val="0"/>
            <a:lumOff val="0"/>
            <a:alphaOff val="0"/>
          </a:schemeClr>
        </a:solidFill>
        <a:ln w="12700" cap="flat" cmpd="sng" algn="ctr">
          <a:solidFill>
            <a:srgbClr val="00785A"/>
          </a:solidFill>
          <a:prstDash val="solid"/>
          <a:miter lim="800000"/>
        </a:ln>
        <a:effectLst/>
      </dsp:spPr>
      <dsp:style>
        <a:lnRef idx="2">
          <a:scrgbClr r="0" g="0" b="0"/>
        </a:lnRef>
        <a:fillRef idx="1">
          <a:scrgbClr r="0" g="0" b="0"/>
        </a:fillRef>
        <a:effectRef idx="0">
          <a:scrgbClr r="0" g="0" b="0"/>
        </a:effectRef>
        <a:fontRef idx="minor"/>
      </dsp:style>
    </dsp:sp>
    <dsp:sp modelId="{6781D81B-E5E2-DB4A-BE3E-10BED898A3B8}">
      <dsp:nvSpPr>
        <dsp:cNvPr id="0" name=""/>
        <dsp:cNvSpPr/>
      </dsp:nvSpPr>
      <dsp:spPr>
        <a:xfrm>
          <a:off x="1038346" y="3106157"/>
          <a:ext cx="6775666" cy="477676"/>
        </a:xfrm>
        <a:prstGeom prst="rect">
          <a:avLst/>
        </a:prstGeom>
        <a:solidFill>
          <a:srgbClr val="007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5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Poppins" pitchFamily="2" charset="77"/>
              <a:cs typeface="Poppins" pitchFamily="2" charset="77"/>
            </a:rPr>
            <a:t>Governments </a:t>
          </a:r>
        </a:p>
      </dsp:txBody>
      <dsp:txXfrm>
        <a:off x="1038346" y="3106157"/>
        <a:ext cx="6775666" cy="477676"/>
      </dsp:txXfrm>
    </dsp:sp>
    <dsp:sp modelId="{1131CDB7-E0E2-A445-9123-5B1655351D34}">
      <dsp:nvSpPr>
        <dsp:cNvPr id="0" name=""/>
        <dsp:cNvSpPr/>
      </dsp:nvSpPr>
      <dsp:spPr>
        <a:xfrm>
          <a:off x="739799" y="3046447"/>
          <a:ext cx="597095" cy="597095"/>
        </a:xfrm>
        <a:prstGeom prst="ellipse">
          <a:avLst/>
        </a:prstGeom>
        <a:solidFill>
          <a:schemeClr val="lt1">
            <a:hueOff val="0"/>
            <a:satOff val="0"/>
            <a:lumOff val="0"/>
            <a:alphaOff val="0"/>
          </a:schemeClr>
        </a:solidFill>
        <a:ln w="12700" cap="flat" cmpd="sng" algn="ctr">
          <a:solidFill>
            <a:srgbClr val="00785A"/>
          </a:solidFill>
          <a:prstDash val="solid"/>
          <a:miter lim="800000"/>
        </a:ln>
        <a:effectLst/>
      </dsp:spPr>
      <dsp:style>
        <a:lnRef idx="2">
          <a:scrgbClr r="0" g="0" b="0"/>
        </a:lnRef>
        <a:fillRef idx="1">
          <a:scrgbClr r="0" g="0" b="0"/>
        </a:fillRef>
        <a:effectRef idx="0">
          <a:scrgbClr r="0" g="0" b="0"/>
        </a:effectRef>
        <a:fontRef idx="minor"/>
      </dsp:style>
    </dsp:sp>
    <dsp:sp modelId="{CAC479A3-A298-3C42-9E92-B622F6C40E81}">
      <dsp:nvSpPr>
        <dsp:cNvPr id="0" name=""/>
        <dsp:cNvSpPr/>
      </dsp:nvSpPr>
      <dsp:spPr>
        <a:xfrm>
          <a:off x="801295" y="3822566"/>
          <a:ext cx="7012717" cy="477676"/>
        </a:xfrm>
        <a:prstGeom prst="rect">
          <a:avLst/>
        </a:prstGeom>
        <a:solidFill>
          <a:srgbClr val="007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5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Poppins" pitchFamily="2" charset="77"/>
              <a:cs typeface="Poppins" pitchFamily="2" charset="77"/>
            </a:rPr>
            <a:t>Academia and research institutes</a:t>
          </a:r>
        </a:p>
      </dsp:txBody>
      <dsp:txXfrm>
        <a:off x="801295" y="3822566"/>
        <a:ext cx="7012717" cy="477676"/>
      </dsp:txXfrm>
    </dsp:sp>
    <dsp:sp modelId="{CBA9646A-0528-2143-B823-53B4078F068F}">
      <dsp:nvSpPr>
        <dsp:cNvPr id="0" name=""/>
        <dsp:cNvSpPr/>
      </dsp:nvSpPr>
      <dsp:spPr>
        <a:xfrm>
          <a:off x="502747" y="3762857"/>
          <a:ext cx="597095" cy="597095"/>
        </a:xfrm>
        <a:prstGeom prst="ellipse">
          <a:avLst/>
        </a:prstGeom>
        <a:solidFill>
          <a:schemeClr val="lt1">
            <a:hueOff val="0"/>
            <a:satOff val="0"/>
            <a:lumOff val="0"/>
            <a:alphaOff val="0"/>
          </a:schemeClr>
        </a:solidFill>
        <a:ln w="12700" cap="flat" cmpd="sng" algn="ctr">
          <a:solidFill>
            <a:srgbClr val="00785A"/>
          </a:solidFill>
          <a:prstDash val="solid"/>
          <a:miter lim="800000"/>
        </a:ln>
        <a:effectLst/>
      </dsp:spPr>
      <dsp:style>
        <a:lnRef idx="2">
          <a:scrgbClr r="0" g="0" b="0"/>
        </a:lnRef>
        <a:fillRef idx="1">
          <a:scrgbClr r="0" g="0" b="0"/>
        </a:fillRef>
        <a:effectRef idx="0">
          <a:scrgbClr r="0" g="0" b="0"/>
        </a:effectRef>
        <a:fontRef idx="minor"/>
      </dsp:style>
    </dsp:sp>
    <dsp:sp modelId="{2A769A72-77DC-8547-83BD-A05A7853C06F}">
      <dsp:nvSpPr>
        <dsp:cNvPr id="0" name=""/>
        <dsp:cNvSpPr/>
      </dsp:nvSpPr>
      <dsp:spPr>
        <a:xfrm>
          <a:off x="368716" y="4539501"/>
          <a:ext cx="7445295" cy="477676"/>
        </a:xfrm>
        <a:prstGeom prst="rect">
          <a:avLst/>
        </a:prstGeom>
        <a:solidFill>
          <a:srgbClr val="0078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915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Poppins" pitchFamily="2" charset="77"/>
              <a:cs typeface="Poppins" pitchFamily="2" charset="77"/>
            </a:rPr>
            <a:t>Professional associations</a:t>
          </a:r>
        </a:p>
      </dsp:txBody>
      <dsp:txXfrm>
        <a:off x="368716" y="4539501"/>
        <a:ext cx="7445295" cy="477676"/>
      </dsp:txXfrm>
    </dsp:sp>
    <dsp:sp modelId="{473DB0EE-F6FD-5A40-8BC4-9516B7C5FD4A}">
      <dsp:nvSpPr>
        <dsp:cNvPr id="0" name=""/>
        <dsp:cNvSpPr/>
      </dsp:nvSpPr>
      <dsp:spPr>
        <a:xfrm>
          <a:off x="70169" y="4479791"/>
          <a:ext cx="597095" cy="597095"/>
        </a:xfrm>
        <a:prstGeom prst="ellipse">
          <a:avLst/>
        </a:prstGeom>
        <a:solidFill>
          <a:schemeClr val="lt1">
            <a:hueOff val="0"/>
            <a:satOff val="0"/>
            <a:lumOff val="0"/>
            <a:alphaOff val="0"/>
          </a:schemeClr>
        </a:solidFill>
        <a:ln w="12700" cap="flat" cmpd="sng" algn="ctr">
          <a:solidFill>
            <a:srgbClr val="00785A"/>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D79A5-6BDB-6C48-ACE1-3E9E3175F3F0}">
      <dsp:nvSpPr>
        <dsp:cNvPr id="0" name=""/>
        <dsp:cNvSpPr/>
      </dsp:nvSpPr>
      <dsp:spPr>
        <a:xfrm rot="10800000">
          <a:off x="2185048" y="2165"/>
          <a:ext cx="7474267" cy="12097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56" tIns="68580" rIns="128016" bIns="68580" numCol="1" spcCol="1270" anchor="ctr" anchorCtr="0">
          <a:noAutofit/>
        </a:bodyPr>
        <a:lstStyle/>
        <a:p>
          <a:pPr marL="0" lvl="0" indent="0" algn="ctr" defTabSz="800100">
            <a:lnSpc>
              <a:spcPct val="90000"/>
            </a:lnSpc>
            <a:spcBef>
              <a:spcPct val="0"/>
            </a:spcBef>
            <a:spcAft>
              <a:spcPct val="35000"/>
            </a:spcAft>
            <a:buClr>
              <a:srgbClr val="009CDE"/>
            </a:buClr>
            <a:buFont typeface="Wingdings" pitchFamily="2" charset="2"/>
            <a:buNone/>
          </a:pPr>
          <a:r>
            <a:rPr lang="en-US" sz="1800" kern="1200" dirty="0">
              <a:solidFill>
                <a:schemeClr val="bg1"/>
              </a:solidFill>
              <a:latin typeface="Poppins" pitchFamily="2" charset="77"/>
              <a:cs typeface="Poppins" pitchFamily="2" charset="77"/>
            </a:rPr>
            <a:t>The </a:t>
          </a:r>
          <a:r>
            <a:rPr lang="en-US" sz="1800" b="1" kern="1200" dirty="0">
              <a:solidFill>
                <a:schemeClr val="bg1"/>
              </a:solidFill>
              <a:latin typeface="Poppins" pitchFamily="2" charset="77"/>
              <a:cs typeface="Poppins" pitchFamily="2" charset="77"/>
            </a:rPr>
            <a:t>NITAG member, </a:t>
          </a:r>
          <a:r>
            <a:rPr lang="en-US" sz="1800" kern="1200" dirty="0">
              <a:solidFill>
                <a:schemeClr val="bg1"/>
              </a:solidFill>
              <a:latin typeface="Poppins" pitchFamily="2" charset="77"/>
              <a:cs typeface="Poppins" pitchFamily="2" charset="77"/>
            </a:rPr>
            <a:t>who could otherwise be suspected, rightly or wrongly, of having been influenced by outside interests during the recommendation-making process.</a:t>
          </a:r>
          <a:endParaRPr lang="fr-FR" sz="1800" kern="1200" dirty="0">
            <a:solidFill>
              <a:schemeClr val="bg1"/>
            </a:solidFill>
          </a:endParaRPr>
        </a:p>
      </dsp:txBody>
      <dsp:txXfrm rot="10800000">
        <a:off x="2487480" y="2165"/>
        <a:ext cx="7171835" cy="1209728"/>
      </dsp:txXfrm>
    </dsp:sp>
    <dsp:sp modelId="{B6E29748-FA50-724D-87B8-8FF175CA7330}">
      <dsp:nvSpPr>
        <dsp:cNvPr id="0" name=""/>
        <dsp:cNvSpPr/>
      </dsp:nvSpPr>
      <dsp:spPr>
        <a:xfrm>
          <a:off x="1580184" y="2165"/>
          <a:ext cx="1209728" cy="12097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2DCF6A-EAB9-7F40-8C2F-5461F8B69A3D}">
      <dsp:nvSpPr>
        <dsp:cNvPr id="0" name=""/>
        <dsp:cNvSpPr/>
      </dsp:nvSpPr>
      <dsp:spPr>
        <a:xfrm rot="10800000">
          <a:off x="2185048" y="1559603"/>
          <a:ext cx="7474267" cy="12097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5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Poppins" pitchFamily="2" charset="77"/>
              <a:cs typeface="Poppins" pitchFamily="2" charset="77"/>
            </a:rPr>
            <a:t>The NITAG</a:t>
          </a:r>
          <a:r>
            <a:rPr lang="en-US" sz="1800" kern="1200" dirty="0">
              <a:solidFill>
                <a:schemeClr val="bg1"/>
              </a:solidFill>
              <a:latin typeface="Poppins" pitchFamily="2" charset="77"/>
              <a:cs typeface="Poppins" pitchFamily="2" charset="77"/>
            </a:rPr>
            <a:t>, which could otherwise appear as not legitimate, independent and science-based.</a:t>
          </a:r>
        </a:p>
      </dsp:txBody>
      <dsp:txXfrm rot="10800000">
        <a:off x="2487480" y="1559603"/>
        <a:ext cx="7171835" cy="1209728"/>
      </dsp:txXfrm>
    </dsp:sp>
    <dsp:sp modelId="{B6FFE890-4EE2-1740-BD29-FF5B39CE8243}">
      <dsp:nvSpPr>
        <dsp:cNvPr id="0" name=""/>
        <dsp:cNvSpPr/>
      </dsp:nvSpPr>
      <dsp:spPr>
        <a:xfrm>
          <a:off x="1580184" y="1559603"/>
          <a:ext cx="1209728" cy="120972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5CF915-7E3F-4446-A093-B8E02F2A987B}">
      <dsp:nvSpPr>
        <dsp:cNvPr id="0" name=""/>
        <dsp:cNvSpPr/>
      </dsp:nvSpPr>
      <dsp:spPr>
        <a:xfrm rot="10800000">
          <a:off x="2185048" y="3117041"/>
          <a:ext cx="7474267" cy="12097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56"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Poppins" pitchFamily="2" charset="77"/>
              <a:cs typeface="Poppins" pitchFamily="2" charset="77"/>
            </a:rPr>
            <a:t>The </a:t>
          </a:r>
          <a:r>
            <a:rPr lang="en-US" sz="1800" b="1" kern="1200" dirty="0">
              <a:solidFill>
                <a:schemeClr val="bg1"/>
              </a:solidFill>
              <a:latin typeface="Poppins" pitchFamily="2" charset="77"/>
              <a:cs typeface="Poppins" pitchFamily="2" charset="77"/>
            </a:rPr>
            <a:t>MoH and National Immunization </a:t>
          </a:r>
          <a:r>
            <a:rPr lang="en-US" sz="1800" b="1" kern="1200" dirty="0" err="1">
              <a:solidFill>
                <a:schemeClr val="bg1"/>
              </a:solidFill>
              <a:latin typeface="Poppins" pitchFamily="2" charset="77"/>
              <a:cs typeface="Poppins" pitchFamily="2" charset="77"/>
            </a:rPr>
            <a:t>Programme</a:t>
          </a:r>
          <a:r>
            <a:rPr lang="en-US" sz="1800" b="1" kern="1200" dirty="0">
              <a:solidFill>
                <a:schemeClr val="bg1"/>
              </a:solidFill>
              <a:latin typeface="Poppins" pitchFamily="2" charset="77"/>
              <a:cs typeface="Poppins" pitchFamily="2" charset="77"/>
            </a:rPr>
            <a:t> </a:t>
          </a:r>
          <a:r>
            <a:rPr lang="en-US" sz="1800" kern="1200" dirty="0">
              <a:solidFill>
                <a:schemeClr val="bg1"/>
              </a:solidFill>
              <a:latin typeface="Poppins" pitchFamily="2" charset="77"/>
              <a:cs typeface="Poppins" pitchFamily="2" charset="77"/>
            </a:rPr>
            <a:t>whose decisions could otherwise lack credibility (could fuel vaccine hesitancy).</a:t>
          </a:r>
        </a:p>
      </dsp:txBody>
      <dsp:txXfrm rot="10800000">
        <a:off x="2487480" y="3117041"/>
        <a:ext cx="7171835" cy="1209728"/>
      </dsp:txXfrm>
    </dsp:sp>
    <dsp:sp modelId="{8365B28D-2BED-4746-9F93-47D84451A0A1}">
      <dsp:nvSpPr>
        <dsp:cNvPr id="0" name=""/>
        <dsp:cNvSpPr/>
      </dsp:nvSpPr>
      <dsp:spPr>
        <a:xfrm>
          <a:off x="1453162" y="3066232"/>
          <a:ext cx="1209728" cy="120972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057E8843-A7C4-432A-9F08-16396B59A19A}" type="datetimeFigureOut">
              <a:rPr lang="en-US" smtClean="0"/>
              <a:t>5/3/23</a:t>
            </a:fld>
            <a:endParaRPr lang="en-US"/>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3A2C6CFA-711A-479C-88D9-264F221DCBD7}" type="slidenum">
              <a:rPr lang="en-US" smtClean="0"/>
              <a:t>‹N°›</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F3CDB66-C0F6-45B6-BFF5-4575694EFB28}" type="datetimeFigureOut">
              <a:rPr lang="en-US" smtClean="0"/>
              <a:t>5/3/23</a:t>
            </a:fld>
            <a:endParaRPr lang="en-US"/>
          </a:p>
        </p:txBody>
      </p:sp>
      <p:sp>
        <p:nvSpPr>
          <p:cNvPr id="4" name="Slide Image Placeholder 3"/>
          <p:cNvSpPr>
            <a:spLocks noGrp="1" noRot="1" noChangeAspect="1"/>
          </p:cNvSpPr>
          <p:nvPr>
            <p:ph type="sldImg" idx="2"/>
          </p:nvPr>
        </p:nvSpPr>
        <p:spPr>
          <a:xfrm>
            <a:off x="436563" y="1243013"/>
            <a:ext cx="59356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907DFC79-30DA-484F-85C8-36E3971802A1}" type="slidenum">
              <a:rPr lang="en-US" smtClean="0"/>
              <a:t>‹N°›</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1088319" rtl="0" eaLnBrk="1" latinLnBrk="0" hangingPunct="1">
      <a:defRPr sz="1400" kern="1200">
        <a:solidFill>
          <a:schemeClr val="tx1"/>
        </a:solidFill>
        <a:latin typeface="+mn-lt"/>
        <a:ea typeface="+mn-ea"/>
        <a:cs typeface="+mn-cs"/>
      </a:defRPr>
    </a:lvl1pPr>
    <a:lvl2pPr marL="544159" algn="l" defTabSz="1088319" rtl="0" eaLnBrk="1" latinLnBrk="0" hangingPunct="1">
      <a:defRPr sz="1400" kern="1200">
        <a:solidFill>
          <a:schemeClr val="tx1"/>
        </a:solidFill>
        <a:latin typeface="+mn-lt"/>
        <a:ea typeface="+mn-ea"/>
        <a:cs typeface="+mn-cs"/>
      </a:defRPr>
    </a:lvl2pPr>
    <a:lvl3pPr marL="1088319" algn="l" defTabSz="1088319" rtl="0" eaLnBrk="1" latinLnBrk="0" hangingPunct="1">
      <a:defRPr sz="1400" kern="1200">
        <a:solidFill>
          <a:schemeClr val="tx1"/>
        </a:solidFill>
        <a:latin typeface="+mn-lt"/>
        <a:ea typeface="+mn-ea"/>
        <a:cs typeface="+mn-cs"/>
      </a:defRPr>
    </a:lvl3pPr>
    <a:lvl4pPr marL="1632478" algn="l" defTabSz="1088319" rtl="0" eaLnBrk="1" latinLnBrk="0" hangingPunct="1">
      <a:defRPr sz="1400" kern="1200">
        <a:solidFill>
          <a:schemeClr val="tx1"/>
        </a:solidFill>
        <a:latin typeface="+mn-lt"/>
        <a:ea typeface="+mn-ea"/>
        <a:cs typeface="+mn-cs"/>
      </a:defRPr>
    </a:lvl4pPr>
    <a:lvl5pPr marL="2176638" algn="l" defTabSz="1088319" rtl="0" eaLnBrk="1" latinLnBrk="0" hangingPunct="1">
      <a:defRPr sz="1400" kern="1200">
        <a:solidFill>
          <a:schemeClr val="tx1"/>
        </a:solidFill>
        <a:latin typeface="+mn-lt"/>
        <a:ea typeface="+mn-ea"/>
        <a:cs typeface="+mn-cs"/>
      </a:defRPr>
    </a:lvl5pPr>
    <a:lvl6pPr marL="2720797" algn="l" defTabSz="1088319" rtl="0" eaLnBrk="1" latinLnBrk="0" hangingPunct="1">
      <a:defRPr sz="1400" kern="1200">
        <a:solidFill>
          <a:schemeClr val="tx1"/>
        </a:solidFill>
        <a:latin typeface="+mn-lt"/>
        <a:ea typeface="+mn-ea"/>
        <a:cs typeface="+mn-cs"/>
      </a:defRPr>
    </a:lvl6pPr>
    <a:lvl7pPr marL="3264957" algn="l" defTabSz="1088319" rtl="0" eaLnBrk="1" latinLnBrk="0" hangingPunct="1">
      <a:defRPr sz="1400" kern="1200">
        <a:solidFill>
          <a:schemeClr val="tx1"/>
        </a:solidFill>
        <a:latin typeface="+mn-lt"/>
        <a:ea typeface="+mn-ea"/>
        <a:cs typeface="+mn-cs"/>
      </a:defRPr>
    </a:lvl7pPr>
    <a:lvl8pPr marL="3809116" algn="l" defTabSz="1088319" rtl="0" eaLnBrk="1" latinLnBrk="0" hangingPunct="1">
      <a:defRPr sz="1400" kern="1200">
        <a:solidFill>
          <a:schemeClr val="tx1"/>
        </a:solidFill>
        <a:latin typeface="+mn-lt"/>
        <a:ea typeface="+mn-ea"/>
        <a:cs typeface="+mn-cs"/>
      </a:defRPr>
    </a:lvl8pPr>
    <a:lvl9pPr marL="4353276" algn="l" defTabSz="108831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1088319" rtl="0" eaLnBrk="1" fontAlgn="auto" latinLnBrk="0" hangingPunct="1">
              <a:lnSpc>
                <a:spcPct val="100000"/>
              </a:lnSpc>
              <a:spcBef>
                <a:spcPts val="0"/>
              </a:spcBef>
              <a:spcAft>
                <a:spcPts val="0"/>
              </a:spcAft>
              <a:buClrTx/>
              <a:buSzTx/>
              <a:buFontTx/>
              <a:buNone/>
              <a:tabLst/>
              <a:defRPr/>
            </a:pPr>
            <a:r>
              <a:rPr lang="en-US" dirty="0"/>
              <a:t>Code and group the pre and post test forms using random alphabets. Distribute the pre-test form to all participants. Each participant has to keep note of the alphabet code on their form to ensure they receive the same alphabet code form for the later post test. </a:t>
            </a:r>
          </a:p>
        </p:txBody>
      </p:sp>
      <p:sp>
        <p:nvSpPr>
          <p:cNvPr id="4" name="Espace réservé du numéro de diapositive 3"/>
          <p:cNvSpPr>
            <a:spLocks noGrp="1"/>
          </p:cNvSpPr>
          <p:nvPr>
            <p:ph type="sldNum" sz="quarter" idx="5"/>
          </p:nvPr>
        </p:nvSpPr>
        <p:spPr/>
        <p:txBody>
          <a:bodyPr/>
          <a:lstStyle/>
          <a:p>
            <a:fld id="{907DFC79-30DA-484F-85C8-36E3971802A1}" type="slidenum">
              <a:rPr lang="en-US" smtClean="0"/>
              <a:t>1</a:t>
            </a:fld>
            <a:endParaRPr lang="en-US"/>
          </a:p>
        </p:txBody>
      </p:sp>
    </p:spTree>
    <p:extLst>
      <p:ext uri="{BB962C8B-B14F-4D97-AF65-F5344CB8AC3E}">
        <p14:creationId xmlns:p14="http://schemas.microsoft.com/office/powerpoint/2010/main" val="1526592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3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18</a:t>
            </a:fld>
            <a:endParaRPr lang="en-US" altLang="en-US"/>
          </a:p>
        </p:txBody>
      </p:sp>
    </p:spTree>
    <p:extLst>
      <p:ext uri="{BB962C8B-B14F-4D97-AF65-F5344CB8AC3E}">
        <p14:creationId xmlns:p14="http://schemas.microsoft.com/office/powerpoint/2010/main" val="193270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7169">
              <a:defRPr/>
            </a:pPr>
            <a:endParaRPr lang="fr-FR" dirty="0"/>
          </a:p>
          <a:p>
            <a:endParaRPr lang="en-US" dirty="0"/>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3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19</a:t>
            </a:fld>
            <a:endParaRPr lang="en-US" altLang="en-US"/>
          </a:p>
        </p:txBody>
      </p:sp>
    </p:spTree>
    <p:extLst>
      <p:ext uri="{BB962C8B-B14F-4D97-AF65-F5344CB8AC3E}">
        <p14:creationId xmlns:p14="http://schemas.microsoft.com/office/powerpoint/2010/main" val="424037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7169">
              <a:defRPr/>
            </a:pPr>
            <a:endParaRPr lang="fr-FR" dirty="0"/>
          </a:p>
          <a:p>
            <a:endParaRPr lang="en-US" dirty="0"/>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3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20</a:t>
            </a:fld>
            <a:endParaRPr lang="en-US" altLang="en-US"/>
          </a:p>
        </p:txBody>
      </p:sp>
    </p:spTree>
    <p:extLst>
      <p:ext uri="{BB962C8B-B14F-4D97-AF65-F5344CB8AC3E}">
        <p14:creationId xmlns:p14="http://schemas.microsoft.com/office/powerpoint/2010/main" val="1293862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37169">
              <a:defRPr/>
            </a:pPr>
            <a:endParaRPr lang="fr-FR" dirty="0"/>
          </a:p>
          <a:p>
            <a:endParaRPr lang="en-US" dirty="0"/>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3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21</a:t>
            </a:fld>
            <a:endParaRPr lang="en-US" altLang="en-US"/>
          </a:p>
        </p:txBody>
      </p:sp>
    </p:spTree>
    <p:extLst>
      <p:ext uri="{BB962C8B-B14F-4D97-AF65-F5344CB8AC3E}">
        <p14:creationId xmlns:p14="http://schemas.microsoft.com/office/powerpoint/2010/main" val="2439012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8500"/>
            <a:ext cx="6165850" cy="3484563"/>
          </a:xfrm>
        </p:spPr>
      </p:sp>
      <p:sp>
        <p:nvSpPr>
          <p:cNvPr id="3" name="Notes Placeholder 2"/>
          <p:cNvSpPr>
            <a:spLocks noGrp="1"/>
          </p:cNvSpPr>
          <p:nvPr>
            <p:ph type="body" idx="1"/>
          </p:nvPr>
        </p:nvSpPr>
        <p:spPr/>
        <p:txBody>
          <a:bodyPr/>
          <a:lstStyle/>
          <a:p>
            <a:pPr algn="l" defTabSz="937169">
              <a:defRPr/>
            </a:pPr>
            <a:r>
              <a:rPr lang="en-GB" dirty="0">
                <a:solidFill>
                  <a:srgbClr val="002060"/>
                </a:solidFill>
              </a:rPr>
              <a:t>Institutional landscape (e.g.</a:t>
            </a:r>
            <a:r>
              <a:rPr lang="en-US" dirty="0">
                <a:solidFill>
                  <a:srgbClr val="002060"/>
                </a:solidFill>
              </a:rPr>
              <a:t> presence / role of organizations and their potential relationships with NITAG participants)</a:t>
            </a:r>
          </a:p>
          <a:p>
            <a:pPr algn="l"/>
            <a:endParaRPr lang="en-GB" dirty="0"/>
          </a:p>
        </p:txBody>
      </p:sp>
      <p:sp>
        <p:nvSpPr>
          <p:cNvPr id="4" name="Header Placeholder 3"/>
          <p:cNvSpPr>
            <a:spLocks noGrp="1"/>
          </p:cNvSpPr>
          <p:nvPr>
            <p:ph type="hdr" sz="quarter" idx="10"/>
          </p:nvPr>
        </p:nvSpPr>
        <p:spPr/>
        <p:txBody>
          <a:bodyPr/>
          <a:lstStyle/>
          <a:p>
            <a:r>
              <a:rPr lang="en-US" altLang="en-US"/>
              <a:t>World Health Organization</a:t>
            </a:r>
          </a:p>
        </p:txBody>
      </p:sp>
      <p:sp>
        <p:nvSpPr>
          <p:cNvPr id="5" name="Date Placeholder 4"/>
          <p:cNvSpPr>
            <a:spLocks noGrp="1"/>
          </p:cNvSpPr>
          <p:nvPr>
            <p:ph type="dt" idx="11"/>
          </p:nvPr>
        </p:nvSpPr>
        <p:spPr/>
        <p:txBody>
          <a:bodyPr/>
          <a:lstStyle/>
          <a:p>
            <a:fld id="{3407FA84-B152-41B4-A467-62D12F167D1A}" type="datetime3">
              <a:rPr lang="en-US" altLang="en-US" smtClean="0"/>
              <a:pPr/>
              <a:t>3 May 2023</a:t>
            </a:fld>
            <a:endParaRPr lang="en-US" altLang="en-US"/>
          </a:p>
        </p:txBody>
      </p:sp>
      <p:sp>
        <p:nvSpPr>
          <p:cNvPr id="6" name="Slide Number Placeholder 5"/>
          <p:cNvSpPr>
            <a:spLocks noGrp="1"/>
          </p:cNvSpPr>
          <p:nvPr>
            <p:ph type="sldNum" sz="quarter" idx="12"/>
          </p:nvPr>
        </p:nvSpPr>
        <p:spPr/>
        <p:txBody>
          <a:bodyPr/>
          <a:lstStyle/>
          <a:p>
            <a:fld id="{9AE26FD9-E69B-4F6B-BC8A-6FD8B5A036CF}" type="slidenum">
              <a:rPr lang="en-US" altLang="en-US" smtClean="0"/>
              <a:pPr/>
              <a:t>23</a:t>
            </a:fld>
            <a:endParaRPr lang="en-US" altLang="en-US"/>
          </a:p>
        </p:txBody>
      </p:sp>
    </p:spTree>
    <p:extLst>
      <p:ext uri="{BB962C8B-B14F-4D97-AF65-F5344CB8AC3E}">
        <p14:creationId xmlns:p14="http://schemas.microsoft.com/office/powerpoint/2010/main" val="1889151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Facilitate this as a group discussion. Link this activity with Slide 15 activity on “Different ways to prevent </a:t>
            </a:r>
            <a:r>
              <a:rPr lang="en-US" i="1" dirty="0" err="1"/>
              <a:t>CoI</a:t>
            </a:r>
            <a:r>
              <a:rPr lang="en-US" i="1" dirty="0"/>
              <a:t> and keep the trust!” – share the strategies the group came up with previously to see if those could be used to combat these current challenges – brainstorm other ways to combat these challenges to ensure successful </a:t>
            </a:r>
            <a:r>
              <a:rPr lang="en-US" i="1" dirty="0" err="1"/>
              <a:t>CoI</a:t>
            </a:r>
            <a:r>
              <a:rPr lang="en-US" i="1" dirty="0"/>
              <a:t> prevention and management. </a:t>
            </a:r>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3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27</a:t>
            </a:fld>
            <a:endParaRPr lang="en-US" altLang="en-US"/>
          </a:p>
        </p:txBody>
      </p:sp>
    </p:spTree>
    <p:extLst>
      <p:ext uri="{BB962C8B-B14F-4D97-AF65-F5344CB8AC3E}">
        <p14:creationId xmlns:p14="http://schemas.microsoft.com/office/powerpoint/2010/main" val="1240143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Discuss possible strategies/solutions for these – in case they haven’t already been discussed in the previous slide. </a:t>
            </a:r>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3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28</a:t>
            </a:fld>
            <a:endParaRPr lang="en-US" altLang="en-US"/>
          </a:p>
        </p:txBody>
      </p:sp>
    </p:spTree>
    <p:extLst>
      <p:ext uri="{BB962C8B-B14F-4D97-AF65-F5344CB8AC3E}">
        <p14:creationId xmlns:p14="http://schemas.microsoft.com/office/powerpoint/2010/main" val="3264627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Facilitate this as a group discussion. Link this activity with Slide 15 activity on “Different ways to prevent </a:t>
            </a:r>
            <a:r>
              <a:rPr lang="en-US" i="1" dirty="0" err="1"/>
              <a:t>CoI</a:t>
            </a:r>
            <a:r>
              <a:rPr lang="en-US" i="1" dirty="0"/>
              <a:t> and keep the trust!” – share the strategies the group came up with previously to see if those could be used to combat these current challenges – brainstorm other ways to combat these challenges to ensure successful </a:t>
            </a:r>
            <a:r>
              <a:rPr lang="en-US" i="1" dirty="0" err="1"/>
              <a:t>CoI</a:t>
            </a:r>
            <a:r>
              <a:rPr lang="en-US" i="1" dirty="0"/>
              <a:t> prevention and management. </a:t>
            </a:r>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3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31</a:t>
            </a:fld>
            <a:endParaRPr lang="en-US" altLang="en-US"/>
          </a:p>
        </p:txBody>
      </p:sp>
    </p:spTree>
    <p:extLst>
      <p:ext uri="{BB962C8B-B14F-4D97-AF65-F5344CB8AC3E}">
        <p14:creationId xmlns:p14="http://schemas.microsoft.com/office/powerpoint/2010/main" val="866680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3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32</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marL="0" marR="0" lvl="0" indent="0" algn="l" defTabSz="1088319"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effectLst/>
                <a:latin typeface="Arial" charset="0"/>
                <a:ea typeface="+mn-ea"/>
                <a:cs typeface="Arial" charset="0"/>
              </a:rPr>
              <a:t>Divide the participants into groups where each group gets 1 case to analyze and identity potential conflict of interests and develop recommendations on how best to manage the case. </a:t>
            </a:r>
            <a:endParaRPr lang="en-US" altLang="en-US" i="1" dirty="0"/>
          </a:p>
          <a:p>
            <a:pPr algn="l" rtl="0"/>
            <a:r>
              <a:rPr lang="en-US" altLang="en-US" i="1" dirty="0"/>
              <a:t>Clarify that those who work for manufacturing companies actually work in the office of the branch of the manufacturer located in their country, not in the headquarters of the manufacturer.</a:t>
            </a:r>
          </a:p>
        </p:txBody>
      </p:sp>
    </p:spTree>
    <p:extLst>
      <p:ext uri="{BB962C8B-B14F-4D97-AF65-F5344CB8AC3E}">
        <p14:creationId xmlns:p14="http://schemas.microsoft.com/office/powerpoint/2010/main" val="2754563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3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33</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r>
              <a:rPr lang="en-US" altLang="en-US" i="1" dirty="0"/>
              <a:t>Ask the first group to present at this stage. Follow it up with the recommended best practices on the next slide. Follow the same structure for all the rest of the cases. </a:t>
            </a:r>
          </a:p>
        </p:txBody>
      </p:sp>
    </p:spTree>
    <p:extLst>
      <p:ext uri="{BB962C8B-B14F-4D97-AF65-F5344CB8AC3E}">
        <p14:creationId xmlns:p14="http://schemas.microsoft.com/office/powerpoint/2010/main" val="244295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319"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Interests are manifested as actions one takes to accomplish their goals and commitments in their social roles. </a:t>
            </a:r>
          </a:p>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3</a:t>
            </a:fld>
            <a:endParaRPr lang="en-US"/>
          </a:p>
        </p:txBody>
      </p:sp>
    </p:spTree>
    <p:extLst>
      <p:ext uri="{BB962C8B-B14F-4D97-AF65-F5344CB8AC3E}">
        <p14:creationId xmlns:p14="http://schemas.microsoft.com/office/powerpoint/2010/main" val="4023910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3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34</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r>
              <a:rPr lang="en-US" altLang="en-US" i="1" dirty="0"/>
              <a:t>Ask the first group to present at this stage. Follow it up with the recommended best practices on the next slide. Follow the same structure for all the rest of the cases. </a:t>
            </a:r>
          </a:p>
        </p:txBody>
      </p:sp>
    </p:spTree>
    <p:extLst>
      <p:ext uri="{BB962C8B-B14F-4D97-AF65-F5344CB8AC3E}">
        <p14:creationId xmlns:p14="http://schemas.microsoft.com/office/powerpoint/2010/main" val="2663216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3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35</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r>
              <a:rPr lang="en-US" altLang="en-US" dirty="0"/>
              <a:t>She should flag this interest to the secretariat and the chair.</a:t>
            </a:r>
          </a:p>
          <a:p>
            <a:pPr algn="l" rtl="0"/>
            <a:r>
              <a:rPr lang="en-US" altLang="en-US" dirty="0"/>
              <a:t>The assessment of risk would probably be the following: Ongoing relationship, indirect personal financial interest, specific to the topic, significant.</a:t>
            </a:r>
          </a:p>
          <a:p>
            <a:pPr algn="l" rtl="0"/>
            <a:r>
              <a:rPr lang="en-US" altLang="en-US" dirty="0"/>
              <a:t>The secretariat should decide:  Exclude the member from the PCV discussion and vote (or only vote but probably not ideal)</a:t>
            </a:r>
          </a:p>
        </p:txBody>
      </p:sp>
    </p:spTree>
    <p:extLst>
      <p:ext uri="{BB962C8B-B14F-4D97-AF65-F5344CB8AC3E}">
        <p14:creationId xmlns:p14="http://schemas.microsoft.com/office/powerpoint/2010/main" val="372598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3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36</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r>
              <a:rPr lang="en-US" altLang="en-US" dirty="0"/>
              <a:t>She should flag this interest to the secretariat and the chair.</a:t>
            </a:r>
          </a:p>
          <a:p>
            <a:pPr algn="l" rtl="0"/>
            <a:r>
              <a:rPr lang="en-US" altLang="en-US" dirty="0"/>
              <a:t>The assessment of risk would probably be the following: Ongoing relationship, indirect personal financial interest, specific to the topic, significant.</a:t>
            </a:r>
          </a:p>
          <a:p>
            <a:pPr algn="l" rtl="0"/>
            <a:r>
              <a:rPr lang="en-US" altLang="en-US" dirty="0"/>
              <a:t>The secretariat should decide:  Exclude the member from the PCV discussion and vote (or only vote but probably not ideal)</a:t>
            </a:r>
          </a:p>
        </p:txBody>
      </p:sp>
    </p:spTree>
    <p:extLst>
      <p:ext uri="{BB962C8B-B14F-4D97-AF65-F5344CB8AC3E}">
        <p14:creationId xmlns:p14="http://schemas.microsoft.com/office/powerpoint/2010/main" val="716441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3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37</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endParaRPr lang="en-US" altLang="en-US"/>
          </a:p>
        </p:txBody>
      </p:sp>
    </p:spTree>
    <p:extLst>
      <p:ext uri="{BB962C8B-B14F-4D97-AF65-F5344CB8AC3E}">
        <p14:creationId xmlns:p14="http://schemas.microsoft.com/office/powerpoint/2010/main" val="574180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3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38</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endParaRPr lang="en-US" altLang="en-US"/>
          </a:p>
        </p:txBody>
      </p:sp>
    </p:spTree>
    <p:extLst>
      <p:ext uri="{BB962C8B-B14F-4D97-AF65-F5344CB8AC3E}">
        <p14:creationId xmlns:p14="http://schemas.microsoft.com/office/powerpoint/2010/main" val="819664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3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39</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endParaRPr lang="en-US" altLang="en-US"/>
          </a:p>
        </p:txBody>
      </p:sp>
    </p:spTree>
    <p:extLst>
      <p:ext uri="{BB962C8B-B14F-4D97-AF65-F5344CB8AC3E}">
        <p14:creationId xmlns:p14="http://schemas.microsoft.com/office/powerpoint/2010/main" val="3408478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World Health Organization</a:t>
            </a:r>
          </a:p>
        </p:txBody>
      </p:sp>
      <p:sp>
        <p:nvSpPr>
          <p:cNvPr id="5" name="Rectangle 3"/>
          <p:cNvSpPr>
            <a:spLocks noGrp="1" noChangeArrowheads="1"/>
          </p:cNvSpPr>
          <p:nvPr>
            <p:ph type="dt" idx="1"/>
          </p:nvPr>
        </p:nvSpPr>
        <p:spPr>
          <a:ln/>
        </p:spPr>
        <p:txBody>
          <a:bodyPr/>
          <a:lstStyle/>
          <a:p>
            <a:fld id="{A22FB811-D5F7-4D79-A344-7B53B61AB8CF}" type="datetime3">
              <a:rPr lang="en-US" altLang="en-US"/>
              <a:pPr/>
              <a:t>3 May 2023</a:t>
            </a:fld>
            <a:endParaRPr lang="en-US" altLang="en-US"/>
          </a:p>
        </p:txBody>
      </p:sp>
      <p:sp>
        <p:nvSpPr>
          <p:cNvPr id="7" name="Rectangle 7"/>
          <p:cNvSpPr>
            <a:spLocks noGrp="1" noChangeArrowheads="1"/>
          </p:cNvSpPr>
          <p:nvPr>
            <p:ph type="sldNum" sz="quarter" idx="5"/>
          </p:nvPr>
        </p:nvSpPr>
        <p:spPr>
          <a:ln/>
        </p:spPr>
        <p:txBody>
          <a:bodyPr/>
          <a:lstStyle/>
          <a:p>
            <a:fld id="{3B10140B-7138-4B4C-A614-E3CBA27A9901}" type="slidenum">
              <a:rPr lang="en-US" altLang="en-US"/>
              <a:pPr/>
              <a:t>40</a:t>
            </a:fld>
            <a:endParaRPr lang="en-US" altLang="en-US"/>
          </a:p>
        </p:txBody>
      </p:sp>
      <p:sp>
        <p:nvSpPr>
          <p:cNvPr id="245762" name="Rectangle 2"/>
          <p:cNvSpPr>
            <a:spLocks noGrp="1" noRot="1" noChangeAspect="1" noChangeArrowheads="1" noTextEdit="1"/>
          </p:cNvSpPr>
          <p:nvPr>
            <p:ph type="sldImg"/>
          </p:nvPr>
        </p:nvSpPr>
        <p:spPr>
          <a:xfrm>
            <a:off x="422275" y="698500"/>
            <a:ext cx="6165850" cy="3484563"/>
          </a:xfrm>
          <a:ln/>
        </p:spPr>
      </p:sp>
      <p:sp>
        <p:nvSpPr>
          <p:cNvPr id="245763" name="Rectangle 3"/>
          <p:cNvSpPr>
            <a:spLocks noGrp="1" noChangeArrowheads="1"/>
          </p:cNvSpPr>
          <p:nvPr>
            <p:ph type="body" idx="1"/>
          </p:nvPr>
        </p:nvSpPr>
        <p:spPr>
          <a:ln/>
        </p:spPr>
        <p:txBody>
          <a:bodyPr lIns="0" tIns="0" rIns="0" bIns="0"/>
          <a:lstStyle/>
          <a:p>
            <a:pPr algn="l" rtl="0"/>
            <a:endParaRPr lang="en-US" altLang="en-US"/>
          </a:p>
        </p:txBody>
      </p:sp>
    </p:spTree>
    <p:extLst>
      <p:ext uri="{BB962C8B-B14F-4D97-AF65-F5344CB8AC3E}">
        <p14:creationId xmlns:p14="http://schemas.microsoft.com/office/powerpoint/2010/main" val="2915962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Ask the participants to share their key takeaway messages as well.</a:t>
            </a:r>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3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41</a:t>
            </a:fld>
            <a:endParaRPr lang="en-US" altLang="en-US"/>
          </a:p>
        </p:txBody>
      </p:sp>
    </p:spTree>
    <p:extLst>
      <p:ext uri="{BB962C8B-B14F-4D97-AF65-F5344CB8AC3E}">
        <p14:creationId xmlns:p14="http://schemas.microsoft.com/office/powerpoint/2010/main" val="2504923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Each participant must take the post-training form corresponding to </a:t>
            </a:r>
            <a:r>
              <a:rPr lang="en-US" i="1"/>
              <a:t>the same alphabet </a:t>
            </a:r>
            <a:r>
              <a:rPr lang="en-US" i="1" dirty="0"/>
              <a:t>code of their earlier pre-training form. </a:t>
            </a:r>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3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42</a:t>
            </a:fld>
            <a:endParaRPr lang="en-US" altLang="en-US"/>
          </a:p>
        </p:txBody>
      </p:sp>
    </p:spTree>
    <p:extLst>
      <p:ext uri="{BB962C8B-B14F-4D97-AF65-F5344CB8AC3E}">
        <p14:creationId xmlns:p14="http://schemas.microsoft.com/office/powerpoint/2010/main" val="400581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698500"/>
            <a:ext cx="6165850" cy="3484563"/>
          </a:xfrm>
        </p:spPr>
      </p:sp>
      <p:sp>
        <p:nvSpPr>
          <p:cNvPr id="3" name="Notes Placeholder 2"/>
          <p:cNvSpPr>
            <a:spLocks noGrp="1"/>
          </p:cNvSpPr>
          <p:nvPr>
            <p:ph type="body" idx="1"/>
          </p:nvPr>
        </p:nvSpPr>
        <p:spPr/>
        <p:txBody>
          <a:bodyPr/>
          <a:lstStyle/>
          <a:p>
            <a:pPr algn="l"/>
            <a:endParaRPr lang="en-US" dirty="0"/>
          </a:p>
        </p:txBody>
      </p:sp>
      <p:sp>
        <p:nvSpPr>
          <p:cNvPr id="4" name="Header Placeholder 3"/>
          <p:cNvSpPr>
            <a:spLocks noGrp="1"/>
          </p:cNvSpPr>
          <p:nvPr>
            <p:ph type="hdr" sz="quarter" idx="10"/>
          </p:nvPr>
        </p:nvSpPr>
        <p:spPr/>
        <p:txBody>
          <a:bodyPr/>
          <a:lstStyle/>
          <a:p>
            <a:r>
              <a:rPr lang="en-US" altLang="en-US"/>
              <a:t>World Health Organization</a:t>
            </a:r>
          </a:p>
        </p:txBody>
      </p:sp>
      <p:sp>
        <p:nvSpPr>
          <p:cNvPr id="5" name="Date Placeholder 4"/>
          <p:cNvSpPr>
            <a:spLocks noGrp="1"/>
          </p:cNvSpPr>
          <p:nvPr>
            <p:ph type="dt" idx="11"/>
          </p:nvPr>
        </p:nvSpPr>
        <p:spPr/>
        <p:txBody>
          <a:bodyPr/>
          <a:lstStyle/>
          <a:p>
            <a:fld id="{3407FA84-B152-41B4-A467-62D12F167D1A}" type="datetime3">
              <a:rPr lang="en-US" altLang="en-US" smtClean="0"/>
              <a:pPr/>
              <a:t>3 May 2023</a:t>
            </a:fld>
            <a:endParaRPr lang="en-US" altLang="en-US"/>
          </a:p>
        </p:txBody>
      </p:sp>
      <p:sp>
        <p:nvSpPr>
          <p:cNvPr id="6" name="Slide Number Placeholder 5"/>
          <p:cNvSpPr>
            <a:spLocks noGrp="1"/>
          </p:cNvSpPr>
          <p:nvPr>
            <p:ph type="sldNum" sz="quarter" idx="12"/>
          </p:nvPr>
        </p:nvSpPr>
        <p:spPr/>
        <p:txBody>
          <a:bodyPr/>
          <a:lstStyle/>
          <a:p>
            <a:fld id="{9AE26FD9-E69B-4F6B-BC8A-6FD8B5A036CF}" type="slidenum">
              <a:rPr lang="en-US" altLang="en-US" smtClean="0"/>
              <a:pPr/>
              <a:t>5</a:t>
            </a:fld>
            <a:endParaRPr lang="en-US" altLang="en-US"/>
          </a:p>
        </p:txBody>
      </p:sp>
    </p:spTree>
    <p:extLst>
      <p:ext uri="{BB962C8B-B14F-4D97-AF65-F5344CB8AC3E}">
        <p14:creationId xmlns:p14="http://schemas.microsoft.com/office/powerpoint/2010/main" val="7415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en-US" altLang="en-US"/>
              <a:t>World Health Organization</a:t>
            </a:r>
          </a:p>
        </p:txBody>
      </p:sp>
      <p:sp>
        <p:nvSpPr>
          <p:cNvPr id="5" name="Espace réservé de la date 4"/>
          <p:cNvSpPr>
            <a:spLocks noGrp="1"/>
          </p:cNvSpPr>
          <p:nvPr>
            <p:ph type="dt" idx="1"/>
          </p:nvPr>
        </p:nvSpPr>
        <p:spPr/>
        <p:txBody>
          <a:bodyPr/>
          <a:lstStyle/>
          <a:p>
            <a:fld id="{3407FA84-B152-41B4-A467-62D12F167D1A}" type="datetime3">
              <a:rPr lang="en-US" altLang="en-US" smtClean="0"/>
              <a:pPr/>
              <a:t>3 May 2023</a:t>
            </a:fld>
            <a:endParaRPr lang="en-US" altLang="en-US"/>
          </a:p>
        </p:txBody>
      </p:sp>
      <p:sp>
        <p:nvSpPr>
          <p:cNvPr id="6" name="Espace réservé du numéro de diapositive 5"/>
          <p:cNvSpPr>
            <a:spLocks noGrp="1"/>
          </p:cNvSpPr>
          <p:nvPr>
            <p:ph type="sldNum" sz="quarter" idx="5"/>
          </p:nvPr>
        </p:nvSpPr>
        <p:spPr/>
        <p:txBody>
          <a:bodyPr/>
          <a:lstStyle/>
          <a:p>
            <a:fld id="{9AE26FD9-E69B-4F6B-BC8A-6FD8B5A036CF}" type="slidenum">
              <a:rPr lang="en-US" altLang="en-US" smtClean="0"/>
              <a:pPr/>
              <a:t>6</a:t>
            </a:fld>
            <a:endParaRPr lang="en-US" altLang="en-US"/>
          </a:p>
        </p:txBody>
      </p:sp>
    </p:spTree>
    <p:extLst>
      <p:ext uri="{BB962C8B-B14F-4D97-AF65-F5344CB8AC3E}">
        <p14:creationId xmlns:p14="http://schemas.microsoft.com/office/powerpoint/2010/main" val="291691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7DFC79-30DA-484F-85C8-36E3971802A1}" type="slidenum">
              <a:rPr lang="en-US" smtClean="0"/>
              <a:t>7</a:t>
            </a:fld>
            <a:endParaRPr lang="en-US"/>
          </a:p>
        </p:txBody>
      </p:sp>
    </p:spTree>
    <p:extLst>
      <p:ext uri="{BB962C8B-B14F-4D97-AF65-F5344CB8AC3E}">
        <p14:creationId xmlns:p14="http://schemas.microsoft.com/office/powerpoint/2010/main" val="964291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07DFC79-30DA-484F-85C8-36E3971802A1}" type="slidenum">
              <a:rPr lang="en-US" smtClean="0"/>
              <a:t>10</a:t>
            </a:fld>
            <a:endParaRPr lang="en-US"/>
          </a:p>
        </p:txBody>
      </p:sp>
    </p:spTree>
    <p:extLst>
      <p:ext uri="{BB962C8B-B14F-4D97-AF65-F5344CB8AC3E}">
        <p14:creationId xmlns:p14="http://schemas.microsoft.com/office/powerpoint/2010/main" val="298538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These illustrations highlight why all interests do not necessarily lead to a </a:t>
            </a:r>
            <a:r>
              <a:rPr lang="en-US" i="1" dirty="0" err="1"/>
              <a:t>CoI</a:t>
            </a:r>
            <a:r>
              <a:rPr lang="en-US" i="1" dirty="0"/>
              <a:t> and how they are context-specific in nature </a:t>
            </a:r>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3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11</a:t>
            </a:fld>
            <a:endParaRPr lang="en-US" altLang="en-US"/>
          </a:p>
        </p:txBody>
      </p:sp>
    </p:spTree>
    <p:extLst>
      <p:ext uri="{BB962C8B-B14F-4D97-AF65-F5344CB8AC3E}">
        <p14:creationId xmlns:p14="http://schemas.microsoft.com/office/powerpoint/2010/main" val="1407426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Mention that the presentation is based on these guidelines and that this is available on their key drive as well as online</a:t>
            </a:r>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3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13</a:t>
            </a:fld>
            <a:endParaRPr lang="en-US" altLang="en-US"/>
          </a:p>
        </p:txBody>
      </p:sp>
    </p:spTree>
    <p:extLst>
      <p:ext uri="{BB962C8B-B14F-4D97-AF65-F5344CB8AC3E}">
        <p14:creationId xmlns:p14="http://schemas.microsoft.com/office/powerpoint/2010/main" val="318551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a:t>Using a flipchart, the facilitator can note down all the points the participants share. Encourage the participants to share the reasoning behind their suggestions and encourage everyone to participate. Note down the points in the form of a checklist. Keep this checklist handy as the notes curated here, will be used later for slide 28. </a:t>
            </a:r>
          </a:p>
        </p:txBody>
      </p:sp>
      <p:sp>
        <p:nvSpPr>
          <p:cNvPr id="4" name="Header Placeholder 3"/>
          <p:cNvSpPr>
            <a:spLocks noGrp="1"/>
          </p:cNvSpPr>
          <p:nvPr>
            <p:ph type="hdr" sz="quarter"/>
          </p:nvPr>
        </p:nvSpPr>
        <p:spPr/>
        <p:txBody>
          <a:bodyPr/>
          <a:lstStyle/>
          <a:p>
            <a:r>
              <a:rPr lang="en-US" altLang="en-US"/>
              <a:t>World Health Organization</a:t>
            </a:r>
          </a:p>
        </p:txBody>
      </p:sp>
      <p:sp>
        <p:nvSpPr>
          <p:cNvPr id="5" name="Date Placeholder 4"/>
          <p:cNvSpPr>
            <a:spLocks noGrp="1"/>
          </p:cNvSpPr>
          <p:nvPr>
            <p:ph type="dt" idx="1"/>
          </p:nvPr>
        </p:nvSpPr>
        <p:spPr/>
        <p:txBody>
          <a:bodyPr/>
          <a:lstStyle/>
          <a:p>
            <a:fld id="{3407FA84-B152-41B4-A467-62D12F167D1A}" type="datetime3">
              <a:rPr lang="en-US" altLang="en-US" smtClean="0"/>
              <a:pPr/>
              <a:t>3 May 2023</a:t>
            </a:fld>
            <a:endParaRPr lang="en-US" altLang="en-US"/>
          </a:p>
        </p:txBody>
      </p:sp>
      <p:sp>
        <p:nvSpPr>
          <p:cNvPr id="6" name="Slide Number Placeholder 5"/>
          <p:cNvSpPr>
            <a:spLocks noGrp="1"/>
          </p:cNvSpPr>
          <p:nvPr>
            <p:ph type="sldNum" sz="quarter" idx="5"/>
          </p:nvPr>
        </p:nvSpPr>
        <p:spPr/>
        <p:txBody>
          <a:bodyPr/>
          <a:lstStyle/>
          <a:p>
            <a:fld id="{9AE26FD9-E69B-4F6B-BC8A-6FD8B5A036CF}" type="slidenum">
              <a:rPr lang="en-US" altLang="en-US" smtClean="0"/>
              <a:pPr/>
              <a:t>14</a:t>
            </a:fld>
            <a:endParaRPr lang="en-US" altLang="en-US"/>
          </a:p>
        </p:txBody>
      </p:sp>
    </p:spTree>
    <p:extLst>
      <p:ext uri="{BB962C8B-B14F-4D97-AF65-F5344CB8AC3E}">
        <p14:creationId xmlns:p14="http://schemas.microsoft.com/office/powerpoint/2010/main" val="413277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125" y="1805000"/>
            <a:ext cx="11211526" cy="424897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‹N°›</a:t>
            </a:fld>
            <a:endParaRPr lang="en-GB" noProof="0"/>
          </a:p>
        </p:txBody>
      </p:sp>
      <p:sp>
        <p:nvSpPr>
          <p:cNvPr id="8" name="Footer Placeholder 4">
            <a:extLst>
              <a:ext uri="{FF2B5EF4-FFF2-40B4-BE49-F238E27FC236}">
                <a16:creationId xmlns:a16="http://schemas.microsoft.com/office/drawing/2014/main" id="{05178C27-E8AA-C649-8251-62524C03B22C}"/>
              </a:ext>
            </a:extLst>
          </p:cNvPr>
          <p:cNvSpPr>
            <a:spLocks noGrp="1"/>
          </p:cNvSpPr>
          <p:nvPr>
            <p:ph type="ftr" sz="quarter" idx="15"/>
          </p:nvPr>
        </p:nvSpPr>
        <p:spPr>
          <a:xfrm>
            <a:off x="479123" y="6468533"/>
            <a:ext cx="3517143" cy="228226"/>
          </a:xfrm>
          <a:prstGeom prst="rect">
            <a:avLst/>
          </a:prstGeom>
        </p:spPr>
        <p:txBody>
          <a:bodyPr/>
          <a:lstStyle>
            <a:lvl1pPr>
              <a:defRPr sz="1000"/>
            </a:lvl1pPr>
          </a:lstStyle>
          <a:p>
            <a:r>
              <a:rPr lang="en-US"/>
              <a:t>NITAG Conflict of Interest – Prevention and Management</a:t>
            </a:r>
            <a:endParaRPr lang="en-GB" dirty="0"/>
          </a:p>
        </p:txBody>
      </p:sp>
    </p:spTree>
    <p:extLst>
      <p:ext uri="{BB962C8B-B14F-4D97-AF65-F5344CB8AC3E}">
        <p14:creationId xmlns:p14="http://schemas.microsoft.com/office/powerpoint/2010/main" val="320992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1152" y="4419623"/>
            <a:ext cx="10345032" cy="1365881"/>
          </a:xfrm>
          <a:prstGeom prst="rect">
            <a:avLst/>
          </a:prstGeom>
        </p:spPr>
        <p:txBody>
          <a:bodyPr anchor="t"/>
          <a:lstStyle>
            <a:lvl1pPr algn="l">
              <a:defRPr sz="4552" b="1" cap="all"/>
            </a:lvl1pPr>
          </a:lstStyle>
          <a:p>
            <a:r>
              <a:rPr lang="en-US"/>
              <a:t>Click to edit Master title style</a:t>
            </a:r>
          </a:p>
        </p:txBody>
      </p:sp>
      <p:sp>
        <p:nvSpPr>
          <p:cNvPr id="3" name="Text Placeholder 2"/>
          <p:cNvSpPr>
            <a:spLocks noGrp="1"/>
          </p:cNvSpPr>
          <p:nvPr>
            <p:ph type="body" idx="1"/>
          </p:nvPr>
        </p:nvSpPr>
        <p:spPr>
          <a:xfrm>
            <a:off x="961152" y="2915133"/>
            <a:ext cx="10345032" cy="1504490"/>
          </a:xfrm>
        </p:spPr>
        <p:txBody>
          <a:bodyPr anchor="b"/>
          <a:lstStyle>
            <a:lvl1pPr marL="0" indent="0">
              <a:buNone/>
              <a:defRPr sz="2276"/>
            </a:lvl1pPr>
            <a:lvl2pPr marL="520318" indent="0">
              <a:buNone/>
              <a:defRPr sz="2049"/>
            </a:lvl2pPr>
            <a:lvl3pPr marL="1040635" indent="0">
              <a:buNone/>
              <a:defRPr sz="1821"/>
            </a:lvl3pPr>
            <a:lvl4pPr marL="1560953" indent="0">
              <a:buNone/>
              <a:defRPr sz="1593"/>
            </a:lvl4pPr>
            <a:lvl5pPr marL="2081270" indent="0">
              <a:buNone/>
              <a:defRPr sz="1593"/>
            </a:lvl5pPr>
            <a:lvl6pPr marL="2601589" indent="0">
              <a:buNone/>
              <a:defRPr sz="1593"/>
            </a:lvl6pPr>
            <a:lvl7pPr marL="3121906" indent="0">
              <a:buNone/>
              <a:defRPr sz="1593"/>
            </a:lvl7pPr>
            <a:lvl8pPr marL="3642224" indent="0">
              <a:buNone/>
              <a:defRPr sz="1593"/>
            </a:lvl8pPr>
            <a:lvl9pPr marL="4162541" indent="0">
              <a:buNone/>
              <a:defRPr sz="1593"/>
            </a:lvl9pPr>
          </a:lstStyle>
          <a:p>
            <a:pPr lvl="0"/>
            <a:r>
              <a:rPr lang="en-US"/>
              <a:t>Click to edit Master text styles</a:t>
            </a:r>
          </a:p>
        </p:txBody>
      </p:sp>
      <p:sp>
        <p:nvSpPr>
          <p:cNvPr id="4" name="Rectangle 3">
            <a:extLst>
              <a:ext uri="{FF2B5EF4-FFF2-40B4-BE49-F238E27FC236}">
                <a16:creationId xmlns:a16="http://schemas.microsoft.com/office/drawing/2014/main" id="{DDE7C7D8-B860-4C20-AAFD-49CC06700AF0}"/>
              </a:ext>
            </a:extLst>
          </p:cNvPr>
          <p:cNvSpPr/>
          <p:nvPr userDrawn="1"/>
        </p:nvSpPr>
        <p:spPr bwMode="auto">
          <a:xfrm>
            <a:off x="0" y="1095014"/>
            <a:ext cx="12169775" cy="346524"/>
          </a:xfrm>
          <a:prstGeom prst="rect">
            <a:avLst/>
          </a:prstGeom>
          <a:solidFill>
            <a:schemeClr val="bg1"/>
          </a:solidFill>
          <a:ln w="9525" cap="flat" cmpd="sng" algn="ctr">
            <a:noFill/>
            <a:prstDash val="solid"/>
            <a:round/>
            <a:headEnd type="none" w="med" len="med"/>
            <a:tailEnd type="none" w="med" len="med"/>
          </a:ln>
          <a:effectLst/>
        </p:spPr>
        <p:txBody>
          <a:bodyPr vert="horz" wrap="square" lIns="82780" tIns="41390" rIns="82780" bIns="41390" numCol="1" rtlCol="0" anchor="t" anchorCtr="0" compatLnSpc="1">
            <a:prstTxWarp prst="textNoShape">
              <a:avLst/>
            </a:prstTxWarp>
          </a:bodyPr>
          <a:lstStyle/>
          <a:p>
            <a:pPr marL="0" marR="0" indent="0" algn="l" defTabSz="944217" rtl="1" eaLnBrk="1" fontAlgn="base" latinLnBrk="0" hangingPunct="1">
              <a:lnSpc>
                <a:spcPct val="100000"/>
              </a:lnSpc>
              <a:spcBef>
                <a:spcPct val="0"/>
              </a:spcBef>
              <a:spcAft>
                <a:spcPct val="0"/>
              </a:spcAft>
              <a:buClrTx/>
              <a:buSzTx/>
              <a:buFontTx/>
              <a:buNone/>
              <a:tabLst/>
            </a:pPr>
            <a:endParaRPr kumimoji="0" lang="en-GB" sz="3531" b="1" i="0" u="none" strike="noStrike" cap="none" normalizeH="0" baseline="0">
              <a:ln>
                <a:noFill/>
              </a:ln>
              <a:solidFill>
                <a:srgbClr val="000066"/>
              </a:solidFill>
              <a:effectLst/>
              <a:latin typeface="Arial" charset="0"/>
              <a:cs typeface="Arial" charset="0"/>
            </a:endParaRPr>
          </a:p>
        </p:txBody>
      </p:sp>
      <p:sp>
        <p:nvSpPr>
          <p:cNvPr id="5" name="Footer Placeholder 4">
            <a:extLst>
              <a:ext uri="{FF2B5EF4-FFF2-40B4-BE49-F238E27FC236}">
                <a16:creationId xmlns:a16="http://schemas.microsoft.com/office/drawing/2014/main" id="{3A2AFB66-9C5A-A34D-9672-4B2F09DABC4F}"/>
              </a:ext>
            </a:extLst>
          </p:cNvPr>
          <p:cNvSpPr>
            <a:spLocks noGrp="1"/>
          </p:cNvSpPr>
          <p:nvPr>
            <p:ph type="ftr" sz="quarter" idx="10"/>
          </p:nvPr>
        </p:nvSpPr>
        <p:spPr/>
        <p:txBody>
          <a:bodyPr/>
          <a:lstStyle/>
          <a:p>
            <a:r>
              <a:rPr lang="en-US"/>
              <a:t>NITAG Conflict of Interest – Prevention and Management</a:t>
            </a:r>
            <a:endParaRPr lang="en-GB" dirty="0"/>
          </a:p>
        </p:txBody>
      </p:sp>
      <p:sp>
        <p:nvSpPr>
          <p:cNvPr id="6" name="Slide Number Placeholder 5">
            <a:extLst>
              <a:ext uri="{FF2B5EF4-FFF2-40B4-BE49-F238E27FC236}">
                <a16:creationId xmlns:a16="http://schemas.microsoft.com/office/drawing/2014/main" id="{D99F538C-5FA2-814D-8EB1-B521F9CC19C5}"/>
              </a:ext>
            </a:extLst>
          </p:cNvPr>
          <p:cNvSpPr>
            <a:spLocks noGrp="1"/>
          </p:cNvSpPr>
          <p:nvPr>
            <p:ph type="sldNum" sz="quarter" idx="11"/>
          </p:nvPr>
        </p:nvSpPr>
        <p:spPr/>
        <p:txBody>
          <a:bodyPr/>
          <a:lstStyle/>
          <a:p>
            <a:fld id="{A74CE0EA-F3B5-4684-BA10-C594598FDB9C}" type="slidenum">
              <a:rPr lang="en-GB" noProof="0" smtClean="0"/>
              <a:pPr/>
              <a:t>‹N°›</a:t>
            </a:fld>
            <a:endParaRPr lang="en-GB" noProof="0" dirty="0"/>
          </a:p>
        </p:txBody>
      </p:sp>
    </p:spTree>
    <p:extLst>
      <p:ext uri="{BB962C8B-B14F-4D97-AF65-F5344CB8AC3E}">
        <p14:creationId xmlns:p14="http://schemas.microsoft.com/office/powerpoint/2010/main" val="13437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8979" y="1384651"/>
            <a:ext cx="5430870" cy="4624646"/>
          </a:xfrm>
        </p:spPr>
        <p:txBody>
          <a:bodyPr/>
          <a:lstStyle>
            <a:lvl1pPr>
              <a:defRPr sz="3187"/>
            </a:lvl1pPr>
            <a:lvl2pPr>
              <a:defRPr sz="2731"/>
            </a:lvl2pPr>
            <a:lvl3pPr>
              <a:defRPr sz="2276"/>
            </a:lvl3pPr>
            <a:lvl4pPr>
              <a:defRPr sz="2049"/>
            </a:lvl4pPr>
            <a:lvl5pPr>
              <a:defRPr sz="2049"/>
            </a:lvl5pPr>
            <a:lvl6pPr>
              <a:defRPr sz="2049"/>
            </a:lvl6pPr>
            <a:lvl7pPr>
              <a:defRPr sz="2049"/>
            </a:lvl7pPr>
            <a:lvl8pPr>
              <a:defRPr sz="2049"/>
            </a:lvl8pPr>
            <a:lvl9pPr>
              <a:defRPr sz="20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290" y="1384651"/>
            <a:ext cx="5430870" cy="4624646"/>
          </a:xfrm>
        </p:spPr>
        <p:txBody>
          <a:bodyPr/>
          <a:lstStyle>
            <a:lvl1pPr>
              <a:defRPr sz="3187"/>
            </a:lvl1pPr>
            <a:lvl2pPr>
              <a:defRPr sz="2731"/>
            </a:lvl2pPr>
            <a:lvl3pPr>
              <a:defRPr sz="2276"/>
            </a:lvl3pPr>
            <a:lvl4pPr>
              <a:defRPr sz="2049"/>
            </a:lvl4pPr>
            <a:lvl5pPr>
              <a:defRPr sz="2049"/>
            </a:lvl5pPr>
            <a:lvl6pPr>
              <a:defRPr sz="2049"/>
            </a:lvl6pPr>
            <a:lvl7pPr>
              <a:defRPr sz="2049"/>
            </a:lvl7pPr>
            <a:lvl8pPr>
              <a:defRPr sz="2049"/>
            </a:lvl8pPr>
            <a:lvl9pPr>
              <a:defRPr sz="20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647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59F4E3-CC70-8F42-98FA-FB94F332D047}"/>
              </a:ext>
            </a:extLst>
          </p:cNvPr>
          <p:cNvSpPr>
            <a:spLocks noGrp="1"/>
          </p:cNvSpPr>
          <p:nvPr>
            <p:ph type="sldNum" sz="quarter" idx="16"/>
          </p:nvPr>
        </p:nvSpPr>
        <p:spPr>
          <a:xfrm>
            <a:off x="11395625" y="6606509"/>
            <a:ext cx="289402" cy="180500"/>
          </a:xfrm>
        </p:spPr>
        <p:txBody>
          <a:bodyPr/>
          <a:lstStyle/>
          <a:p>
            <a:fld id="{A74CE0EA-F3B5-4684-BA10-C594598FDB9C}" type="slidenum">
              <a:rPr lang="en-GB" noProof="0" smtClean="0"/>
              <a:pPr/>
              <a:t>‹N°›</a:t>
            </a:fld>
            <a:endParaRPr lang="en-GB" noProof="0" dirty="0"/>
          </a:p>
        </p:txBody>
      </p:sp>
      <p:sp>
        <p:nvSpPr>
          <p:cNvPr id="8" name="Footer Placeholder 4">
            <a:extLst>
              <a:ext uri="{FF2B5EF4-FFF2-40B4-BE49-F238E27FC236}">
                <a16:creationId xmlns:a16="http://schemas.microsoft.com/office/drawing/2014/main" id="{C5B43E3C-6F82-8244-BC6A-DA570484C8E7}"/>
              </a:ext>
            </a:extLst>
          </p:cNvPr>
          <p:cNvSpPr>
            <a:spLocks noGrp="1"/>
          </p:cNvSpPr>
          <p:nvPr>
            <p:ph type="ftr" sz="quarter" idx="15"/>
          </p:nvPr>
        </p:nvSpPr>
        <p:spPr>
          <a:xfrm>
            <a:off x="479123" y="6468533"/>
            <a:ext cx="3517143" cy="228226"/>
          </a:xfrm>
          <a:prstGeom prst="rect">
            <a:avLst/>
          </a:prstGeom>
        </p:spPr>
        <p:txBody>
          <a:bodyPr/>
          <a:lstStyle>
            <a:lvl1pPr>
              <a:defRPr sz="1000"/>
            </a:lvl1pPr>
          </a:lstStyle>
          <a:p>
            <a:r>
              <a:rPr lang="en-US"/>
              <a:t>NITAG Conflict of Interest – Prevention and Management</a:t>
            </a:r>
            <a:endParaRPr lang="en-GB" dirty="0"/>
          </a:p>
        </p:txBody>
      </p:sp>
    </p:spTree>
    <p:extLst>
      <p:ext uri="{BB962C8B-B14F-4D97-AF65-F5344CB8AC3E}">
        <p14:creationId xmlns:p14="http://schemas.microsoft.com/office/powerpoint/2010/main" val="251989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D22CF4E2-6A02-C749-B2CF-3611D47062A8}"/>
              </a:ext>
            </a:extLst>
          </p:cNvPr>
          <p:cNvSpPr>
            <a:spLocks noGrp="1"/>
          </p:cNvSpPr>
          <p:nvPr>
            <p:ph type="ftr" sz="quarter" idx="15"/>
          </p:nvPr>
        </p:nvSpPr>
        <p:spPr>
          <a:xfrm>
            <a:off x="479123" y="6468533"/>
            <a:ext cx="3517143" cy="228226"/>
          </a:xfrm>
          <a:prstGeom prst="rect">
            <a:avLst/>
          </a:prstGeom>
        </p:spPr>
        <p:txBody>
          <a:bodyPr/>
          <a:lstStyle>
            <a:lvl1pPr>
              <a:defRPr sz="1000"/>
            </a:lvl1pPr>
          </a:lstStyle>
          <a:p>
            <a:r>
              <a:rPr lang="en-US"/>
              <a:t>NITAG Conflict of Interest – Prevention and Management</a:t>
            </a:r>
            <a:endParaRPr lang="en-GB" dirty="0"/>
          </a:p>
        </p:txBody>
      </p:sp>
      <p:sp>
        <p:nvSpPr>
          <p:cNvPr id="4" name="Slide Number Placeholder 5">
            <a:extLst>
              <a:ext uri="{FF2B5EF4-FFF2-40B4-BE49-F238E27FC236}">
                <a16:creationId xmlns:a16="http://schemas.microsoft.com/office/drawing/2014/main" id="{66B78D94-A3DF-1645-A3AD-2B12594864D1}"/>
              </a:ext>
            </a:extLst>
          </p:cNvPr>
          <p:cNvSpPr>
            <a:spLocks noGrp="1"/>
          </p:cNvSpPr>
          <p:nvPr>
            <p:ph type="sldNum" sz="quarter" idx="16"/>
          </p:nvPr>
        </p:nvSpPr>
        <p:spPr>
          <a:xfrm>
            <a:off x="11395625" y="6606509"/>
            <a:ext cx="289402" cy="180500"/>
          </a:xfrm>
        </p:spPr>
        <p:txBody>
          <a:bodyPr/>
          <a:lstStyle/>
          <a:p>
            <a:fld id="{A74CE0EA-F3B5-4684-BA10-C594598FDB9C}" type="slidenum">
              <a:rPr lang="en-GB" noProof="0" smtClean="0"/>
              <a:pPr/>
              <a:t>‹N°›</a:t>
            </a:fld>
            <a:endParaRPr lang="en-GB" noProof="0"/>
          </a:p>
        </p:txBody>
      </p:sp>
    </p:spTree>
    <p:extLst>
      <p:ext uri="{BB962C8B-B14F-4D97-AF65-F5344CB8AC3E}">
        <p14:creationId xmlns:p14="http://schemas.microsoft.com/office/powerpoint/2010/main" val="29384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49062" y="579202"/>
            <a:ext cx="3974470" cy="454785"/>
          </a:xfrm>
          <a:prstGeom prst="rect">
            <a:avLst/>
          </a:prstGeom>
        </p:spPr>
        <p:txBody>
          <a:bodyPr lIns="0" tIns="0" rIns="0" bIns="0" anchor="t" anchorCtr="0"/>
          <a:lstStyle>
            <a:lvl1pPr algn="l">
              <a:defRPr sz="3269">
                <a:solidFill>
                  <a:schemeClr val="tx1"/>
                </a:solidFill>
              </a:defRPr>
            </a:lvl1pPr>
          </a:lstStyle>
          <a:p>
            <a:r>
              <a:rPr lang="fr-FR"/>
              <a:t>Modifiez le style du titre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49062" y="2871126"/>
            <a:ext cx="3974470" cy="567399"/>
          </a:xfrm>
        </p:spPr>
        <p:txBody>
          <a:bodyPr wrap="square" anchor="b" anchorCtr="0">
            <a:spAutoFit/>
          </a:bodyPr>
          <a:lstStyle>
            <a:lvl1pPr marL="0" indent="0" algn="l">
              <a:buNone/>
              <a:defRPr sz="1695" b="1" i="0">
                <a:solidFill>
                  <a:schemeClr val="tx1"/>
                </a:solidFill>
                <a:latin typeface="Poppins SemiBold" pitchFamily="2" charset="77"/>
                <a:cs typeface="Poppins SemiBold" pitchFamily="2" charset="77"/>
              </a:defRPr>
            </a:lvl1pPr>
            <a:lvl2pPr marL="276743" indent="0" algn="ctr">
              <a:buNone/>
              <a:defRPr sz="1211"/>
            </a:lvl2pPr>
            <a:lvl3pPr marL="553486" indent="0" algn="ctr">
              <a:buNone/>
              <a:defRPr sz="1090"/>
            </a:lvl3pPr>
            <a:lvl4pPr marL="830229" indent="0" algn="ctr">
              <a:buNone/>
              <a:defRPr sz="968"/>
            </a:lvl4pPr>
            <a:lvl5pPr marL="1106973" indent="0" algn="ctr">
              <a:buNone/>
              <a:defRPr sz="968"/>
            </a:lvl5pPr>
            <a:lvl6pPr marL="1383716" indent="0" algn="ctr">
              <a:buNone/>
              <a:defRPr sz="968"/>
            </a:lvl6pPr>
            <a:lvl7pPr marL="1660459" indent="0" algn="ctr">
              <a:buNone/>
              <a:defRPr sz="968"/>
            </a:lvl7pPr>
            <a:lvl8pPr marL="1937202" indent="0" algn="ctr">
              <a:buNone/>
              <a:defRPr sz="968"/>
            </a:lvl8pPr>
            <a:lvl9pPr marL="2213945" indent="0" algn="ctr">
              <a:buNone/>
              <a:defRPr sz="968"/>
            </a:lvl9pPr>
          </a:lstStyle>
          <a:p>
            <a:r>
              <a:rPr lang="fr-FR"/>
              <a:t>Modifiez le style des sous-titres du masque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8717" y="3581704"/>
            <a:ext cx="3699750" cy="243652"/>
          </a:xfrm>
        </p:spPr>
        <p:txBody>
          <a:bodyPr/>
          <a:lstStyle/>
          <a:p>
            <a:pPr lvl="0"/>
            <a:r>
              <a:rPr lang="fr-FR"/>
              <a:t>Cliquez pour modifier les styles du texte du masque</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8717" y="4507539"/>
            <a:ext cx="3699750" cy="243652"/>
          </a:xfrm>
        </p:spPr>
        <p:txBody>
          <a:bodyPr/>
          <a:lstStyle/>
          <a:p>
            <a:pPr lvl="0"/>
            <a:r>
              <a:rPr lang="fr-FR"/>
              <a:t>Cliquez pour modifier les styles du texte du masque</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8717" y="4894370"/>
            <a:ext cx="3699750" cy="243652"/>
          </a:xfrm>
        </p:spPr>
        <p:txBody>
          <a:bodyPr/>
          <a:lstStyle/>
          <a:p>
            <a:pPr lvl="0"/>
            <a:r>
              <a:rPr lang="fr-FR"/>
              <a:t>Cliquez pour modifier les styles du texte du masque</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344" y="5766914"/>
            <a:ext cx="3031187" cy="648705"/>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66197" y="0"/>
            <a:ext cx="7003579" cy="6877050"/>
          </a:xfrm>
          <a:solidFill>
            <a:schemeClr val="bg2">
              <a:lumMod val="75000"/>
            </a:schemeClr>
          </a:solidFill>
        </p:spPr>
        <p:txBody>
          <a:bodyPr bIns="1764000" anchor="ctr">
            <a:noAutofit/>
          </a:bodyPr>
          <a:lstStyle>
            <a:lvl1pPr algn="ctr">
              <a:defRPr sz="2179" b="1">
                <a:solidFill>
                  <a:schemeClr val="bg1"/>
                </a:solidFill>
              </a:defRPr>
            </a:lvl1pPr>
          </a:lstStyle>
          <a:p>
            <a:r>
              <a:rPr lang="en-GB" dirty="0"/>
              <a:t>Click icon to insert image</a:t>
            </a:r>
          </a:p>
        </p:txBody>
      </p:sp>
    </p:spTree>
    <p:extLst>
      <p:ext uri="{BB962C8B-B14F-4D97-AF65-F5344CB8AC3E}">
        <p14:creationId xmlns:p14="http://schemas.microsoft.com/office/powerpoint/2010/main" val="41907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conography + Text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6586" y="538690"/>
            <a:ext cx="10993474" cy="404253"/>
          </a:xfrm>
          <a:prstGeom prst="rect">
            <a:avLst/>
          </a:prstGeom>
        </p:spPr>
        <p:txBody>
          <a:bodyPr lIns="0" tIns="0" rIns="0" bIns="0" anchor="t" anchorCtr="0"/>
          <a:lstStyle>
            <a:lvl1pPr>
              <a:defRPr/>
            </a:lvl1pPr>
          </a:lstStyle>
          <a:p>
            <a:r>
              <a:rPr lang="en-US" dirty="0"/>
              <a:t>Iconography with text</a:t>
            </a:r>
            <a:endParaRPr lang="en-GB" dirty="0"/>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549677" y="1984970"/>
            <a:ext cx="1379419" cy="1442236"/>
          </a:xfrm>
          <a:prstGeom prst="rect">
            <a:avLst/>
          </a:prstGeom>
          <a:noFill/>
        </p:spPr>
        <p:txBody>
          <a:bodyPr anchor="ctr" anchorCtr="0">
            <a:noAutofit/>
          </a:bodyPr>
          <a:lstStyle>
            <a:lvl1pPr algn="ctr">
              <a:buFont typeface="Arial" panose="020B0604020202020204" pitchFamily="34" charset="0"/>
              <a:buNone/>
              <a:defRPr/>
            </a:lvl1pPr>
          </a:lstStyle>
          <a:p>
            <a:r>
              <a:rPr lang="fr-FR"/>
              <a:t>Cliquez sur l'icône pour ajouter une image</a:t>
            </a:r>
            <a:endParaRPr lang="en-GB" dirty="0"/>
          </a:p>
        </p:txBody>
      </p:sp>
      <p:sp>
        <p:nvSpPr>
          <p:cNvPr id="19" name="object 14">
            <a:extLst>
              <a:ext uri="{FF2B5EF4-FFF2-40B4-BE49-F238E27FC236}">
                <a16:creationId xmlns:a16="http://schemas.microsoft.com/office/drawing/2014/main" id="{FFCCEE77-DD40-4843-B514-E7A8B70251C9}"/>
              </a:ext>
            </a:extLst>
          </p:cNvPr>
          <p:cNvSpPr/>
          <p:nvPr userDrawn="1"/>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22" name="Picture Placeholder 7">
            <a:extLst>
              <a:ext uri="{FF2B5EF4-FFF2-40B4-BE49-F238E27FC236}">
                <a16:creationId xmlns:a16="http://schemas.microsoft.com/office/drawing/2014/main" id="{6619BFD5-09E1-4FC5-85E9-AA0D4F90A8B1}"/>
              </a:ext>
            </a:extLst>
          </p:cNvPr>
          <p:cNvSpPr>
            <a:spLocks noGrp="1"/>
          </p:cNvSpPr>
          <p:nvPr>
            <p:ph type="pic" sz="quarter" idx="17"/>
          </p:nvPr>
        </p:nvSpPr>
        <p:spPr>
          <a:xfrm>
            <a:off x="549677" y="4175355"/>
            <a:ext cx="1379419" cy="1442236"/>
          </a:xfrm>
          <a:prstGeom prst="rect">
            <a:avLst/>
          </a:prstGeom>
          <a:noFill/>
        </p:spPr>
        <p:txBody>
          <a:bodyPr anchor="ctr" anchorCtr="0">
            <a:noAutofit/>
          </a:bodyPr>
          <a:lstStyle>
            <a:lvl1pPr algn="ctr">
              <a:buFont typeface="Arial" panose="020B0604020202020204" pitchFamily="34" charset="0"/>
              <a:buNone/>
              <a:defRPr/>
            </a:lvl1pPr>
          </a:lstStyle>
          <a:p>
            <a:r>
              <a:rPr lang="fr-FR"/>
              <a:t>Cliquez sur l'icône pour ajouter une image</a:t>
            </a:r>
            <a:endParaRPr lang="en-GB"/>
          </a:p>
        </p:txBody>
      </p:sp>
      <p:sp>
        <p:nvSpPr>
          <p:cNvPr id="24" name="Picture Placeholder 7">
            <a:extLst>
              <a:ext uri="{FF2B5EF4-FFF2-40B4-BE49-F238E27FC236}">
                <a16:creationId xmlns:a16="http://schemas.microsoft.com/office/drawing/2014/main" id="{3B63B8AA-3795-43D0-9A7E-B431EEF93941}"/>
              </a:ext>
            </a:extLst>
          </p:cNvPr>
          <p:cNvSpPr>
            <a:spLocks noGrp="1"/>
          </p:cNvSpPr>
          <p:nvPr>
            <p:ph type="pic" sz="quarter" idx="19"/>
          </p:nvPr>
        </p:nvSpPr>
        <p:spPr>
          <a:xfrm>
            <a:off x="6057979" y="1984970"/>
            <a:ext cx="1379419" cy="1442236"/>
          </a:xfrm>
          <a:prstGeom prst="rect">
            <a:avLst/>
          </a:prstGeom>
          <a:noFill/>
        </p:spPr>
        <p:txBody>
          <a:bodyPr anchor="ctr" anchorCtr="0">
            <a:noAutofit/>
          </a:bodyPr>
          <a:lstStyle>
            <a:lvl1pPr algn="ctr">
              <a:buFont typeface="Arial" panose="020B0604020202020204" pitchFamily="34" charset="0"/>
              <a:buNone/>
              <a:defRPr/>
            </a:lvl1pPr>
          </a:lstStyle>
          <a:p>
            <a:r>
              <a:rPr lang="fr-FR"/>
              <a:t>Cliquez sur l'icône pour ajouter une image</a:t>
            </a:r>
            <a:endParaRPr lang="en-GB"/>
          </a:p>
        </p:txBody>
      </p:sp>
      <p:sp>
        <p:nvSpPr>
          <p:cNvPr id="26" name="Picture Placeholder 7">
            <a:extLst>
              <a:ext uri="{FF2B5EF4-FFF2-40B4-BE49-F238E27FC236}">
                <a16:creationId xmlns:a16="http://schemas.microsoft.com/office/drawing/2014/main" id="{CD81F978-7C37-4A2F-A2FB-25726566C18A}"/>
              </a:ext>
            </a:extLst>
          </p:cNvPr>
          <p:cNvSpPr>
            <a:spLocks noGrp="1"/>
          </p:cNvSpPr>
          <p:nvPr>
            <p:ph type="pic" sz="quarter" idx="21"/>
          </p:nvPr>
        </p:nvSpPr>
        <p:spPr>
          <a:xfrm>
            <a:off x="6057979" y="4175355"/>
            <a:ext cx="1379419" cy="1442236"/>
          </a:xfrm>
          <a:prstGeom prst="rect">
            <a:avLst/>
          </a:prstGeom>
          <a:noFill/>
        </p:spPr>
        <p:txBody>
          <a:bodyPr anchor="ctr" anchorCtr="0">
            <a:noAutofit/>
          </a:bodyPr>
          <a:lstStyle>
            <a:lvl1pPr algn="ctr">
              <a:buFont typeface="Arial" panose="020B0604020202020204" pitchFamily="34" charset="0"/>
              <a:buNone/>
              <a:defRPr/>
            </a:lvl1pPr>
          </a:lstStyle>
          <a:p>
            <a:r>
              <a:rPr lang="fr-FR"/>
              <a:t>Cliquez sur l'icône pour ajouter une image</a:t>
            </a:r>
            <a:endParaRPr lang="en-GB"/>
          </a:p>
        </p:txBody>
      </p:sp>
      <p:sp>
        <p:nvSpPr>
          <p:cNvPr id="18" name="Text Placeholder 12">
            <a:extLst>
              <a:ext uri="{FF2B5EF4-FFF2-40B4-BE49-F238E27FC236}">
                <a16:creationId xmlns:a16="http://schemas.microsoft.com/office/drawing/2014/main" id="{A34D31A6-0100-4F14-A575-2F91CDA458FF}"/>
              </a:ext>
            </a:extLst>
          </p:cNvPr>
          <p:cNvSpPr>
            <a:spLocks noGrp="1"/>
          </p:cNvSpPr>
          <p:nvPr>
            <p:ph type="body" sz="quarter" idx="14" hasCustomPrompt="1"/>
          </p:nvPr>
        </p:nvSpPr>
        <p:spPr>
          <a:xfrm>
            <a:off x="2407063" y="2288506"/>
            <a:ext cx="3236561" cy="835165"/>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1"/>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0" name="Text Placeholder 12">
            <a:extLst>
              <a:ext uri="{FF2B5EF4-FFF2-40B4-BE49-F238E27FC236}">
                <a16:creationId xmlns:a16="http://schemas.microsoft.com/office/drawing/2014/main" id="{332C0157-8A57-4567-AD90-B772A579ECAA}"/>
              </a:ext>
            </a:extLst>
          </p:cNvPr>
          <p:cNvSpPr>
            <a:spLocks noGrp="1"/>
          </p:cNvSpPr>
          <p:nvPr>
            <p:ph type="body" sz="quarter" idx="22" hasCustomPrompt="1"/>
          </p:nvPr>
        </p:nvSpPr>
        <p:spPr>
          <a:xfrm>
            <a:off x="7915364" y="2288506"/>
            <a:ext cx="3236561" cy="835165"/>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1"/>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7" name="Text Placeholder 12">
            <a:extLst>
              <a:ext uri="{FF2B5EF4-FFF2-40B4-BE49-F238E27FC236}">
                <a16:creationId xmlns:a16="http://schemas.microsoft.com/office/drawing/2014/main" id="{B71F1D49-461A-49E8-B21D-5F49561734FA}"/>
              </a:ext>
            </a:extLst>
          </p:cNvPr>
          <p:cNvSpPr>
            <a:spLocks noGrp="1"/>
          </p:cNvSpPr>
          <p:nvPr>
            <p:ph type="body" sz="quarter" idx="23" hasCustomPrompt="1"/>
          </p:nvPr>
        </p:nvSpPr>
        <p:spPr>
          <a:xfrm>
            <a:off x="2407063" y="4478892"/>
            <a:ext cx="3236561" cy="835165"/>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1"/>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
        <p:nvSpPr>
          <p:cNvPr id="28" name="Text Placeholder 12">
            <a:extLst>
              <a:ext uri="{FF2B5EF4-FFF2-40B4-BE49-F238E27FC236}">
                <a16:creationId xmlns:a16="http://schemas.microsoft.com/office/drawing/2014/main" id="{585FA147-1037-4901-8E81-747525FB4DAA}"/>
              </a:ext>
            </a:extLst>
          </p:cNvPr>
          <p:cNvSpPr>
            <a:spLocks noGrp="1"/>
          </p:cNvSpPr>
          <p:nvPr>
            <p:ph type="body" sz="quarter" idx="24" hasCustomPrompt="1"/>
          </p:nvPr>
        </p:nvSpPr>
        <p:spPr>
          <a:xfrm>
            <a:off x="7915364" y="4478892"/>
            <a:ext cx="3236561" cy="835165"/>
          </a:xfrm>
        </p:spPr>
        <p:txBody>
          <a:bodyPr wrap="square" numCol="1" spcCol="756000" anchor="ctr">
            <a:spAutoFit/>
          </a:bodyPr>
          <a:lstStyle>
            <a:lvl1pPr marL="0" indent="0">
              <a:spcAft>
                <a:spcPts val="0"/>
              </a:spcAft>
              <a:buFont typeface="Arial" panose="020B0604020202020204" pitchFamily="34" charset="0"/>
              <a:buNone/>
              <a:defRPr b="0" i="0">
                <a:solidFill>
                  <a:schemeClr val="tx1"/>
                </a:solidFill>
                <a:latin typeface="Poppins Medium" pitchFamily="2" charset="77"/>
                <a:cs typeface="Poppins Medium" pitchFamily="2" charset="77"/>
              </a:defRPr>
            </a:lvl1pPr>
            <a:lvl2pPr marL="0" indent="0">
              <a:spcBef>
                <a:spcPts val="0"/>
              </a:spcBef>
              <a:spcAft>
                <a:spcPts val="0"/>
              </a:spcAft>
              <a:buFont typeface="Arial" panose="020B0604020202020204" pitchFamily="34" charset="0"/>
              <a:buNone/>
              <a:defRPr sz="1211"/>
            </a:lvl2pPr>
            <a:lvl3pPr marL="0" indent="0">
              <a:buFontTx/>
              <a:buNone/>
              <a:defRPr>
                <a:solidFill>
                  <a:schemeClr val="accent1"/>
                </a:solidFill>
              </a:defRPr>
            </a:lvl3pPr>
            <a:lvl5pPr>
              <a:defRPr/>
            </a:lvl5pPr>
          </a:lstStyle>
          <a:p>
            <a:pPr lvl="0"/>
            <a:r>
              <a:rPr lang="en-GB" dirty="0"/>
              <a:t>Speaker Name</a:t>
            </a:r>
          </a:p>
          <a:p>
            <a:pPr lvl="1"/>
            <a:r>
              <a:rPr lang="en-GB" dirty="0"/>
              <a:t>Job title, Organisation</a:t>
            </a:r>
          </a:p>
          <a:p>
            <a:pPr lvl="2"/>
            <a:r>
              <a:rPr lang="en-GB" dirty="0"/>
              <a:t>@social_handle</a:t>
            </a:r>
          </a:p>
        </p:txBody>
      </p:sp>
    </p:spTree>
    <p:extLst>
      <p:ext uri="{BB962C8B-B14F-4D97-AF65-F5344CB8AC3E}">
        <p14:creationId xmlns:p14="http://schemas.microsoft.com/office/powerpoint/2010/main" val="254241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‹N°›</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6586" y="538690"/>
            <a:ext cx="5072020" cy="40425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6585" y="1101168"/>
            <a:ext cx="5072021" cy="262016"/>
          </a:xfrm>
        </p:spPr>
        <p:txBody>
          <a:bodyPr/>
          <a:lstStyle>
            <a:lvl1pPr>
              <a:lnSpc>
                <a:spcPct val="100000"/>
              </a:lnSpc>
              <a:buFont typeface="Arial" panose="020B0604020202020204" pitchFamily="34" charset="0"/>
              <a:buNone/>
              <a:defRPr sz="1695">
                <a:solidFill>
                  <a:schemeClr val="accent1"/>
                </a:solidFill>
              </a:defRPr>
            </a:lvl1pPr>
          </a:lstStyle>
          <a:p>
            <a:pPr lvl="0"/>
            <a:r>
              <a:rPr lang="fr-FR"/>
              <a:t>Cliquez pour modifier les styles du texte du masque</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6584" y="2349364"/>
            <a:ext cx="7187125" cy="3283351"/>
          </a:xfrm>
        </p:spPr>
        <p:txBody>
          <a:bodyPr wrap="square" numCol="2" spcCol="756000">
            <a:noAutofit/>
          </a:bodyPr>
          <a:lstStyle>
            <a:lvl1pPr marL="311336" indent="-311336">
              <a:spcAft>
                <a:spcPts val="0"/>
              </a:spcAft>
              <a:buFont typeface="+mj-lt"/>
              <a:buAutoNum type="arabicPeriod"/>
              <a:defRPr sz="1937" b="0" i="0">
                <a:solidFill>
                  <a:schemeClr val="tx1"/>
                </a:solidFill>
                <a:latin typeface="Poppins Medium" pitchFamily="2" charset="77"/>
                <a:cs typeface="Poppins Medium" pitchFamily="2" charset="77"/>
              </a:defRPr>
            </a:lvl1pPr>
            <a:lvl2pPr marL="311336" indent="-311336">
              <a:spcAft>
                <a:spcPts val="1453"/>
              </a:spcAft>
              <a:buSzPct val="100000"/>
              <a:buFont typeface="+mj-lt"/>
              <a:buAutoNum type="arabicPeriod"/>
              <a:defRPr sz="1937" b="0" i="0">
                <a:solidFill>
                  <a:schemeClr val="tx1"/>
                </a:solidFill>
                <a:latin typeface="Poppins Medium" pitchFamily="2" charset="77"/>
                <a:cs typeface="Poppins Medium" pitchFamily="2" charset="77"/>
              </a:defRPr>
            </a:lvl2pPr>
            <a:lvl5pPr>
              <a:defRPr/>
            </a:lvl5pPr>
          </a:lstStyle>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20172" y="2305426"/>
            <a:ext cx="3373019" cy="3327282"/>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fr-FR"/>
              <a:t>Cliquez sur l'icône pour ajouter une image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Tree>
    <p:extLst>
      <p:ext uri="{BB962C8B-B14F-4D97-AF65-F5344CB8AC3E}">
        <p14:creationId xmlns:p14="http://schemas.microsoft.com/office/powerpoint/2010/main" val="59975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‹N°›</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6797" y="6415711"/>
            <a:ext cx="11022756"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271"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4315" y="3691681"/>
            <a:ext cx="9179224" cy="841883"/>
          </a:xfrm>
        </p:spPr>
        <p:txBody>
          <a:bodyPr anchor="ctr"/>
          <a:lstStyle>
            <a:lvl1pPr algn="ctr">
              <a:defRPr sz="2663"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a:p>
            <a:pPr lvl="1"/>
            <a:r>
              <a:rPr lang="fr-FR"/>
              <a:t>Deuxième niveau</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16145" y="2300063"/>
            <a:ext cx="4935563" cy="1059938"/>
          </a:xfrm>
          <a:prstGeom prst="rect">
            <a:avLst/>
          </a:prstGeom>
        </p:spPr>
      </p:pic>
    </p:spTree>
    <p:extLst>
      <p:ext uri="{BB962C8B-B14F-4D97-AF65-F5344CB8AC3E}">
        <p14:creationId xmlns:p14="http://schemas.microsoft.com/office/powerpoint/2010/main" val="113169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79125" y="1812641"/>
            <a:ext cx="11211526" cy="4248970"/>
          </a:xfrm>
          <a:prstGeom prst="rect">
            <a:avLst/>
          </a:prstGeom>
        </p:spPr>
        <p:txBody>
          <a:bodyPr vert="horz" lIns="21424" tIns="0" rIns="21424"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6" name="Slide Number Placeholder 5"/>
          <p:cNvSpPr>
            <a:spLocks noGrp="1"/>
          </p:cNvSpPr>
          <p:nvPr>
            <p:ph type="sldNum" sz="quarter" idx="4"/>
          </p:nvPr>
        </p:nvSpPr>
        <p:spPr bwMode="gray">
          <a:xfrm>
            <a:off x="11395625" y="6606509"/>
            <a:ext cx="289402" cy="180500"/>
          </a:xfrm>
          <a:prstGeom prst="rect">
            <a:avLst/>
          </a:prstGeom>
        </p:spPr>
        <p:txBody>
          <a:bodyPr vert="horz" lIns="0" tIns="0" rIns="0" bIns="0" rtlCol="0" anchor="t"/>
          <a:lstStyle>
            <a:lvl1pPr algn="r">
              <a:defRPr sz="1000" b="0">
                <a:solidFill>
                  <a:schemeClr val="tx1"/>
                </a:solidFill>
                <a:latin typeface="+mn-lt"/>
                <a:cs typeface="Times New Roman" panose="02020603050405020304" pitchFamily="18" charset="0"/>
              </a:defRPr>
            </a:lvl1pPr>
          </a:lstStyle>
          <a:p>
            <a:fld id="{A74CE0EA-F3B5-4684-BA10-C594598FDB9C}" type="slidenum">
              <a:rPr lang="en-GB" noProof="0" smtClean="0"/>
              <a:pPr/>
              <a:t>‹N°›</a:t>
            </a:fld>
            <a:endParaRPr lang="en-GB" noProof="0" dirty="0"/>
          </a:p>
        </p:txBody>
      </p:sp>
      <p:sp>
        <p:nvSpPr>
          <p:cNvPr id="9" name="Footer Placeholder 4">
            <a:extLst>
              <a:ext uri="{FF2B5EF4-FFF2-40B4-BE49-F238E27FC236}">
                <a16:creationId xmlns:a16="http://schemas.microsoft.com/office/drawing/2014/main" id="{F04CA13F-D3B9-C847-A7B0-2760349C9374}"/>
              </a:ext>
            </a:extLst>
          </p:cNvPr>
          <p:cNvSpPr>
            <a:spLocks noGrp="1"/>
          </p:cNvSpPr>
          <p:nvPr>
            <p:ph type="ftr" sz="quarter" idx="3"/>
          </p:nvPr>
        </p:nvSpPr>
        <p:spPr>
          <a:xfrm>
            <a:off x="479123" y="6468533"/>
            <a:ext cx="3517143" cy="228226"/>
          </a:xfrm>
          <a:prstGeom prst="rect">
            <a:avLst/>
          </a:prstGeom>
        </p:spPr>
        <p:txBody>
          <a:bodyPr/>
          <a:lstStyle>
            <a:lvl1pPr>
              <a:defRPr sz="1000"/>
            </a:lvl1pPr>
          </a:lstStyle>
          <a:p>
            <a:r>
              <a:rPr lang="en-US" dirty="0"/>
              <a:t>NITAG Conflict of Interest – Prevention and Management</a:t>
            </a:r>
            <a:endParaRPr lang="en-GB" dirty="0"/>
          </a:p>
        </p:txBody>
      </p:sp>
      <p:pic>
        <p:nvPicPr>
          <p:cNvPr id="4" name="Image 3" descr="Une image contenant logo&#10;&#10;Description générée automatiquement">
            <a:extLst>
              <a:ext uri="{FF2B5EF4-FFF2-40B4-BE49-F238E27FC236}">
                <a16:creationId xmlns:a16="http://schemas.microsoft.com/office/drawing/2014/main" id="{F30ED766-E9FE-3C39-BB50-E0BACB43C33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734911" y="460445"/>
            <a:ext cx="1927335" cy="587157"/>
          </a:xfrm>
          <a:prstGeom prst="rect">
            <a:avLst/>
          </a:prstGeom>
        </p:spPr>
      </p:pic>
    </p:spTree>
    <p:extLst>
      <p:ext uri="{BB962C8B-B14F-4D97-AF65-F5344CB8AC3E}">
        <p14:creationId xmlns:p14="http://schemas.microsoft.com/office/powerpoint/2010/main" val="2663504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9" r:id="rId6"/>
    <p:sldLayoutId id="2147483670" r:id="rId7"/>
    <p:sldLayoutId id="2147483671" r:id="rId8"/>
    <p:sldLayoutId id="2147483672" r:id="rId9"/>
  </p:sldLayoutIdLst>
  <p:hf hdr="0" dt="0"/>
  <p:txStyles>
    <p:title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p:titleStyle>
    <p:bodyStyle>
      <a:lvl1pPr marL="0" indent="0" algn="l" defTabSz="1088319" rtl="0" eaLnBrk="1" latinLnBrk="0" hangingPunct="1">
        <a:lnSpc>
          <a:spcPct val="110000"/>
        </a:lnSpc>
        <a:spcBef>
          <a:spcPts val="1190"/>
        </a:spcBef>
        <a:spcAft>
          <a:spcPts val="714"/>
        </a:spcAft>
        <a:buClr>
          <a:schemeClr val="tx1"/>
        </a:buClr>
        <a:buSzPct val="80000"/>
        <a:buFontTx/>
        <a:buNone/>
        <a:defRPr sz="1700" b="0" kern="1200">
          <a:solidFill>
            <a:schemeClr val="tx1"/>
          </a:solidFill>
          <a:latin typeface="+mn-lt"/>
          <a:ea typeface="+mn-ea"/>
          <a:cs typeface="Times New Roman" panose="02020603050405020304" pitchFamily="18" charset="0"/>
        </a:defRPr>
      </a:lvl1pPr>
      <a:lvl2pPr marL="428904" indent="-213508"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2pPr>
      <a:lvl3pPr marL="984399"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3pPr>
      <a:lvl4pPr marL="1403856"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4pPr>
      <a:lvl5pPr marL="1923452" indent="-427014"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5pPr>
      <a:lvl6pPr marL="2454386" indent="-427014" algn="l" defTabSz="1088319" rtl="0" eaLnBrk="1" latinLnBrk="0" hangingPunct="1">
        <a:lnSpc>
          <a:spcPct val="90000"/>
        </a:lnSpc>
        <a:spcBef>
          <a:spcPts val="595"/>
        </a:spcBef>
        <a:buFont typeface="Arial" panose="020B0604020202020204" pitchFamily="34" charset="0"/>
        <a:buChar char="•"/>
        <a:defRPr sz="1700" kern="1200">
          <a:solidFill>
            <a:schemeClr val="tx1"/>
          </a:solidFill>
          <a:latin typeface="+mn-lt"/>
          <a:ea typeface="+mn-ea"/>
          <a:cs typeface="+mn-cs"/>
        </a:defRPr>
      </a:lvl6pPr>
      <a:lvl7pPr marL="353703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19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355"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88319" rtl="0" eaLnBrk="1" latinLnBrk="0" hangingPunct="1">
        <a:defRPr sz="2100" kern="1200">
          <a:solidFill>
            <a:schemeClr val="tx1"/>
          </a:solidFill>
          <a:latin typeface="+mn-lt"/>
          <a:ea typeface="+mn-ea"/>
          <a:cs typeface="+mn-cs"/>
        </a:defRPr>
      </a:lvl1pPr>
      <a:lvl2pPr marL="544159" algn="l" defTabSz="1088319" rtl="0" eaLnBrk="1" latinLnBrk="0" hangingPunct="1">
        <a:defRPr sz="2100" kern="1200">
          <a:solidFill>
            <a:schemeClr val="tx1"/>
          </a:solidFill>
          <a:latin typeface="+mn-lt"/>
          <a:ea typeface="+mn-ea"/>
          <a:cs typeface="+mn-cs"/>
        </a:defRPr>
      </a:lvl2pPr>
      <a:lvl3pPr marL="1088319" algn="l" defTabSz="1088319" rtl="0" eaLnBrk="1" latinLnBrk="0" hangingPunct="1">
        <a:defRPr sz="2100" kern="1200">
          <a:solidFill>
            <a:schemeClr val="tx1"/>
          </a:solidFill>
          <a:latin typeface="+mn-lt"/>
          <a:ea typeface="+mn-ea"/>
          <a:cs typeface="+mn-cs"/>
        </a:defRPr>
      </a:lvl3pPr>
      <a:lvl4pPr marL="1632478" algn="l" defTabSz="1088319" rtl="0" eaLnBrk="1" latinLnBrk="0" hangingPunct="1">
        <a:defRPr sz="2100" kern="1200">
          <a:solidFill>
            <a:schemeClr val="tx1"/>
          </a:solidFill>
          <a:latin typeface="+mn-lt"/>
          <a:ea typeface="+mn-ea"/>
          <a:cs typeface="+mn-cs"/>
        </a:defRPr>
      </a:lvl4pPr>
      <a:lvl5pPr marL="2176638" algn="l" defTabSz="1088319" rtl="0" eaLnBrk="1" latinLnBrk="0" hangingPunct="1">
        <a:defRPr sz="2100" kern="1200">
          <a:solidFill>
            <a:schemeClr val="tx1"/>
          </a:solidFill>
          <a:latin typeface="+mn-lt"/>
          <a:ea typeface="+mn-ea"/>
          <a:cs typeface="+mn-cs"/>
        </a:defRPr>
      </a:lvl5pPr>
      <a:lvl6pPr marL="2720797" algn="l" defTabSz="1088319" rtl="0" eaLnBrk="1" latinLnBrk="0" hangingPunct="1">
        <a:defRPr sz="2100" kern="1200">
          <a:solidFill>
            <a:schemeClr val="tx1"/>
          </a:solidFill>
          <a:latin typeface="+mn-lt"/>
          <a:ea typeface="+mn-ea"/>
          <a:cs typeface="+mn-cs"/>
        </a:defRPr>
      </a:lvl6pPr>
      <a:lvl7pPr marL="3264957" algn="l" defTabSz="1088319" rtl="0" eaLnBrk="1" latinLnBrk="0" hangingPunct="1">
        <a:defRPr sz="2100" kern="1200">
          <a:solidFill>
            <a:schemeClr val="tx1"/>
          </a:solidFill>
          <a:latin typeface="+mn-lt"/>
          <a:ea typeface="+mn-ea"/>
          <a:cs typeface="+mn-cs"/>
        </a:defRPr>
      </a:lvl7pPr>
      <a:lvl8pPr marL="3809116" algn="l" defTabSz="1088319" rtl="0" eaLnBrk="1" latinLnBrk="0" hangingPunct="1">
        <a:defRPr sz="2100" kern="1200">
          <a:solidFill>
            <a:schemeClr val="tx1"/>
          </a:solidFill>
          <a:latin typeface="+mn-lt"/>
          <a:ea typeface="+mn-ea"/>
          <a:cs typeface="+mn-cs"/>
        </a:defRPr>
      </a:lvl8pPr>
      <a:lvl9pPr marL="4353276" algn="l" defTabSz="1088319"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orient="horz" pos="3809" userDrawn="1">
          <p15:clr>
            <a:srgbClr val="F26B43"/>
          </p15:clr>
        </p15:guide>
        <p15:guide id="3" pos="2880" userDrawn="1">
          <p15:clr>
            <a:srgbClr val="F26B43"/>
          </p15:clr>
        </p15:guide>
        <p15:guide id="4" pos="226" userDrawn="1">
          <p15:clr>
            <a:srgbClr val="F26B43"/>
          </p15:clr>
        </p15:guide>
        <p15:guide id="5" pos="5534" userDrawn="1">
          <p15:clr>
            <a:srgbClr val="F26B43"/>
          </p15:clr>
        </p15:guide>
        <p15:guide id="6" pos="2939" userDrawn="1">
          <p15:clr>
            <a:srgbClr val="F26B43"/>
          </p15:clr>
        </p15:guide>
        <p15:guide id="7" pos="28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diagramLayout" Target="../diagrams/layout2.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28.png"/><Relationship Id="rId5" Type="http://schemas.openxmlformats.org/officeDocument/2006/relationships/diagramColors" Target="../diagrams/colors2.xml"/><Relationship Id="rId10" Type="http://schemas.openxmlformats.org/officeDocument/2006/relationships/image" Target="../media/image27.png"/><Relationship Id="rId4" Type="http://schemas.openxmlformats.org/officeDocument/2006/relationships/diagramQuickStyle" Target="../diagrams/quickStyle2.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hyperlink" Target="https://www.nitag-resource.org/media-center/prevention-conflicts-interest-nitag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hyperlink" Target="https://www.nitag-resource.org/media-center/declaration-interests-form" TargetMode="Externa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0.png"/><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5.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nitag-resource.org/sites/default/files/2020-02/CoI_France.pdf" TargetMode="External"/><Relationship Id="rId7" Type="http://schemas.openxmlformats.org/officeDocument/2006/relationships/hyperlink" Target="https://www.cdc.gov/vaccines/acip/committee/downloads/Policies-Procedures-508.pdf" TargetMode="External"/><Relationship Id="rId12" Type="http://schemas.openxmlformats.org/officeDocument/2006/relationships/image" Target="../media/image34.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hyperlink" Target="https://www.nitag-resource.org/sites/default/files/9d08dcdb0891e580890d3f97c3062a4f3974d5ed_1.pdf" TargetMode="External"/><Relationship Id="rId10" Type="http://schemas.microsoft.com/office/2007/relationships/hdphoto" Target="../media/hdphoto4.wdp"/><Relationship Id="rId4" Type="http://schemas.openxmlformats.org/officeDocument/2006/relationships/image" Target="../media/image49.png"/><Relationship Id="rId9"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microsoft.com/office/2007/relationships/hdphoto" Target="../media/hdphoto1.wdp"/><Relationship Id="rId4" Type="http://schemas.openxmlformats.org/officeDocument/2006/relationships/diagramQuickStyle" Target="../diagrams/quickStyle1.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E1D78EC6-350F-4627-B00D-29F5D6E26FEB}"/>
              </a:ext>
            </a:extLst>
          </p:cNvPr>
          <p:cNvSpPr>
            <a:spLocks noGrp="1"/>
          </p:cNvSpPr>
          <p:nvPr>
            <p:ph type="ctrTitle"/>
          </p:nvPr>
        </p:nvSpPr>
        <p:spPr>
          <a:xfrm>
            <a:off x="549062" y="592120"/>
            <a:ext cx="4228150" cy="452730"/>
          </a:xfrm>
        </p:spPr>
        <p:txBody>
          <a:bodyPr/>
          <a:lstStyle/>
          <a:p>
            <a:r>
              <a:rPr lang="en-GB" sz="3600" dirty="0"/>
              <a:t>Prevention and Management of Conflict of Interest in NITAGs</a:t>
            </a:r>
            <a:endParaRPr lang="en-GB" dirty="0"/>
          </a:p>
        </p:txBody>
      </p:sp>
      <p:sp>
        <p:nvSpPr>
          <p:cNvPr id="32" name="Text Placeholder 31">
            <a:extLst>
              <a:ext uri="{FF2B5EF4-FFF2-40B4-BE49-F238E27FC236}">
                <a16:creationId xmlns:a16="http://schemas.microsoft.com/office/drawing/2014/main" id="{917B94F9-1742-4E91-B372-13AE31FC619C}"/>
              </a:ext>
            </a:extLst>
          </p:cNvPr>
          <p:cNvSpPr>
            <a:spLocks noGrp="1"/>
          </p:cNvSpPr>
          <p:nvPr>
            <p:ph type="body" sz="quarter" idx="11"/>
          </p:nvPr>
        </p:nvSpPr>
        <p:spPr>
          <a:xfrm>
            <a:off x="560439" y="5128501"/>
            <a:ext cx="3699750" cy="242551"/>
          </a:xfrm>
        </p:spPr>
        <p:txBody>
          <a:bodyPr/>
          <a:lstStyle/>
          <a:p>
            <a:r>
              <a:rPr lang="en-US" sz="1400" dirty="0"/>
              <a:t>Endorsed by the GNN in September 2020</a:t>
            </a:r>
            <a:endParaRPr lang="en-GB" sz="1400" dirty="0"/>
          </a:p>
          <a:p>
            <a:endParaRPr lang="fr-FR" dirty="0"/>
          </a:p>
          <a:p>
            <a:pPr lvl="0"/>
            <a:endParaRPr lang="en-GB" dirty="0"/>
          </a:p>
        </p:txBody>
      </p:sp>
      <p:sp>
        <p:nvSpPr>
          <p:cNvPr id="7" name="Sous-titre 6">
            <a:extLst>
              <a:ext uri="{FF2B5EF4-FFF2-40B4-BE49-F238E27FC236}">
                <a16:creationId xmlns:a16="http://schemas.microsoft.com/office/drawing/2014/main" id="{59B01AD6-7034-7CD2-7984-A9360725B09D}"/>
              </a:ext>
            </a:extLst>
          </p:cNvPr>
          <p:cNvSpPr>
            <a:spLocks noGrp="1"/>
          </p:cNvSpPr>
          <p:nvPr>
            <p:ph type="subTitle" idx="1"/>
          </p:nvPr>
        </p:nvSpPr>
        <p:spPr>
          <a:xfrm>
            <a:off x="549062" y="3774357"/>
            <a:ext cx="3974470" cy="1141274"/>
          </a:xfrm>
        </p:spPr>
        <p:txBody>
          <a:bodyPr/>
          <a:lstStyle/>
          <a:p>
            <a:r>
              <a:rPr lang="en-US" dirty="0"/>
              <a:t>These slides were developed with inputs from the GNN, the WHO regional offices and our partner the US-CDC</a:t>
            </a:r>
          </a:p>
        </p:txBody>
      </p:sp>
      <p:sp>
        <p:nvSpPr>
          <p:cNvPr id="10" name="Rectangle 9">
            <a:extLst>
              <a:ext uri="{FF2B5EF4-FFF2-40B4-BE49-F238E27FC236}">
                <a16:creationId xmlns:a16="http://schemas.microsoft.com/office/drawing/2014/main" id="{A3DF31E0-E04D-1635-9153-1A654F011AD4}"/>
              </a:ext>
            </a:extLst>
          </p:cNvPr>
          <p:cNvSpPr/>
          <p:nvPr/>
        </p:nvSpPr>
        <p:spPr>
          <a:xfrm>
            <a:off x="2719754" y="5650523"/>
            <a:ext cx="1148861" cy="9261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Espace réservé pour une image  4" descr="Une image contenant personne, jeune, sport, groupe&#10;&#10;Description générée automatiquement">
            <a:extLst>
              <a:ext uri="{FF2B5EF4-FFF2-40B4-BE49-F238E27FC236}">
                <a16:creationId xmlns:a16="http://schemas.microsoft.com/office/drawing/2014/main" id="{255DACF4-D7E9-C415-2AA0-E1F1F0D11E9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051" r="16051"/>
          <a:stretch>
            <a:fillRect/>
          </a:stretch>
        </p:blipFill>
        <p:spPr/>
      </p:pic>
      <p:sp>
        <p:nvSpPr>
          <p:cNvPr id="2" name="ZoneTexte 1">
            <a:extLst>
              <a:ext uri="{FF2B5EF4-FFF2-40B4-BE49-F238E27FC236}">
                <a16:creationId xmlns:a16="http://schemas.microsoft.com/office/drawing/2014/main" id="{29E92DF7-E861-C69C-8EBB-87FAACB8C721}"/>
              </a:ext>
            </a:extLst>
          </p:cNvPr>
          <p:cNvSpPr txBox="1"/>
          <p:nvPr/>
        </p:nvSpPr>
        <p:spPr>
          <a:xfrm rot="5400000">
            <a:off x="8986639" y="8472734"/>
            <a:ext cx="6089072" cy="277200"/>
          </a:xfrm>
          <a:prstGeom prst="rect">
            <a:avLst/>
          </a:prstGeom>
          <a:noFill/>
        </p:spPr>
        <p:txBody>
          <a:bodyPr wrap="square">
            <a:spAutoFit/>
          </a:bodyPr>
          <a:lstStyle/>
          <a:p>
            <a:r>
              <a:rPr lang="fr-FR" sz="1200" dirty="0" err="1">
                <a:solidFill>
                  <a:schemeClr val="bg1"/>
                </a:solidFill>
                <a:latin typeface="Poppins" pitchFamily="2" charset="77"/>
                <a:cs typeface="Poppins" pitchFamily="2" charset="77"/>
              </a:rPr>
              <a:t>unsplash.com</a:t>
            </a:r>
            <a:endParaRPr lang="fr-FR" sz="1200"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204416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6DCF61-5CBD-534A-8468-9968B7B9BE9C}"/>
              </a:ext>
            </a:extLst>
          </p:cNvPr>
          <p:cNvSpPr>
            <a:spLocks noGrp="1"/>
          </p:cNvSpPr>
          <p:nvPr>
            <p:ph type="sldNum" sz="quarter" idx="16"/>
          </p:nvPr>
        </p:nvSpPr>
        <p:spPr/>
        <p:txBody>
          <a:bodyPr/>
          <a:lstStyle/>
          <a:p>
            <a:fld id="{A74CE0EA-F3B5-4684-BA10-C594598FDB9C}" type="slidenum">
              <a:rPr lang="en-GB" noProof="0" smtClean="0"/>
              <a:pPr/>
              <a:t>9</a:t>
            </a:fld>
            <a:endParaRPr lang="en-GB" noProof="0" dirty="0"/>
          </a:p>
        </p:txBody>
      </p:sp>
      <p:sp>
        <p:nvSpPr>
          <p:cNvPr id="6" name="object 2">
            <a:extLst>
              <a:ext uri="{FF2B5EF4-FFF2-40B4-BE49-F238E27FC236}">
                <a16:creationId xmlns:a16="http://schemas.microsoft.com/office/drawing/2014/main" id="{CCFD8554-2423-ECB9-DB0C-FE2D669640C9}"/>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Interests can exist in relation with?</a:t>
            </a:r>
          </a:p>
        </p:txBody>
      </p:sp>
      <p:sp>
        <p:nvSpPr>
          <p:cNvPr id="8" name="Footer Placeholder 3">
            <a:extLst>
              <a:ext uri="{FF2B5EF4-FFF2-40B4-BE49-F238E27FC236}">
                <a16:creationId xmlns:a16="http://schemas.microsoft.com/office/drawing/2014/main" id="{1C20EC44-0AE0-F326-561F-CBE618D8D3FB}"/>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9" name="object 14">
            <a:extLst>
              <a:ext uri="{FF2B5EF4-FFF2-40B4-BE49-F238E27FC236}">
                <a16:creationId xmlns:a16="http://schemas.microsoft.com/office/drawing/2014/main" id="{422221D8-90BC-72AB-278A-BBAC51E261E1}"/>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2" name="Rectangle 11">
            <a:extLst>
              <a:ext uri="{FF2B5EF4-FFF2-40B4-BE49-F238E27FC236}">
                <a16:creationId xmlns:a16="http://schemas.microsoft.com/office/drawing/2014/main" id="{9D731F84-58CE-BAB3-9BB3-CA5659B4C8F8}"/>
              </a:ext>
            </a:extLst>
          </p:cNvPr>
          <p:cNvSpPr>
            <a:spLocks noChangeArrowheads="1"/>
          </p:cNvSpPr>
          <p:nvPr/>
        </p:nvSpPr>
        <p:spPr bwMode="auto">
          <a:xfrm>
            <a:off x="5732171" y="1533525"/>
            <a:ext cx="5390108" cy="380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aphicFrame>
        <p:nvGraphicFramePr>
          <p:cNvPr id="13" name="Diagramme 12">
            <a:extLst>
              <a:ext uri="{FF2B5EF4-FFF2-40B4-BE49-F238E27FC236}">
                <a16:creationId xmlns:a16="http://schemas.microsoft.com/office/drawing/2014/main" id="{1CDD77F6-338F-7D9F-C49C-475AE97AD481}"/>
              </a:ext>
            </a:extLst>
          </p:cNvPr>
          <p:cNvGraphicFramePr/>
          <p:nvPr>
            <p:extLst>
              <p:ext uri="{D42A27DB-BD31-4B8C-83A1-F6EECF244321}">
                <p14:modId xmlns:p14="http://schemas.microsoft.com/office/powerpoint/2010/main" val="1458963081"/>
              </p:ext>
            </p:extLst>
          </p:nvPr>
        </p:nvGraphicFramePr>
        <p:xfrm>
          <a:off x="576263" y="1016182"/>
          <a:ext cx="7884182" cy="5256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Image 26">
            <a:extLst>
              <a:ext uri="{FF2B5EF4-FFF2-40B4-BE49-F238E27FC236}">
                <a16:creationId xmlns:a16="http://schemas.microsoft.com/office/drawing/2014/main" id="{D1D56CA0-0B44-93C2-37F3-5E7D3217F79F}"/>
              </a:ext>
            </a:extLst>
          </p:cNvPr>
          <p:cNvPicPr>
            <a:picLocks noChangeAspect="1"/>
          </p:cNvPicPr>
          <p:nvPr/>
        </p:nvPicPr>
        <p:blipFill rotWithShape="1">
          <a:blip r:embed="rId7">
            <a:extLst>
              <a:ext uri="{28A0092B-C50C-407E-A947-70E740481C1C}">
                <a14:useLocalDpi xmlns:a14="http://schemas.microsoft.com/office/drawing/2010/main" val="0"/>
              </a:ext>
            </a:extLst>
          </a:blip>
          <a:srcRect b="21323"/>
          <a:stretch/>
        </p:blipFill>
        <p:spPr>
          <a:xfrm>
            <a:off x="1373388" y="4138900"/>
            <a:ext cx="501978" cy="394939"/>
          </a:xfrm>
          <a:prstGeom prst="rect">
            <a:avLst/>
          </a:prstGeom>
        </p:spPr>
      </p:pic>
      <p:pic>
        <p:nvPicPr>
          <p:cNvPr id="28" name="Image 27">
            <a:extLst>
              <a:ext uri="{FF2B5EF4-FFF2-40B4-BE49-F238E27FC236}">
                <a16:creationId xmlns:a16="http://schemas.microsoft.com/office/drawing/2014/main" id="{0B831BA4-072F-324B-DBF7-31BB8F37E2E9}"/>
              </a:ext>
            </a:extLst>
          </p:cNvPr>
          <p:cNvPicPr>
            <a:picLocks noChangeAspect="1"/>
          </p:cNvPicPr>
          <p:nvPr/>
        </p:nvPicPr>
        <p:blipFill rotWithShape="1">
          <a:blip r:embed="rId8">
            <a:extLst>
              <a:ext uri="{28A0092B-C50C-407E-A947-70E740481C1C}">
                <a14:useLocalDpi xmlns:a14="http://schemas.microsoft.com/office/drawing/2010/main" val="0"/>
              </a:ext>
            </a:extLst>
          </a:blip>
          <a:srcRect b="17955"/>
          <a:stretch/>
        </p:blipFill>
        <p:spPr>
          <a:xfrm rot="11669710">
            <a:off x="645557" y="1247309"/>
            <a:ext cx="569156" cy="466967"/>
          </a:xfrm>
          <a:prstGeom prst="rect">
            <a:avLst/>
          </a:prstGeom>
        </p:spPr>
      </p:pic>
      <p:pic>
        <p:nvPicPr>
          <p:cNvPr id="29" name="Image 28">
            <a:extLst>
              <a:ext uri="{FF2B5EF4-FFF2-40B4-BE49-F238E27FC236}">
                <a16:creationId xmlns:a16="http://schemas.microsoft.com/office/drawing/2014/main" id="{EDFB3538-2B0C-CADA-1D9C-8A4CA49BE323}"/>
              </a:ext>
            </a:extLst>
          </p:cNvPr>
          <p:cNvPicPr>
            <a:picLocks noChangeAspect="1"/>
          </p:cNvPicPr>
          <p:nvPr/>
        </p:nvPicPr>
        <p:blipFill rotWithShape="1">
          <a:blip r:embed="rId9">
            <a:extLst>
              <a:ext uri="{28A0092B-C50C-407E-A947-70E740481C1C}">
                <a14:useLocalDpi xmlns:a14="http://schemas.microsoft.com/office/drawing/2010/main" val="0"/>
              </a:ext>
            </a:extLst>
          </a:blip>
          <a:srcRect b="20148"/>
          <a:stretch/>
        </p:blipFill>
        <p:spPr>
          <a:xfrm>
            <a:off x="602570" y="5505516"/>
            <a:ext cx="667922" cy="533348"/>
          </a:xfrm>
          <a:prstGeom prst="rect">
            <a:avLst/>
          </a:prstGeom>
        </p:spPr>
      </p:pic>
      <p:pic>
        <p:nvPicPr>
          <p:cNvPr id="30" name="Image 29">
            <a:extLst>
              <a:ext uri="{FF2B5EF4-FFF2-40B4-BE49-F238E27FC236}">
                <a16:creationId xmlns:a16="http://schemas.microsoft.com/office/drawing/2014/main" id="{5F5B7709-30CC-F5CD-56D1-0AD8D6AA60FA}"/>
              </a:ext>
            </a:extLst>
          </p:cNvPr>
          <p:cNvPicPr>
            <a:picLocks noChangeAspect="1"/>
          </p:cNvPicPr>
          <p:nvPr/>
        </p:nvPicPr>
        <p:blipFill rotWithShape="1">
          <a:blip r:embed="rId10">
            <a:extLst>
              <a:ext uri="{28A0092B-C50C-407E-A947-70E740481C1C}">
                <a14:useLocalDpi xmlns:a14="http://schemas.microsoft.com/office/drawing/2010/main" val="0"/>
              </a:ext>
            </a:extLst>
          </a:blip>
          <a:srcRect b="17031"/>
          <a:stretch/>
        </p:blipFill>
        <p:spPr>
          <a:xfrm>
            <a:off x="1039767" y="4807054"/>
            <a:ext cx="642829" cy="533348"/>
          </a:xfrm>
          <a:prstGeom prst="rect">
            <a:avLst/>
          </a:prstGeom>
        </p:spPr>
      </p:pic>
      <p:pic>
        <p:nvPicPr>
          <p:cNvPr id="31" name="Image 30">
            <a:extLst>
              <a:ext uri="{FF2B5EF4-FFF2-40B4-BE49-F238E27FC236}">
                <a16:creationId xmlns:a16="http://schemas.microsoft.com/office/drawing/2014/main" id="{AF24E20C-1FC1-BCEA-C361-6E2955F0698C}"/>
              </a:ext>
            </a:extLst>
          </p:cNvPr>
          <p:cNvPicPr>
            <a:picLocks noChangeAspect="1"/>
          </p:cNvPicPr>
          <p:nvPr/>
        </p:nvPicPr>
        <p:blipFill rotWithShape="1">
          <a:blip r:embed="rId11">
            <a:extLst>
              <a:ext uri="{28A0092B-C50C-407E-A947-70E740481C1C}">
                <a14:useLocalDpi xmlns:a14="http://schemas.microsoft.com/office/drawing/2010/main" val="0"/>
              </a:ext>
            </a:extLst>
          </a:blip>
          <a:srcRect l="33420" t="23136" r="33230" b="41331"/>
          <a:stretch/>
        </p:blipFill>
        <p:spPr>
          <a:xfrm>
            <a:off x="1138742" y="1966871"/>
            <a:ext cx="470114" cy="500870"/>
          </a:xfrm>
          <a:prstGeom prst="rect">
            <a:avLst/>
          </a:prstGeom>
        </p:spPr>
      </p:pic>
      <p:pic>
        <p:nvPicPr>
          <p:cNvPr id="32" name="Image 31">
            <a:extLst>
              <a:ext uri="{FF2B5EF4-FFF2-40B4-BE49-F238E27FC236}">
                <a16:creationId xmlns:a16="http://schemas.microsoft.com/office/drawing/2014/main" id="{2EAA4DE8-8BD4-2852-0554-184B55F67273}"/>
              </a:ext>
            </a:extLst>
          </p:cNvPr>
          <p:cNvPicPr>
            <a:picLocks noChangeAspect="1"/>
          </p:cNvPicPr>
          <p:nvPr/>
        </p:nvPicPr>
        <p:blipFill rotWithShape="1">
          <a:blip r:embed="rId12">
            <a:extLst>
              <a:ext uri="{28A0092B-C50C-407E-A947-70E740481C1C}">
                <a14:useLocalDpi xmlns:a14="http://schemas.microsoft.com/office/drawing/2010/main" val="0"/>
              </a:ext>
            </a:extLst>
          </a:blip>
          <a:srcRect b="25359"/>
          <a:stretch/>
        </p:blipFill>
        <p:spPr>
          <a:xfrm>
            <a:off x="1241978" y="2633721"/>
            <a:ext cx="714546" cy="533348"/>
          </a:xfrm>
          <a:prstGeom prst="rect">
            <a:avLst/>
          </a:prstGeom>
        </p:spPr>
      </p:pic>
      <p:pic>
        <p:nvPicPr>
          <p:cNvPr id="33" name="Image 32">
            <a:extLst>
              <a:ext uri="{FF2B5EF4-FFF2-40B4-BE49-F238E27FC236}">
                <a16:creationId xmlns:a16="http://schemas.microsoft.com/office/drawing/2014/main" id="{4D8BE190-1AA9-EB01-19FF-FB493C53010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26849" y="3283318"/>
            <a:ext cx="911494" cy="911494"/>
          </a:xfrm>
          <a:prstGeom prst="rect">
            <a:avLst/>
          </a:prstGeom>
        </p:spPr>
      </p:pic>
    </p:spTree>
    <p:extLst>
      <p:ext uri="{BB962C8B-B14F-4D97-AF65-F5344CB8AC3E}">
        <p14:creationId xmlns:p14="http://schemas.microsoft.com/office/powerpoint/2010/main" val="49622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C26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102" y="2490424"/>
            <a:ext cx="11211526" cy="4248970"/>
          </a:xfrm>
        </p:spPr>
        <p:txBody>
          <a:bodyPr>
            <a:noAutofit/>
          </a:bodyPr>
          <a:lstStyle/>
          <a:p>
            <a:pPr>
              <a:lnSpc>
                <a:spcPct val="100000"/>
              </a:lnSpc>
            </a:pPr>
            <a:r>
              <a:rPr lang="en-US" sz="2000" dirty="0">
                <a:solidFill>
                  <a:schemeClr val="bg1"/>
                </a:solidFill>
                <a:latin typeface="Poppins" pitchFamily="2" charset="77"/>
                <a:cs typeface="Poppins" pitchFamily="2" charset="77"/>
              </a:rPr>
              <a:t>If a member works as a consultant on the rotavirus vaccine for vaccine manufacturer X – and if they had to discuss and vote about the introduction of a rotavirus vaccine in the NIP:</a:t>
            </a:r>
          </a:p>
          <a:p>
            <a:pPr marL="342900" indent="-342900">
              <a:lnSpc>
                <a:spcPct val="100000"/>
              </a:lnSpc>
              <a:buClr>
                <a:schemeClr val="bg1"/>
              </a:buClr>
              <a:buFont typeface="Wingdings" pitchFamily="2" charset="2"/>
              <a:buChar char="§"/>
            </a:pPr>
            <a:r>
              <a:rPr lang="en-US" sz="2000" dirty="0">
                <a:solidFill>
                  <a:schemeClr val="bg1"/>
                </a:solidFill>
                <a:latin typeface="Poppins" pitchFamily="2" charset="77"/>
                <a:cs typeface="Poppins" pitchFamily="2" charset="77"/>
              </a:rPr>
              <a:t> It would be a </a:t>
            </a:r>
            <a:r>
              <a:rPr lang="en-US" sz="2000" dirty="0" err="1">
                <a:solidFill>
                  <a:schemeClr val="bg1"/>
                </a:solidFill>
                <a:latin typeface="Poppins" pitchFamily="2" charset="77"/>
                <a:cs typeface="Poppins" pitchFamily="2" charset="77"/>
              </a:rPr>
              <a:t>CoI</a:t>
            </a:r>
            <a:r>
              <a:rPr lang="en-US" sz="2000" dirty="0">
                <a:solidFill>
                  <a:schemeClr val="bg1"/>
                </a:solidFill>
                <a:latin typeface="Poppins" pitchFamily="2" charset="77"/>
                <a:cs typeface="Poppins" pitchFamily="2" charset="77"/>
              </a:rPr>
              <a:t> as they may be influenced by the work performed or by the “marketing message” delivered by the manufacturer. </a:t>
            </a:r>
          </a:p>
          <a:p>
            <a:pPr marL="342900" indent="-342900">
              <a:lnSpc>
                <a:spcPct val="100000"/>
              </a:lnSpc>
              <a:buClr>
                <a:schemeClr val="bg1"/>
              </a:buClr>
              <a:buFont typeface="Wingdings" pitchFamily="2" charset="2"/>
              <a:buChar char="§"/>
            </a:pPr>
            <a:r>
              <a:rPr lang="en-US" sz="2000" dirty="0">
                <a:solidFill>
                  <a:schemeClr val="bg1"/>
                </a:solidFill>
                <a:latin typeface="Poppins" pitchFamily="2" charset="77"/>
                <a:cs typeface="Poppins" pitchFamily="2" charset="77"/>
              </a:rPr>
              <a:t>They may also have personal interests related to the marketing of this vaccine (e.g. being offered a position or invitations to international conferences). </a:t>
            </a:r>
          </a:p>
          <a:p>
            <a:pPr marL="342900" indent="-342900">
              <a:lnSpc>
                <a:spcPct val="100000"/>
              </a:lnSpc>
              <a:buClr>
                <a:schemeClr val="bg1"/>
              </a:buClr>
              <a:buFont typeface="Wingdings" pitchFamily="2" charset="2"/>
              <a:buChar char="§"/>
            </a:pPr>
            <a:r>
              <a:rPr lang="en-US" sz="2000" dirty="0">
                <a:solidFill>
                  <a:schemeClr val="bg1"/>
                </a:solidFill>
                <a:latin typeface="Poppins" pitchFamily="2" charset="77"/>
                <a:cs typeface="Poppins" pitchFamily="2" charset="77"/>
              </a:rPr>
              <a:t>Such a consultancy may alter their impartiality.</a:t>
            </a:r>
          </a:p>
        </p:txBody>
      </p:sp>
      <p:sp>
        <p:nvSpPr>
          <p:cNvPr id="5" name="Slide Number Placeholder 4">
            <a:extLst>
              <a:ext uri="{FF2B5EF4-FFF2-40B4-BE49-F238E27FC236}">
                <a16:creationId xmlns:a16="http://schemas.microsoft.com/office/drawing/2014/main" id="{E05D0662-2427-8243-A60E-F0E31EA2330D}"/>
              </a:ext>
            </a:extLst>
          </p:cNvPr>
          <p:cNvSpPr>
            <a:spLocks noGrp="1"/>
          </p:cNvSpPr>
          <p:nvPr>
            <p:ph type="sldNum" sz="quarter" idx="16"/>
          </p:nvPr>
        </p:nvSpPr>
        <p:spPr/>
        <p:txBody>
          <a:bodyPr/>
          <a:lstStyle/>
          <a:p>
            <a:fld id="{A74CE0EA-F3B5-4684-BA10-C594598FDB9C}" type="slidenum">
              <a:rPr lang="en-GB" noProof="0" smtClean="0"/>
              <a:pPr/>
              <a:t>10</a:t>
            </a:fld>
            <a:endParaRPr lang="en-GB" noProof="0" dirty="0"/>
          </a:p>
        </p:txBody>
      </p:sp>
      <p:sp>
        <p:nvSpPr>
          <p:cNvPr id="6" name="object 2">
            <a:extLst>
              <a:ext uri="{FF2B5EF4-FFF2-40B4-BE49-F238E27FC236}">
                <a16:creationId xmlns:a16="http://schemas.microsoft.com/office/drawing/2014/main" id="{D8DB9C1F-C8FA-E657-B297-BADE8F6AF2B0}"/>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Interest vs Conflict of Interest?</a:t>
            </a:r>
          </a:p>
        </p:txBody>
      </p:sp>
      <p:sp>
        <p:nvSpPr>
          <p:cNvPr id="8" name="Footer Placeholder 3">
            <a:extLst>
              <a:ext uri="{FF2B5EF4-FFF2-40B4-BE49-F238E27FC236}">
                <a16:creationId xmlns:a16="http://schemas.microsoft.com/office/drawing/2014/main" id="{C90870F8-AE0C-B2B2-9F30-53D446B4268C}"/>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9" name="object 14">
            <a:extLst>
              <a:ext uri="{FF2B5EF4-FFF2-40B4-BE49-F238E27FC236}">
                <a16:creationId xmlns:a16="http://schemas.microsoft.com/office/drawing/2014/main" id="{51E24896-2533-937E-045F-E7DEDE72359D}"/>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solidFill>
                <a:schemeClr val="bg1"/>
              </a:solidFill>
            </a:endParaRPr>
          </a:p>
        </p:txBody>
      </p:sp>
      <p:grpSp>
        <p:nvGrpSpPr>
          <p:cNvPr id="17" name="Groupe 16">
            <a:extLst>
              <a:ext uri="{FF2B5EF4-FFF2-40B4-BE49-F238E27FC236}">
                <a16:creationId xmlns:a16="http://schemas.microsoft.com/office/drawing/2014/main" id="{6517F052-75D7-728B-9FA8-CED5FD9F4FEF}"/>
              </a:ext>
            </a:extLst>
          </p:cNvPr>
          <p:cNvGrpSpPr/>
          <p:nvPr/>
        </p:nvGrpSpPr>
        <p:grpSpPr>
          <a:xfrm>
            <a:off x="479124" y="1265646"/>
            <a:ext cx="1306513" cy="1066905"/>
            <a:chOff x="479124" y="1265646"/>
            <a:chExt cx="1306513" cy="1066905"/>
          </a:xfrm>
        </p:grpSpPr>
        <p:pic>
          <p:nvPicPr>
            <p:cNvPr id="7" name="Image 6">
              <a:extLst>
                <a:ext uri="{FF2B5EF4-FFF2-40B4-BE49-F238E27FC236}">
                  <a16:creationId xmlns:a16="http://schemas.microsoft.com/office/drawing/2014/main" id="{EF414E20-C3EA-E1AE-245B-341CF53BF1EF}"/>
                </a:ext>
              </a:extLst>
            </p:cNvPr>
            <p:cNvPicPr>
              <a:picLocks noChangeAspect="1"/>
            </p:cNvPicPr>
            <p:nvPr/>
          </p:nvPicPr>
          <p:blipFill rotWithShape="1">
            <a:blip r:embed="rId3">
              <a:extLst>
                <a:ext uri="{28A0092B-C50C-407E-A947-70E740481C1C}">
                  <a14:useLocalDpi xmlns:a14="http://schemas.microsoft.com/office/drawing/2010/main" val="0"/>
                </a:ext>
              </a:extLst>
            </a:blip>
            <a:srcRect b="18500"/>
            <a:stretch/>
          </p:blipFill>
          <p:spPr>
            <a:xfrm rot="21446081">
              <a:off x="479124" y="1267743"/>
              <a:ext cx="1306513" cy="1064808"/>
            </a:xfrm>
            <a:prstGeom prst="rect">
              <a:avLst/>
            </a:prstGeom>
          </p:spPr>
        </p:pic>
        <p:pic>
          <p:nvPicPr>
            <p:cNvPr id="16" name="Image 15">
              <a:extLst>
                <a:ext uri="{FF2B5EF4-FFF2-40B4-BE49-F238E27FC236}">
                  <a16:creationId xmlns:a16="http://schemas.microsoft.com/office/drawing/2014/main" id="{78ACDE7E-3EAD-6055-9605-4E9E3B7F2FD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1752" y1="51701" x2="57299" y2="41497"/>
                          <a14:foregroundMark x1="57299" y1="41497" x2="58029" y2="29932"/>
                          <a14:foregroundMark x1="39051" y1="31293" x2="27737" y2="54422"/>
                          <a14:foregroundMark x1="27737" y1="54422" x2="57664" y2="74150"/>
                          <a14:foregroundMark x1="57664" y1="74150" x2="78102" y2="51020"/>
                          <a14:foregroundMark x1="78102" y1="51020" x2="57664" y2="31973"/>
                          <a14:foregroundMark x1="57664" y1="31973" x2="47080" y2="57143"/>
                          <a14:foregroundMark x1="47080" y1="57143" x2="66423" y2="28231"/>
                          <a14:foregroundMark x1="66423" y1="28231" x2="39051" y2="23129"/>
                          <a14:foregroundMark x1="39051" y1="23129" x2="18248" y2="45918"/>
                          <a14:foregroundMark x1="18248" y1="45918" x2="23358" y2="71088"/>
                          <a14:foregroundMark x1="23358" y1="71088" x2="23723" y2="71429"/>
                          <a14:foregroundMark x1="31752" y1="73469" x2="60584" y2="76190"/>
                          <a14:foregroundMark x1="60584" y1="76190" x2="79927" y2="57823"/>
                          <a14:foregroundMark x1="79927" y1="57823" x2="72263" y2="30272"/>
                          <a14:foregroundMark x1="72263" y1="30272" x2="85766" y2="53401"/>
                          <a14:foregroundMark x1="85766" y1="53401" x2="71533" y2="75850"/>
                          <a14:foregroundMark x1="71533" y1="75850" x2="45620" y2="85374"/>
                          <a14:foregroundMark x1="45620" y1="85374" x2="23358" y2="67007"/>
                          <a14:foregroundMark x1="23358" y1="67007" x2="22993" y2="63265"/>
                          <a14:foregroundMark x1="58029" y1="53061" x2="61679" y2="56463"/>
                          <a14:foregroundMark x1="24453" y1="23810" x2="24453" y2="23810"/>
                          <a14:foregroundMark x1="24453" y1="23810" x2="37591" y2="24490"/>
                        </a14:backgroundRemoval>
                      </a14:imgEffect>
                    </a14:imgLayer>
                  </a14:imgProps>
                </a:ext>
                <a:ext uri="{28A0092B-C50C-407E-A947-70E740481C1C}">
                  <a14:useLocalDpi xmlns:a14="http://schemas.microsoft.com/office/drawing/2010/main" val="0"/>
                </a:ext>
              </a:extLst>
            </a:blip>
            <a:stretch>
              <a:fillRect/>
            </a:stretch>
          </p:blipFill>
          <p:spPr>
            <a:xfrm>
              <a:off x="993364" y="1265646"/>
              <a:ext cx="617979" cy="663087"/>
            </a:xfrm>
            <a:prstGeom prst="rect">
              <a:avLst/>
            </a:prstGeom>
          </p:spPr>
        </p:pic>
      </p:grpSp>
      <p:cxnSp>
        <p:nvCxnSpPr>
          <p:cNvPr id="19" name="Connecteur droit 18">
            <a:extLst>
              <a:ext uri="{FF2B5EF4-FFF2-40B4-BE49-F238E27FC236}">
                <a16:creationId xmlns:a16="http://schemas.microsoft.com/office/drawing/2014/main" id="{ABEB1BA9-7B7F-C192-467C-A39A6512D0BF}"/>
              </a:ext>
            </a:extLst>
          </p:cNvPr>
          <p:cNvCxnSpPr/>
          <p:nvPr/>
        </p:nvCxnSpPr>
        <p:spPr>
          <a:xfrm>
            <a:off x="594665" y="3616847"/>
            <a:ext cx="0" cy="22002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1AAC9D69-C617-FC4E-0861-6EA41B7D48A3}"/>
              </a:ext>
            </a:extLst>
          </p:cNvPr>
          <p:cNvSpPr txBox="1"/>
          <p:nvPr/>
        </p:nvSpPr>
        <p:spPr>
          <a:xfrm>
            <a:off x="1611343" y="1500912"/>
            <a:ext cx="8542337" cy="523220"/>
          </a:xfrm>
          <a:prstGeom prst="rect">
            <a:avLst/>
          </a:prstGeom>
          <a:noFill/>
        </p:spPr>
        <p:txBody>
          <a:bodyPr wrap="square">
            <a:spAutoFit/>
          </a:bodyPr>
          <a:lstStyle/>
          <a:p>
            <a:pPr>
              <a:lnSpc>
                <a:spcPct val="100000"/>
              </a:lnSpc>
            </a:pPr>
            <a:r>
              <a:rPr lang="en-US" sz="2800" b="1" dirty="0">
                <a:solidFill>
                  <a:schemeClr val="bg1"/>
                </a:solidFill>
                <a:latin typeface="Poppins" pitchFamily="2" charset="77"/>
                <a:cs typeface="Poppins" pitchFamily="2" charset="77"/>
              </a:rPr>
              <a:t>Example of an interest leading to a </a:t>
            </a:r>
            <a:r>
              <a:rPr lang="en-US" sz="2800" b="1" dirty="0" err="1">
                <a:solidFill>
                  <a:schemeClr val="bg1"/>
                </a:solidFill>
                <a:latin typeface="Poppins" pitchFamily="2" charset="77"/>
                <a:cs typeface="Poppins" pitchFamily="2" charset="77"/>
              </a:rPr>
              <a:t>CoI</a:t>
            </a:r>
            <a:r>
              <a:rPr lang="en-US" sz="2800" b="1" dirty="0">
                <a:solidFill>
                  <a:schemeClr val="bg1"/>
                </a:solidFill>
                <a:latin typeface="Poppins" pitchFamily="2" charset="77"/>
                <a:cs typeface="Poppins" pitchFamily="2" charset="77"/>
              </a:rPr>
              <a:t>: </a:t>
            </a:r>
          </a:p>
        </p:txBody>
      </p:sp>
      <p:sp>
        <p:nvSpPr>
          <p:cNvPr id="2" name="Rectangle 1">
            <a:extLst>
              <a:ext uri="{FF2B5EF4-FFF2-40B4-BE49-F238E27FC236}">
                <a16:creationId xmlns:a16="http://schemas.microsoft.com/office/drawing/2014/main" id="{FB8588E4-72C1-BF5F-71AF-61B4DA668834}"/>
              </a:ext>
            </a:extLst>
          </p:cNvPr>
          <p:cNvSpPr/>
          <p:nvPr/>
        </p:nvSpPr>
        <p:spPr>
          <a:xfrm>
            <a:off x="9364717" y="268014"/>
            <a:ext cx="2385911" cy="997632"/>
          </a:xfrm>
          <a:prstGeom prst="rect">
            <a:avLst/>
          </a:prstGeom>
          <a:solidFill>
            <a:srgbClr val="00C26D"/>
          </a:solidFill>
          <a:ln>
            <a:solidFill>
              <a:srgbClr val="00C2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logo&#10;&#10;Description générée automatiquement">
            <a:extLst>
              <a:ext uri="{FF2B5EF4-FFF2-40B4-BE49-F238E27FC236}">
                <a16:creationId xmlns:a16="http://schemas.microsoft.com/office/drawing/2014/main" id="{25A80E2C-1D29-3BAE-6A95-A23BEE6E6453}"/>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spTree>
    <p:extLst>
      <p:ext uri="{BB962C8B-B14F-4D97-AF65-F5344CB8AC3E}">
        <p14:creationId xmlns:p14="http://schemas.microsoft.com/office/powerpoint/2010/main" val="1133532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C26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4" y="2513657"/>
            <a:ext cx="11211526" cy="4248970"/>
          </a:xfrm>
        </p:spPr>
        <p:txBody>
          <a:bodyPr>
            <a:noAutofit/>
          </a:bodyPr>
          <a:lstStyle/>
          <a:p>
            <a:pPr>
              <a:buClr>
                <a:schemeClr val="bg1"/>
              </a:buClr>
            </a:pPr>
            <a:r>
              <a:rPr lang="en-US" sz="2000" dirty="0">
                <a:solidFill>
                  <a:schemeClr val="bg1"/>
                </a:solidFill>
                <a:latin typeface="Poppins" pitchFamily="2" charset="77"/>
                <a:cs typeface="Poppins" pitchFamily="2" charset="77"/>
              </a:rPr>
              <a:t>However, for another topic on the NITAG agenda which is not related to rotavirus vaccine nor the vaccine manufacturer X, it is unlikely that this interest would influence the member during the discussion. </a:t>
            </a:r>
          </a:p>
          <a:p>
            <a:pPr>
              <a:spcBef>
                <a:spcPts val="543"/>
              </a:spcBef>
              <a:buClr>
                <a:srgbClr val="FF0000"/>
              </a:buClr>
            </a:pPr>
            <a:endParaRPr lang="en-US" sz="2535" dirty="0">
              <a:solidFill>
                <a:schemeClr val="bg1"/>
              </a:solidFill>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9F356569-7767-D44E-87CF-4475B147334D}"/>
              </a:ext>
            </a:extLst>
          </p:cNvPr>
          <p:cNvSpPr>
            <a:spLocks noGrp="1"/>
          </p:cNvSpPr>
          <p:nvPr>
            <p:ph type="sldNum" sz="quarter" idx="16"/>
          </p:nvPr>
        </p:nvSpPr>
        <p:spPr/>
        <p:txBody>
          <a:bodyPr/>
          <a:lstStyle/>
          <a:p>
            <a:fld id="{A74CE0EA-F3B5-4684-BA10-C594598FDB9C}" type="slidenum">
              <a:rPr lang="en-GB" noProof="0" smtClean="0"/>
              <a:pPr/>
              <a:t>11</a:t>
            </a:fld>
            <a:endParaRPr lang="en-GB" noProof="0" dirty="0"/>
          </a:p>
        </p:txBody>
      </p:sp>
      <p:sp>
        <p:nvSpPr>
          <p:cNvPr id="6" name="object 2">
            <a:extLst>
              <a:ext uri="{FF2B5EF4-FFF2-40B4-BE49-F238E27FC236}">
                <a16:creationId xmlns:a16="http://schemas.microsoft.com/office/drawing/2014/main" id="{FC970848-668D-FFE8-1E9A-322007ACFA43}"/>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Interest vs Conflict of Interest?</a:t>
            </a:r>
          </a:p>
        </p:txBody>
      </p:sp>
      <p:sp>
        <p:nvSpPr>
          <p:cNvPr id="8" name="Footer Placeholder 3">
            <a:extLst>
              <a:ext uri="{FF2B5EF4-FFF2-40B4-BE49-F238E27FC236}">
                <a16:creationId xmlns:a16="http://schemas.microsoft.com/office/drawing/2014/main" id="{29379163-D958-E605-0488-C065E3D71D46}"/>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9" name="object 14">
            <a:extLst>
              <a:ext uri="{FF2B5EF4-FFF2-40B4-BE49-F238E27FC236}">
                <a16:creationId xmlns:a16="http://schemas.microsoft.com/office/drawing/2014/main" id="{B6A0D745-91A3-F316-F1D2-E9EF1E7D03B1}"/>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solidFill>
                <a:schemeClr val="bg1"/>
              </a:solidFill>
            </a:endParaRPr>
          </a:p>
        </p:txBody>
      </p:sp>
      <p:grpSp>
        <p:nvGrpSpPr>
          <p:cNvPr id="11" name="Groupe 10">
            <a:extLst>
              <a:ext uri="{FF2B5EF4-FFF2-40B4-BE49-F238E27FC236}">
                <a16:creationId xmlns:a16="http://schemas.microsoft.com/office/drawing/2014/main" id="{DF8BB027-2880-9BD3-D7B0-D1BFEBEFCAE6}"/>
              </a:ext>
            </a:extLst>
          </p:cNvPr>
          <p:cNvGrpSpPr/>
          <p:nvPr/>
        </p:nvGrpSpPr>
        <p:grpSpPr>
          <a:xfrm>
            <a:off x="479124" y="1265646"/>
            <a:ext cx="1306513" cy="1066905"/>
            <a:chOff x="479124" y="1265646"/>
            <a:chExt cx="1306513" cy="1066905"/>
          </a:xfrm>
        </p:grpSpPr>
        <p:pic>
          <p:nvPicPr>
            <p:cNvPr id="12" name="Image 11">
              <a:extLst>
                <a:ext uri="{FF2B5EF4-FFF2-40B4-BE49-F238E27FC236}">
                  <a16:creationId xmlns:a16="http://schemas.microsoft.com/office/drawing/2014/main" id="{0C58F56D-87CF-4C9E-7392-8FE833427932}"/>
                </a:ext>
              </a:extLst>
            </p:cNvPr>
            <p:cNvPicPr>
              <a:picLocks noChangeAspect="1"/>
            </p:cNvPicPr>
            <p:nvPr/>
          </p:nvPicPr>
          <p:blipFill rotWithShape="1">
            <a:blip r:embed="rId3">
              <a:extLst>
                <a:ext uri="{28A0092B-C50C-407E-A947-70E740481C1C}">
                  <a14:useLocalDpi xmlns:a14="http://schemas.microsoft.com/office/drawing/2010/main" val="0"/>
                </a:ext>
              </a:extLst>
            </a:blip>
            <a:srcRect b="18500"/>
            <a:stretch/>
          </p:blipFill>
          <p:spPr>
            <a:xfrm rot="21446081">
              <a:off x="479124" y="1267743"/>
              <a:ext cx="1306513" cy="1064808"/>
            </a:xfrm>
            <a:prstGeom prst="rect">
              <a:avLst/>
            </a:prstGeom>
          </p:spPr>
        </p:pic>
        <p:pic>
          <p:nvPicPr>
            <p:cNvPr id="13" name="Image 12">
              <a:extLst>
                <a:ext uri="{FF2B5EF4-FFF2-40B4-BE49-F238E27FC236}">
                  <a16:creationId xmlns:a16="http://schemas.microsoft.com/office/drawing/2014/main" id="{8FF2C890-1020-9F7A-2EEF-6A867B3066C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1752" y1="51701" x2="57299" y2="41497"/>
                          <a14:foregroundMark x1="57299" y1="41497" x2="58029" y2="29932"/>
                          <a14:foregroundMark x1="39051" y1="31293" x2="27737" y2="54422"/>
                          <a14:foregroundMark x1="27737" y1="54422" x2="57664" y2="74150"/>
                          <a14:foregroundMark x1="57664" y1="74150" x2="78102" y2="51020"/>
                          <a14:foregroundMark x1="78102" y1="51020" x2="57664" y2="31973"/>
                          <a14:foregroundMark x1="57664" y1="31973" x2="47080" y2="57143"/>
                          <a14:foregroundMark x1="47080" y1="57143" x2="66423" y2="28231"/>
                          <a14:foregroundMark x1="66423" y1="28231" x2="39051" y2="23129"/>
                          <a14:foregroundMark x1="39051" y1="23129" x2="18248" y2="45918"/>
                          <a14:foregroundMark x1="18248" y1="45918" x2="23358" y2="71088"/>
                          <a14:foregroundMark x1="23358" y1="71088" x2="23723" y2="71429"/>
                          <a14:foregroundMark x1="31752" y1="73469" x2="60584" y2="76190"/>
                          <a14:foregroundMark x1="60584" y1="76190" x2="79927" y2="57823"/>
                          <a14:foregroundMark x1="79927" y1="57823" x2="72263" y2="30272"/>
                          <a14:foregroundMark x1="72263" y1="30272" x2="85766" y2="53401"/>
                          <a14:foregroundMark x1="85766" y1="53401" x2="71533" y2="75850"/>
                          <a14:foregroundMark x1="71533" y1="75850" x2="45620" y2="85374"/>
                          <a14:foregroundMark x1="45620" y1="85374" x2="23358" y2="67007"/>
                          <a14:foregroundMark x1="23358" y1="67007" x2="22993" y2="63265"/>
                          <a14:foregroundMark x1="58029" y1="53061" x2="61679" y2="56463"/>
                          <a14:foregroundMark x1="24453" y1="23810" x2="24453" y2="23810"/>
                          <a14:foregroundMark x1="24453" y1="23810" x2="37591" y2="24490"/>
                        </a14:backgroundRemoval>
                      </a14:imgEffect>
                    </a14:imgLayer>
                  </a14:imgProps>
                </a:ext>
                <a:ext uri="{28A0092B-C50C-407E-A947-70E740481C1C}">
                  <a14:useLocalDpi xmlns:a14="http://schemas.microsoft.com/office/drawing/2010/main" val="0"/>
                </a:ext>
              </a:extLst>
            </a:blip>
            <a:stretch>
              <a:fillRect/>
            </a:stretch>
          </p:blipFill>
          <p:spPr>
            <a:xfrm>
              <a:off x="993364" y="1265646"/>
              <a:ext cx="617979" cy="663087"/>
            </a:xfrm>
            <a:prstGeom prst="rect">
              <a:avLst/>
            </a:prstGeom>
          </p:spPr>
        </p:pic>
      </p:grpSp>
      <p:sp>
        <p:nvSpPr>
          <p:cNvPr id="15" name="ZoneTexte 14">
            <a:extLst>
              <a:ext uri="{FF2B5EF4-FFF2-40B4-BE49-F238E27FC236}">
                <a16:creationId xmlns:a16="http://schemas.microsoft.com/office/drawing/2014/main" id="{2CF99DF1-0C8B-7E16-49C8-5F5C301E0EB6}"/>
              </a:ext>
            </a:extLst>
          </p:cNvPr>
          <p:cNvSpPr txBox="1"/>
          <p:nvPr/>
        </p:nvSpPr>
        <p:spPr>
          <a:xfrm>
            <a:off x="1611343" y="1500912"/>
            <a:ext cx="8542337" cy="523220"/>
          </a:xfrm>
          <a:prstGeom prst="rect">
            <a:avLst/>
          </a:prstGeom>
          <a:noFill/>
        </p:spPr>
        <p:txBody>
          <a:bodyPr wrap="square">
            <a:spAutoFit/>
          </a:bodyPr>
          <a:lstStyle/>
          <a:p>
            <a:pPr>
              <a:lnSpc>
                <a:spcPct val="100000"/>
              </a:lnSpc>
            </a:pPr>
            <a:r>
              <a:rPr lang="en-US" sz="2800" b="1" dirty="0">
                <a:solidFill>
                  <a:schemeClr val="bg1"/>
                </a:solidFill>
                <a:latin typeface="Poppins" pitchFamily="2" charset="77"/>
                <a:cs typeface="Poppins" pitchFamily="2" charset="77"/>
              </a:rPr>
              <a:t>Example of an interest not leading to a </a:t>
            </a:r>
            <a:r>
              <a:rPr lang="en-US" sz="2800" b="1" dirty="0" err="1">
                <a:solidFill>
                  <a:schemeClr val="bg1"/>
                </a:solidFill>
                <a:latin typeface="Poppins" pitchFamily="2" charset="77"/>
                <a:cs typeface="Poppins" pitchFamily="2" charset="77"/>
              </a:rPr>
              <a:t>CoI</a:t>
            </a:r>
            <a:r>
              <a:rPr lang="en-US" sz="2800" b="1" dirty="0">
                <a:solidFill>
                  <a:schemeClr val="bg1"/>
                </a:solidFill>
                <a:latin typeface="Poppins" pitchFamily="2" charset="77"/>
                <a:cs typeface="Poppins" pitchFamily="2" charset="77"/>
              </a:rPr>
              <a:t>: </a:t>
            </a:r>
          </a:p>
        </p:txBody>
      </p:sp>
      <p:sp>
        <p:nvSpPr>
          <p:cNvPr id="2" name="Rectangle 1">
            <a:extLst>
              <a:ext uri="{FF2B5EF4-FFF2-40B4-BE49-F238E27FC236}">
                <a16:creationId xmlns:a16="http://schemas.microsoft.com/office/drawing/2014/main" id="{D72B9250-6AD5-6411-156D-491C0CABFD9F}"/>
              </a:ext>
            </a:extLst>
          </p:cNvPr>
          <p:cNvSpPr/>
          <p:nvPr/>
        </p:nvSpPr>
        <p:spPr>
          <a:xfrm>
            <a:off x="9364717" y="268014"/>
            <a:ext cx="2385911" cy="997632"/>
          </a:xfrm>
          <a:prstGeom prst="rect">
            <a:avLst/>
          </a:prstGeom>
          <a:solidFill>
            <a:srgbClr val="00C26D"/>
          </a:solidFill>
          <a:ln>
            <a:solidFill>
              <a:srgbClr val="00C2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logo&#10;&#10;Description générée automatiquement">
            <a:extLst>
              <a:ext uri="{FF2B5EF4-FFF2-40B4-BE49-F238E27FC236}">
                <a16:creationId xmlns:a16="http://schemas.microsoft.com/office/drawing/2014/main" id="{2997F404-2E4E-4FA4-685F-12FB6FA6E5FD}"/>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spTree>
    <p:extLst>
      <p:ext uri="{BB962C8B-B14F-4D97-AF65-F5344CB8AC3E}">
        <p14:creationId xmlns:p14="http://schemas.microsoft.com/office/powerpoint/2010/main" val="130340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3C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8256" y="2583967"/>
            <a:ext cx="10467369" cy="1709116"/>
          </a:xfrm>
        </p:spPr>
        <p:txBody>
          <a:bodyPr anchor="ctr"/>
          <a:lstStyle/>
          <a:p>
            <a:pPr algn="ctr"/>
            <a:r>
              <a:rPr lang="en-GB" sz="3642" cap="none" dirty="0">
                <a:solidFill>
                  <a:schemeClr val="bg1"/>
                </a:solidFill>
                <a:latin typeface="Poppins" pitchFamily="2" charset="77"/>
                <a:cs typeface="Poppins" pitchFamily="2" charset="77"/>
              </a:rPr>
              <a:t>Management and prevention</a:t>
            </a:r>
            <a:br>
              <a:rPr lang="en-GB" sz="3642" cap="none" dirty="0">
                <a:solidFill>
                  <a:schemeClr val="bg1"/>
                </a:solidFill>
                <a:latin typeface="Poppins" pitchFamily="2" charset="77"/>
                <a:cs typeface="Poppins" pitchFamily="2" charset="77"/>
              </a:rPr>
            </a:br>
            <a:r>
              <a:rPr lang="en-GB" sz="3642" cap="none" dirty="0">
                <a:solidFill>
                  <a:schemeClr val="bg1"/>
                </a:solidFill>
                <a:latin typeface="Poppins" pitchFamily="2" charset="77"/>
                <a:cs typeface="Poppins" pitchFamily="2" charset="77"/>
              </a:rPr>
              <a:t>of conflicts of interest</a:t>
            </a:r>
            <a:endParaRPr lang="en-US" sz="3642" cap="none" dirty="0">
              <a:solidFill>
                <a:schemeClr val="bg1"/>
              </a:solidFill>
              <a:latin typeface="Poppins" pitchFamily="2" charset="77"/>
              <a:cs typeface="Poppins" pitchFamily="2" charset="77"/>
            </a:endParaRPr>
          </a:p>
        </p:txBody>
      </p:sp>
      <p:sp>
        <p:nvSpPr>
          <p:cNvPr id="4" name="Slide Number Placeholder 3">
            <a:extLst>
              <a:ext uri="{FF2B5EF4-FFF2-40B4-BE49-F238E27FC236}">
                <a16:creationId xmlns:a16="http://schemas.microsoft.com/office/drawing/2014/main" id="{58FA9B3B-BBA1-684F-8254-8F955A0D5F28}"/>
              </a:ext>
            </a:extLst>
          </p:cNvPr>
          <p:cNvSpPr>
            <a:spLocks noGrp="1"/>
          </p:cNvSpPr>
          <p:nvPr>
            <p:ph type="sldNum" sz="quarter" idx="11"/>
          </p:nvPr>
        </p:nvSpPr>
        <p:spPr/>
        <p:txBody>
          <a:bodyPr/>
          <a:lstStyle/>
          <a:p>
            <a:fld id="{A74CE0EA-F3B5-4684-BA10-C594598FDB9C}" type="slidenum">
              <a:rPr lang="en-GB" noProof="0" smtClean="0"/>
              <a:pPr/>
              <a:t>12</a:t>
            </a:fld>
            <a:endParaRPr lang="en-GB" noProof="0" dirty="0"/>
          </a:p>
        </p:txBody>
      </p:sp>
      <p:sp>
        <p:nvSpPr>
          <p:cNvPr id="5" name="Footer Placeholder 3">
            <a:extLst>
              <a:ext uri="{FF2B5EF4-FFF2-40B4-BE49-F238E27FC236}">
                <a16:creationId xmlns:a16="http://schemas.microsoft.com/office/drawing/2014/main" id="{DB189CE8-7E40-434C-D000-559445F6A818}"/>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6" name="object 14">
            <a:extLst>
              <a:ext uri="{FF2B5EF4-FFF2-40B4-BE49-F238E27FC236}">
                <a16:creationId xmlns:a16="http://schemas.microsoft.com/office/drawing/2014/main" id="{85F866FB-5F51-5344-615C-06E0680BCE7C}"/>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p>
        </p:txBody>
      </p:sp>
      <p:sp>
        <p:nvSpPr>
          <p:cNvPr id="7" name="Rectangle 6">
            <a:extLst>
              <a:ext uri="{FF2B5EF4-FFF2-40B4-BE49-F238E27FC236}">
                <a16:creationId xmlns:a16="http://schemas.microsoft.com/office/drawing/2014/main" id="{AECA82AA-77AF-8C73-8721-024495884A3B}"/>
              </a:ext>
            </a:extLst>
          </p:cNvPr>
          <p:cNvSpPr/>
          <p:nvPr/>
        </p:nvSpPr>
        <p:spPr>
          <a:xfrm>
            <a:off x="0" y="1076638"/>
            <a:ext cx="12169775" cy="840652"/>
          </a:xfrm>
          <a:prstGeom prst="rect">
            <a:avLst/>
          </a:prstGeom>
          <a:solidFill>
            <a:srgbClr val="173C5B"/>
          </a:solidFill>
          <a:ln>
            <a:solidFill>
              <a:srgbClr val="173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55176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l="6163"/>
          <a:stretch/>
        </p:blipFill>
        <p:spPr>
          <a:xfrm>
            <a:off x="576263" y="2258405"/>
            <a:ext cx="9653026" cy="3149600"/>
          </a:xfrm>
          <a:prstGeom prst="rect">
            <a:avLst/>
          </a:prstGeom>
          <a:ln w="19050" cap="sq">
            <a:solidFill>
              <a:srgbClr val="173C5B"/>
            </a:solidFill>
            <a:miter lim="800000"/>
          </a:ln>
          <a:effectLst/>
        </p:spPr>
      </p:pic>
      <p:sp>
        <p:nvSpPr>
          <p:cNvPr id="5" name="Slide Number Placeholder 4">
            <a:extLst>
              <a:ext uri="{FF2B5EF4-FFF2-40B4-BE49-F238E27FC236}">
                <a16:creationId xmlns:a16="http://schemas.microsoft.com/office/drawing/2014/main" id="{F41AB601-6556-8142-802B-4224A397863E}"/>
              </a:ext>
            </a:extLst>
          </p:cNvPr>
          <p:cNvSpPr>
            <a:spLocks noGrp="1"/>
          </p:cNvSpPr>
          <p:nvPr>
            <p:ph type="sldNum" sz="quarter" idx="16"/>
          </p:nvPr>
        </p:nvSpPr>
        <p:spPr/>
        <p:txBody>
          <a:bodyPr/>
          <a:lstStyle/>
          <a:p>
            <a:fld id="{A74CE0EA-F3B5-4684-BA10-C594598FDB9C}" type="slidenum">
              <a:rPr lang="en-GB" noProof="0" smtClean="0"/>
              <a:pPr/>
              <a:t>13</a:t>
            </a:fld>
            <a:endParaRPr lang="en-GB" noProof="0" dirty="0"/>
          </a:p>
        </p:txBody>
      </p:sp>
      <p:sp>
        <p:nvSpPr>
          <p:cNvPr id="3" name="TextBox 2"/>
          <p:cNvSpPr txBox="1"/>
          <p:nvPr/>
        </p:nvSpPr>
        <p:spPr>
          <a:xfrm>
            <a:off x="4377993" y="5736132"/>
            <a:ext cx="6813223" cy="838563"/>
          </a:xfrm>
          <a:prstGeom prst="rect">
            <a:avLst/>
          </a:prstGeom>
          <a:noFill/>
        </p:spPr>
        <p:txBody>
          <a:bodyPr wrap="square" rtlCol="0">
            <a:spAutoFit/>
          </a:bodyPr>
          <a:lstStyle/>
          <a:p>
            <a:pPr algn="r"/>
            <a:r>
              <a:rPr lang="en-GB" sz="1400" b="1" dirty="0">
                <a:latin typeface="Poppins" pitchFamily="2" charset="77"/>
                <a:cs typeface="Poppins" pitchFamily="2" charset="77"/>
              </a:rPr>
              <a:t> </a:t>
            </a:r>
            <a:r>
              <a:rPr lang="en-GB" sz="1400" dirty="0">
                <a:latin typeface="Poppins" pitchFamily="2" charset="77"/>
                <a:cs typeface="Poppins" pitchFamily="2" charset="77"/>
              </a:rPr>
              <a:t>Available in </a:t>
            </a:r>
            <a:r>
              <a:rPr lang="en-GB" sz="1400" b="1" dirty="0">
                <a:latin typeface="Poppins" pitchFamily="2" charset="77"/>
                <a:cs typeface="Poppins" pitchFamily="2" charset="77"/>
              </a:rPr>
              <a:t>English only</a:t>
            </a:r>
          </a:p>
          <a:p>
            <a:pPr algn="r" rtl="0"/>
            <a:r>
              <a:rPr lang="en-GB" sz="1400" dirty="0">
                <a:latin typeface="Poppins" pitchFamily="2" charset="77"/>
                <a:cs typeface="Poppins" pitchFamily="2" charset="77"/>
              </a:rPr>
              <a:t>Can be downloaded from the </a:t>
            </a:r>
            <a:r>
              <a:rPr lang="en-GB" sz="1400" dirty="0">
                <a:latin typeface="Poppins" pitchFamily="2" charset="77"/>
                <a:cs typeface="Poppins" pitchFamily="2" charset="77"/>
                <a:hlinkClick r:id="rId4"/>
              </a:rPr>
              <a:t>NITAG Resource Page</a:t>
            </a:r>
            <a:endParaRPr lang="en-GB" sz="1400" dirty="0">
              <a:latin typeface="Poppins" pitchFamily="2" charset="77"/>
              <a:cs typeface="Poppins" pitchFamily="2" charset="77"/>
            </a:endParaRPr>
          </a:p>
          <a:p>
            <a:pPr algn="r" rtl="0"/>
            <a:endParaRPr lang="en-US" sz="2049" dirty="0">
              <a:latin typeface="Poppins" pitchFamily="2" charset="77"/>
              <a:cs typeface="Poppins" pitchFamily="2" charset="77"/>
            </a:endParaRPr>
          </a:p>
        </p:txBody>
      </p:sp>
      <p:sp>
        <p:nvSpPr>
          <p:cNvPr id="6" name="object 2">
            <a:extLst>
              <a:ext uri="{FF2B5EF4-FFF2-40B4-BE49-F238E27FC236}">
                <a16:creationId xmlns:a16="http://schemas.microsoft.com/office/drawing/2014/main" id="{CB06CF19-1FBF-B9B9-4971-3CE44019C05D}"/>
              </a:ext>
            </a:extLst>
          </p:cNvPr>
          <p:cNvSpPr txBox="1">
            <a:spLocks/>
          </p:cNvSpPr>
          <p:nvPr/>
        </p:nvSpPr>
        <p:spPr>
          <a:xfrm>
            <a:off x="576585" y="551759"/>
            <a:ext cx="8300130" cy="1378519"/>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Guidelines to help NITAGs in developing, implementing and improving their own policy</a:t>
            </a:r>
          </a:p>
        </p:txBody>
      </p:sp>
      <p:sp>
        <p:nvSpPr>
          <p:cNvPr id="8" name="Footer Placeholder 3">
            <a:extLst>
              <a:ext uri="{FF2B5EF4-FFF2-40B4-BE49-F238E27FC236}">
                <a16:creationId xmlns:a16="http://schemas.microsoft.com/office/drawing/2014/main" id="{9A0FA2E2-7DC7-65C3-DEF5-048880C997DF}"/>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9" name="object 14">
            <a:extLst>
              <a:ext uri="{FF2B5EF4-FFF2-40B4-BE49-F238E27FC236}">
                <a16:creationId xmlns:a16="http://schemas.microsoft.com/office/drawing/2014/main" id="{FC2797F4-6E5D-9D95-A80D-0E6D37D0EB62}"/>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pic>
        <p:nvPicPr>
          <p:cNvPr id="2" name="Image 1">
            <a:extLst>
              <a:ext uri="{FF2B5EF4-FFF2-40B4-BE49-F238E27FC236}">
                <a16:creationId xmlns:a16="http://schemas.microsoft.com/office/drawing/2014/main" id="{38A7237A-1440-7A8A-A631-5C2AB228D2A7}"/>
              </a:ext>
            </a:extLst>
          </p:cNvPr>
          <p:cNvPicPr>
            <a:picLocks noChangeAspect="1"/>
          </p:cNvPicPr>
          <p:nvPr/>
        </p:nvPicPr>
        <p:blipFill rotWithShape="1">
          <a:blip r:embed="rId5">
            <a:extLst>
              <a:ext uri="{28A0092B-C50C-407E-A947-70E740481C1C}">
                <a14:useLocalDpi xmlns:a14="http://schemas.microsoft.com/office/drawing/2010/main" val="0"/>
              </a:ext>
            </a:extLst>
          </a:blip>
          <a:srcRect l="26878" r="18577" b="23445"/>
          <a:stretch/>
        </p:blipFill>
        <p:spPr>
          <a:xfrm rot="16200000">
            <a:off x="11149604" y="5842472"/>
            <a:ext cx="337235" cy="473313"/>
          </a:xfrm>
          <a:prstGeom prst="rect">
            <a:avLst/>
          </a:prstGeom>
        </p:spPr>
      </p:pic>
      <p:cxnSp>
        <p:nvCxnSpPr>
          <p:cNvPr id="7" name="Connecteur en angle 6">
            <a:extLst>
              <a:ext uri="{FF2B5EF4-FFF2-40B4-BE49-F238E27FC236}">
                <a16:creationId xmlns:a16="http://schemas.microsoft.com/office/drawing/2014/main" id="{AFBB4B74-999F-F667-A77C-3819E05D732C}"/>
              </a:ext>
            </a:extLst>
          </p:cNvPr>
          <p:cNvCxnSpPr>
            <a:stCxn id="10" idx="3"/>
            <a:endCxn id="2" idx="2"/>
          </p:cNvCxnSpPr>
          <p:nvPr/>
        </p:nvCxnSpPr>
        <p:spPr>
          <a:xfrm>
            <a:off x="10229289" y="3833205"/>
            <a:ext cx="1325589" cy="2245923"/>
          </a:xfrm>
          <a:prstGeom prst="bentConnector3">
            <a:avLst>
              <a:gd name="adj1" fmla="val 112112"/>
            </a:avLst>
          </a:prstGeom>
          <a:ln w="12700">
            <a:solidFill>
              <a:srgbClr val="173C5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6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10077"/>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F1A457-DDF8-4EC5-9382-FB4B23E25217}"/>
              </a:ext>
            </a:extLst>
          </p:cNvPr>
          <p:cNvSpPr>
            <a:spLocks noGrp="1"/>
          </p:cNvSpPr>
          <p:nvPr>
            <p:ph idx="1"/>
          </p:nvPr>
        </p:nvSpPr>
        <p:spPr>
          <a:xfrm>
            <a:off x="1708876" y="2495131"/>
            <a:ext cx="9976151" cy="4248970"/>
          </a:xfrm>
        </p:spPr>
        <p:txBody>
          <a:bodyPr/>
          <a:lstStyle/>
          <a:p>
            <a:pPr>
              <a:lnSpc>
                <a:spcPct val="100000"/>
              </a:lnSpc>
              <a:spcBef>
                <a:spcPts val="2173"/>
              </a:spcBef>
              <a:buClr>
                <a:srgbClr val="FF0000"/>
              </a:buClr>
            </a:pPr>
            <a:r>
              <a:rPr lang="en-US" sz="2400" dirty="0">
                <a:solidFill>
                  <a:schemeClr val="bg1"/>
                </a:solidFill>
                <a:latin typeface="Poppins" pitchFamily="2" charset="77"/>
                <a:cs typeface="Poppins" pitchFamily="2" charset="77"/>
              </a:rPr>
              <a:t>Take a few minutes and reflect on what strategies can help prevent Conflict of Interests and enhance trust in your NITAG.</a:t>
            </a:r>
          </a:p>
          <a:p>
            <a:pPr lvl="1">
              <a:lnSpc>
                <a:spcPct val="100000"/>
              </a:lnSpc>
              <a:spcBef>
                <a:spcPts val="2173"/>
              </a:spcBef>
              <a:buClr>
                <a:srgbClr val="FF0000"/>
              </a:buClr>
            </a:pPr>
            <a:endParaRPr lang="en-US" sz="200" dirty="0">
              <a:solidFill>
                <a:schemeClr val="bg1"/>
              </a:solidFill>
              <a:latin typeface="Poppins" pitchFamily="2" charset="77"/>
              <a:cs typeface="Poppins" pitchFamily="2" charset="77"/>
            </a:endParaRPr>
          </a:p>
          <a:p>
            <a:pPr marL="771804" lvl="1" indent="-342900">
              <a:lnSpc>
                <a:spcPct val="100000"/>
              </a:lnSpc>
              <a:spcBef>
                <a:spcPts val="0"/>
              </a:spcBef>
              <a:spcAft>
                <a:spcPts val="0"/>
              </a:spcAft>
              <a:buClr>
                <a:schemeClr val="bg1"/>
              </a:buClr>
              <a:buFont typeface="Wingdings" pitchFamily="2" charset="2"/>
              <a:buChar char="§"/>
            </a:pPr>
            <a:r>
              <a:rPr lang="en-US" sz="2000" dirty="0">
                <a:solidFill>
                  <a:schemeClr val="bg1"/>
                </a:solidFill>
                <a:latin typeface="Poppins" pitchFamily="2" charset="77"/>
                <a:cs typeface="Poppins" pitchFamily="2" charset="77"/>
              </a:rPr>
              <a:t>Get innovative with your ideas and share your reflections.</a:t>
            </a:r>
          </a:p>
          <a:p>
            <a:pPr marL="771804" lvl="1" indent="-342900">
              <a:lnSpc>
                <a:spcPct val="100000"/>
              </a:lnSpc>
              <a:spcBef>
                <a:spcPts val="0"/>
              </a:spcBef>
              <a:spcAft>
                <a:spcPts val="0"/>
              </a:spcAft>
              <a:buClr>
                <a:schemeClr val="bg1"/>
              </a:buClr>
              <a:buFont typeface="Wingdings" pitchFamily="2" charset="2"/>
              <a:buChar char="§"/>
            </a:pPr>
            <a:r>
              <a:rPr lang="en-US" sz="2000" dirty="0">
                <a:solidFill>
                  <a:schemeClr val="bg1"/>
                </a:solidFill>
                <a:latin typeface="Poppins" pitchFamily="2" charset="77"/>
                <a:cs typeface="Poppins" pitchFamily="2" charset="77"/>
              </a:rPr>
              <a:t>Formulate a checklist based on all the suggestions.</a:t>
            </a:r>
          </a:p>
        </p:txBody>
      </p:sp>
      <p:sp>
        <p:nvSpPr>
          <p:cNvPr id="5" name="Slide Number Placeholder 4">
            <a:extLst>
              <a:ext uri="{FF2B5EF4-FFF2-40B4-BE49-F238E27FC236}">
                <a16:creationId xmlns:a16="http://schemas.microsoft.com/office/drawing/2014/main" id="{E19F09D5-D827-0244-9DD6-43A8B17F26EB}"/>
              </a:ext>
            </a:extLst>
          </p:cNvPr>
          <p:cNvSpPr>
            <a:spLocks noGrp="1"/>
          </p:cNvSpPr>
          <p:nvPr>
            <p:ph type="sldNum" sz="quarter" idx="16"/>
          </p:nvPr>
        </p:nvSpPr>
        <p:spPr/>
        <p:txBody>
          <a:bodyPr/>
          <a:lstStyle/>
          <a:p>
            <a:fld id="{A74CE0EA-F3B5-4684-BA10-C594598FDB9C}" type="slidenum">
              <a:rPr lang="en-GB" noProof="0" smtClean="0"/>
              <a:pPr/>
              <a:t>14</a:t>
            </a:fld>
            <a:endParaRPr lang="en-GB" noProof="0" dirty="0"/>
          </a:p>
        </p:txBody>
      </p:sp>
      <p:sp>
        <p:nvSpPr>
          <p:cNvPr id="6" name="object 2">
            <a:extLst>
              <a:ext uri="{FF2B5EF4-FFF2-40B4-BE49-F238E27FC236}">
                <a16:creationId xmlns:a16="http://schemas.microsoft.com/office/drawing/2014/main" id="{87031DFF-77F2-FBDF-96B1-CD1329485963}"/>
              </a:ext>
            </a:extLst>
          </p:cNvPr>
          <p:cNvSpPr txBox="1">
            <a:spLocks/>
          </p:cNvSpPr>
          <p:nvPr/>
        </p:nvSpPr>
        <p:spPr>
          <a:xfrm>
            <a:off x="576585" y="551759"/>
            <a:ext cx="8454874"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Exercise</a:t>
            </a:r>
          </a:p>
        </p:txBody>
      </p:sp>
      <p:sp>
        <p:nvSpPr>
          <p:cNvPr id="8" name="Footer Placeholder 3">
            <a:extLst>
              <a:ext uri="{FF2B5EF4-FFF2-40B4-BE49-F238E27FC236}">
                <a16:creationId xmlns:a16="http://schemas.microsoft.com/office/drawing/2014/main" id="{AD1BC633-C949-FA3C-F25F-4E0B64F077F5}"/>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9" name="object 14">
            <a:extLst>
              <a:ext uri="{FF2B5EF4-FFF2-40B4-BE49-F238E27FC236}">
                <a16:creationId xmlns:a16="http://schemas.microsoft.com/office/drawing/2014/main" id="{99A05951-13A1-7AAF-2A35-B40AE05A30E4}"/>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p>
        </p:txBody>
      </p:sp>
      <p:pic>
        <p:nvPicPr>
          <p:cNvPr id="4" name="Image 3">
            <a:extLst>
              <a:ext uri="{FF2B5EF4-FFF2-40B4-BE49-F238E27FC236}">
                <a16:creationId xmlns:a16="http://schemas.microsoft.com/office/drawing/2014/main" id="{4FCAF538-237C-6E0C-423D-4E2DF891B1D8}"/>
              </a:ext>
            </a:extLst>
          </p:cNvPr>
          <p:cNvPicPr>
            <a:picLocks noChangeAspect="1"/>
          </p:cNvPicPr>
          <p:nvPr/>
        </p:nvPicPr>
        <p:blipFill>
          <a:blip r:embed="rId3">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576263" y="2992510"/>
            <a:ext cx="1068387" cy="1068387"/>
          </a:xfrm>
          <a:prstGeom prst="rect">
            <a:avLst/>
          </a:prstGeom>
        </p:spPr>
      </p:pic>
      <p:sp>
        <p:nvSpPr>
          <p:cNvPr id="7" name="Rectangle 6">
            <a:extLst>
              <a:ext uri="{FF2B5EF4-FFF2-40B4-BE49-F238E27FC236}">
                <a16:creationId xmlns:a16="http://schemas.microsoft.com/office/drawing/2014/main" id="{A769D233-1AAA-9D67-39A6-32BB01FE0438}"/>
              </a:ext>
            </a:extLst>
          </p:cNvPr>
          <p:cNvSpPr/>
          <p:nvPr/>
        </p:nvSpPr>
        <p:spPr>
          <a:xfrm>
            <a:off x="9364717" y="268014"/>
            <a:ext cx="2385911" cy="997632"/>
          </a:xfrm>
          <a:prstGeom prst="rect">
            <a:avLst/>
          </a:prstGeom>
          <a:solidFill>
            <a:srgbClr val="C1007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logo&#10;&#10;Description générée automatiquement">
            <a:extLst>
              <a:ext uri="{FF2B5EF4-FFF2-40B4-BE49-F238E27FC236}">
                <a16:creationId xmlns:a16="http://schemas.microsoft.com/office/drawing/2014/main" id="{ED84850F-39C4-1E03-C632-78DFCA46A1BA}"/>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spTree>
    <p:extLst>
      <p:ext uri="{BB962C8B-B14F-4D97-AF65-F5344CB8AC3E}">
        <p14:creationId xmlns:p14="http://schemas.microsoft.com/office/powerpoint/2010/main" val="1901494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F1A457-DDF8-4EC5-9382-FB4B23E25217}"/>
              </a:ext>
            </a:extLst>
          </p:cNvPr>
          <p:cNvSpPr>
            <a:spLocks noGrp="1"/>
          </p:cNvSpPr>
          <p:nvPr>
            <p:ph idx="1"/>
          </p:nvPr>
        </p:nvSpPr>
        <p:spPr>
          <a:xfrm>
            <a:off x="479125" y="1812641"/>
            <a:ext cx="10916500" cy="4562033"/>
          </a:xfrm>
        </p:spPr>
        <p:txBody>
          <a:bodyPr/>
          <a:lstStyle/>
          <a:p>
            <a:pPr marL="342900" indent="-342900">
              <a:lnSpc>
                <a:spcPct val="100000"/>
              </a:lnSpc>
              <a:spcBef>
                <a:spcPts val="2173"/>
              </a:spcBef>
              <a:buClr>
                <a:srgbClr val="009CDE"/>
              </a:buClr>
              <a:buFont typeface="+mj-lt"/>
              <a:buAutoNum type="arabicPeriod"/>
            </a:pPr>
            <a:r>
              <a:rPr lang="fr-FR" sz="2000" dirty="0">
                <a:latin typeface="Poppins" pitchFamily="2" charset="77"/>
                <a:cs typeface="Poppins" pitchFamily="2" charset="77"/>
              </a:rPr>
              <a:t>Use of a </a:t>
            </a:r>
            <a:r>
              <a:rPr lang="fr-FR" sz="2000" b="1" dirty="0" err="1">
                <a:latin typeface="Poppins" pitchFamily="2" charset="77"/>
                <a:cs typeface="Poppins" pitchFamily="2" charset="77"/>
              </a:rPr>
              <a:t>systematic</a:t>
            </a:r>
            <a:r>
              <a:rPr lang="fr-FR" sz="2000" b="1" dirty="0">
                <a:latin typeface="Poppins" pitchFamily="2" charset="77"/>
                <a:cs typeface="Poppins" pitchFamily="2" charset="77"/>
              </a:rPr>
              <a:t> process </a:t>
            </a:r>
            <a:r>
              <a:rPr lang="fr-FR" sz="2000" dirty="0">
                <a:latin typeface="Poppins" pitchFamily="2" charset="77"/>
                <a:cs typeface="Poppins" pitchFamily="2" charset="77"/>
              </a:rPr>
              <a:t>for </a:t>
            </a:r>
            <a:r>
              <a:rPr lang="fr-FR" sz="2000" dirty="0" err="1">
                <a:latin typeface="Poppins" pitchFamily="2" charset="77"/>
                <a:cs typeface="Poppins" pitchFamily="2" charset="77"/>
              </a:rPr>
              <a:t>issuing</a:t>
            </a:r>
            <a:r>
              <a:rPr lang="fr-FR" sz="2000" dirty="0">
                <a:latin typeface="Poppins" pitchFamily="2" charset="77"/>
                <a:cs typeface="Poppins" pitchFamily="2" charset="77"/>
              </a:rPr>
              <a:t> </a:t>
            </a:r>
            <a:r>
              <a:rPr lang="fr-FR" sz="2000" dirty="0" err="1">
                <a:latin typeface="Poppins" pitchFamily="2" charset="77"/>
                <a:cs typeface="Poppins" pitchFamily="2" charset="77"/>
              </a:rPr>
              <a:t>evidence-based</a:t>
            </a:r>
            <a:r>
              <a:rPr lang="fr-FR" sz="2000" dirty="0">
                <a:latin typeface="Poppins" pitchFamily="2" charset="77"/>
                <a:cs typeface="Poppins" pitchFamily="2" charset="77"/>
              </a:rPr>
              <a:t> </a:t>
            </a:r>
            <a:r>
              <a:rPr lang="fr-FR" sz="2000" dirty="0" err="1">
                <a:latin typeface="Poppins" pitchFamily="2" charset="77"/>
                <a:cs typeface="Poppins" pitchFamily="2" charset="77"/>
              </a:rPr>
              <a:t>recommendations</a:t>
            </a:r>
            <a:r>
              <a:rPr lang="fr-FR" sz="2000" dirty="0">
                <a:latin typeface="Poppins" pitchFamily="2" charset="77"/>
                <a:cs typeface="Poppins" pitchFamily="2" charset="77"/>
              </a:rPr>
              <a:t> </a:t>
            </a:r>
            <a:r>
              <a:rPr lang="fr-FR" sz="2000" dirty="0" err="1">
                <a:latin typeface="Poppins" pitchFamily="2" charset="77"/>
                <a:cs typeface="Poppins" pitchFamily="2" charset="77"/>
              </a:rPr>
              <a:t>including</a:t>
            </a:r>
            <a:r>
              <a:rPr lang="fr-FR" sz="2000" dirty="0">
                <a:latin typeface="Poppins" pitchFamily="2" charset="77"/>
                <a:cs typeface="Poppins" pitchFamily="2" charset="77"/>
              </a:rPr>
              <a:t> </a:t>
            </a:r>
            <a:r>
              <a:rPr lang="fr-FR" sz="2000" dirty="0" err="1">
                <a:latin typeface="Poppins" pitchFamily="2" charset="77"/>
                <a:cs typeface="Poppins" pitchFamily="2" charset="77"/>
              </a:rPr>
              <a:t>evidence</a:t>
            </a:r>
            <a:r>
              <a:rPr lang="fr-FR" sz="2000" dirty="0">
                <a:latin typeface="Poppins" pitchFamily="2" charset="77"/>
                <a:cs typeface="Poppins" pitchFamily="2" charset="77"/>
              </a:rPr>
              <a:t> to </a:t>
            </a:r>
            <a:r>
              <a:rPr lang="fr-FR" sz="2000" dirty="0" err="1">
                <a:latin typeface="Poppins" pitchFamily="2" charset="77"/>
                <a:cs typeface="Poppins" pitchFamily="2" charset="77"/>
              </a:rPr>
              <a:t>decision</a:t>
            </a:r>
            <a:r>
              <a:rPr lang="fr-FR" sz="2000" dirty="0">
                <a:latin typeface="Poppins" pitchFamily="2" charset="77"/>
                <a:cs typeface="Poppins" pitchFamily="2" charset="77"/>
              </a:rPr>
              <a:t> </a:t>
            </a:r>
            <a:r>
              <a:rPr lang="fr-FR" sz="2000" dirty="0" err="1">
                <a:latin typeface="Poppins" pitchFamily="2" charset="77"/>
                <a:cs typeface="Poppins" pitchFamily="2" charset="77"/>
              </a:rPr>
              <a:t>framework</a:t>
            </a:r>
            <a:r>
              <a:rPr lang="fr-FR" sz="2000" dirty="0">
                <a:latin typeface="Poppins" pitchFamily="2" charset="77"/>
                <a:cs typeface="Poppins" pitchFamily="2" charset="77"/>
              </a:rPr>
              <a:t>.</a:t>
            </a:r>
          </a:p>
          <a:p>
            <a:pPr marL="342900" indent="-342900">
              <a:lnSpc>
                <a:spcPct val="100000"/>
              </a:lnSpc>
              <a:spcBef>
                <a:spcPts val="2173"/>
              </a:spcBef>
              <a:buClr>
                <a:srgbClr val="009CDE"/>
              </a:buClr>
              <a:buFont typeface="+mj-lt"/>
              <a:buAutoNum type="arabicPeriod"/>
            </a:pPr>
            <a:r>
              <a:rPr lang="fr-FR" sz="2000" dirty="0">
                <a:latin typeface="Poppins" pitchFamily="2" charset="77"/>
                <a:cs typeface="Poppins" pitchFamily="2" charset="77"/>
              </a:rPr>
              <a:t>Disclosure of a </a:t>
            </a:r>
            <a:r>
              <a:rPr lang="fr-FR" sz="2000" b="1" dirty="0">
                <a:latin typeface="Poppins" pitchFamily="2" charset="77"/>
                <a:cs typeface="Poppins" pitchFamily="2" charset="77"/>
              </a:rPr>
              <a:t>short CV and affiliation.</a:t>
            </a:r>
          </a:p>
          <a:p>
            <a:pPr marL="342900" indent="-342900">
              <a:lnSpc>
                <a:spcPct val="100000"/>
              </a:lnSpc>
              <a:spcBef>
                <a:spcPts val="2173"/>
              </a:spcBef>
              <a:buClr>
                <a:srgbClr val="009CDE"/>
              </a:buClr>
              <a:buFont typeface="+mj-lt"/>
              <a:buAutoNum type="arabicPeriod"/>
            </a:pPr>
            <a:r>
              <a:rPr lang="en-US" sz="2000" b="1" dirty="0">
                <a:solidFill>
                  <a:srgbClr val="C10077"/>
                </a:solidFill>
                <a:latin typeface="Poppins" pitchFamily="2" charset="77"/>
                <a:cs typeface="Poppins" pitchFamily="2" charset="77"/>
              </a:rPr>
              <a:t>Policy to prevent and manage conflicts of interest.</a:t>
            </a:r>
          </a:p>
          <a:p>
            <a:pPr marL="342900" indent="-342900">
              <a:lnSpc>
                <a:spcPct val="100000"/>
              </a:lnSpc>
              <a:spcBef>
                <a:spcPts val="2173"/>
              </a:spcBef>
              <a:buClr>
                <a:srgbClr val="009CDE"/>
              </a:buClr>
              <a:buFont typeface="+mj-lt"/>
              <a:buAutoNum type="arabicPeriod"/>
            </a:pPr>
            <a:r>
              <a:rPr lang="fr-FR" sz="2000" dirty="0" err="1">
                <a:latin typeface="Poppins" pitchFamily="2" charset="77"/>
                <a:cs typeface="Poppins" pitchFamily="2" charset="77"/>
              </a:rPr>
              <a:t>Declaration</a:t>
            </a:r>
            <a:r>
              <a:rPr lang="fr-FR" sz="2000" dirty="0">
                <a:latin typeface="Poppins" pitchFamily="2" charset="77"/>
                <a:cs typeface="Poppins" pitchFamily="2" charset="77"/>
              </a:rPr>
              <a:t> of </a:t>
            </a:r>
            <a:r>
              <a:rPr lang="fr-FR" sz="2000" dirty="0" err="1">
                <a:latin typeface="Poppins" pitchFamily="2" charset="77"/>
                <a:cs typeface="Poppins" pitchFamily="2" charset="77"/>
              </a:rPr>
              <a:t>interests</a:t>
            </a:r>
            <a:r>
              <a:rPr lang="fr-FR" sz="2000" dirty="0">
                <a:latin typeface="Poppins" pitchFamily="2" charset="77"/>
                <a:cs typeface="Poppins" pitchFamily="2" charset="77"/>
              </a:rPr>
              <a:t> </a:t>
            </a:r>
            <a:r>
              <a:rPr lang="fr-FR" sz="2000" dirty="0" err="1">
                <a:latin typeface="Poppins" pitchFamily="2" charset="77"/>
                <a:cs typeface="Poppins" pitchFamily="2" charset="77"/>
              </a:rPr>
              <a:t>with</a:t>
            </a:r>
            <a:r>
              <a:rPr lang="fr-FR" sz="2000" dirty="0">
                <a:latin typeface="Poppins" pitchFamily="2" charset="77"/>
                <a:cs typeface="Poppins" pitchFamily="2" charset="77"/>
              </a:rPr>
              <a:t> </a:t>
            </a:r>
            <a:r>
              <a:rPr lang="fr-FR" sz="2000" b="1" dirty="0" err="1">
                <a:latin typeface="Poppins" pitchFamily="2" charset="77"/>
                <a:cs typeface="Poppins" pitchFamily="2" charset="77"/>
              </a:rPr>
              <a:t>careful</a:t>
            </a:r>
            <a:r>
              <a:rPr lang="fr-FR" sz="2000" b="1" dirty="0">
                <a:latin typeface="Poppins" pitchFamily="2" charset="77"/>
                <a:cs typeface="Poppins" pitchFamily="2" charset="77"/>
              </a:rPr>
              <a:t> </a:t>
            </a:r>
            <a:r>
              <a:rPr lang="fr-FR" sz="2000" b="1" dirty="0" err="1">
                <a:latin typeface="Poppins" pitchFamily="2" charset="77"/>
                <a:cs typeface="Poppins" pitchFamily="2" charset="77"/>
              </a:rPr>
              <a:t>review</a:t>
            </a:r>
            <a:r>
              <a:rPr lang="fr-FR" sz="2000" b="1" dirty="0">
                <a:latin typeface="Poppins" pitchFamily="2" charset="77"/>
                <a:cs typeface="Poppins" pitchFamily="2" charset="77"/>
              </a:rPr>
              <a:t>. </a:t>
            </a:r>
          </a:p>
          <a:p>
            <a:pPr marL="342900" indent="-342900">
              <a:lnSpc>
                <a:spcPct val="100000"/>
              </a:lnSpc>
              <a:spcBef>
                <a:spcPts val="2173"/>
              </a:spcBef>
              <a:buClr>
                <a:srgbClr val="009CDE"/>
              </a:buClr>
              <a:buFont typeface="+mj-lt"/>
              <a:buAutoNum type="arabicPeriod"/>
            </a:pPr>
            <a:r>
              <a:rPr lang="fr-FR" sz="2000" dirty="0">
                <a:latin typeface="Poppins" pitchFamily="2" charset="77"/>
                <a:cs typeface="Poppins" pitchFamily="2" charset="77"/>
              </a:rPr>
              <a:t>Encourage </a:t>
            </a:r>
            <a:r>
              <a:rPr lang="fr-FR" sz="2000" dirty="0" err="1">
                <a:latin typeface="Poppins" pitchFamily="2" charset="77"/>
                <a:cs typeface="Poppins" pitchFamily="2" charset="77"/>
              </a:rPr>
              <a:t>members</a:t>
            </a:r>
            <a:r>
              <a:rPr lang="fr-FR" sz="2000" dirty="0">
                <a:latin typeface="Poppins" pitchFamily="2" charset="77"/>
                <a:cs typeface="Poppins" pitchFamily="2" charset="77"/>
              </a:rPr>
              <a:t> to </a:t>
            </a:r>
            <a:r>
              <a:rPr lang="fr-FR" sz="2000" dirty="0" err="1">
                <a:latin typeface="Poppins" pitchFamily="2" charset="77"/>
                <a:cs typeface="Poppins" pitchFamily="2" charset="77"/>
              </a:rPr>
              <a:t>regularly</a:t>
            </a:r>
            <a:r>
              <a:rPr lang="fr-FR" sz="2000" dirty="0">
                <a:latin typeface="Poppins" pitchFamily="2" charset="77"/>
                <a:cs typeface="Poppins" pitchFamily="2" charset="77"/>
              </a:rPr>
              <a:t> and </a:t>
            </a:r>
            <a:r>
              <a:rPr lang="fr-FR" sz="2000" dirty="0" err="1">
                <a:latin typeface="Poppins" pitchFamily="2" charset="77"/>
                <a:cs typeface="Poppins" pitchFamily="2" charset="77"/>
              </a:rPr>
              <a:t>proactively</a:t>
            </a:r>
            <a:r>
              <a:rPr lang="fr-FR" sz="2000" dirty="0">
                <a:latin typeface="Poppins" pitchFamily="2" charset="77"/>
                <a:cs typeface="Poppins" pitchFamily="2" charset="77"/>
              </a:rPr>
              <a:t> </a:t>
            </a:r>
            <a:r>
              <a:rPr lang="fr-FR" sz="2000" b="1" dirty="0" err="1">
                <a:latin typeface="Poppins" pitchFamily="2" charset="77"/>
                <a:cs typeface="Poppins" pitchFamily="2" charset="77"/>
              </a:rPr>
              <a:t>declare</a:t>
            </a:r>
            <a:r>
              <a:rPr lang="fr-FR" sz="2000" b="1" dirty="0">
                <a:latin typeface="Poppins" pitchFamily="2" charset="77"/>
                <a:cs typeface="Poppins" pitchFamily="2" charset="77"/>
              </a:rPr>
              <a:t> </a:t>
            </a:r>
            <a:r>
              <a:rPr lang="fr-FR" sz="2000" b="1" dirty="0" err="1">
                <a:latin typeface="Poppins" pitchFamily="2" charset="77"/>
                <a:cs typeface="Poppins" pitchFamily="2" charset="77"/>
              </a:rPr>
              <a:t>their</a:t>
            </a:r>
            <a:r>
              <a:rPr lang="fr-FR" sz="2000" b="1" dirty="0">
                <a:latin typeface="Poppins" pitchFamily="2" charset="77"/>
                <a:cs typeface="Poppins" pitchFamily="2" charset="77"/>
              </a:rPr>
              <a:t> </a:t>
            </a:r>
            <a:r>
              <a:rPr lang="fr-FR" sz="2000" b="1" dirty="0" err="1">
                <a:latin typeface="Poppins" pitchFamily="2" charset="77"/>
                <a:cs typeface="Poppins" pitchFamily="2" charset="77"/>
              </a:rPr>
              <a:t>interests</a:t>
            </a:r>
            <a:r>
              <a:rPr lang="fr-FR" sz="2000" b="1" dirty="0">
                <a:latin typeface="Poppins" pitchFamily="2" charset="77"/>
                <a:cs typeface="Poppins" pitchFamily="2" charset="77"/>
              </a:rPr>
              <a:t>.</a:t>
            </a:r>
          </a:p>
          <a:p>
            <a:pPr marL="342900" indent="-342900">
              <a:lnSpc>
                <a:spcPct val="100000"/>
              </a:lnSpc>
              <a:spcBef>
                <a:spcPts val="2173"/>
              </a:spcBef>
              <a:buClr>
                <a:srgbClr val="009CDE"/>
              </a:buClr>
              <a:buFont typeface="+mj-lt"/>
              <a:buAutoNum type="arabicPeriod"/>
            </a:pPr>
            <a:r>
              <a:rPr lang="fr-FR" sz="2000" dirty="0">
                <a:latin typeface="Poppins" pitchFamily="2" charset="77"/>
                <a:cs typeface="Poppins" pitchFamily="2" charset="77"/>
              </a:rPr>
              <a:t>Foster a </a:t>
            </a:r>
            <a:r>
              <a:rPr lang="fr-FR" sz="2000" b="1" dirty="0">
                <a:latin typeface="Poppins" pitchFamily="2" charset="77"/>
                <a:cs typeface="Poppins" pitchFamily="2" charset="77"/>
              </a:rPr>
              <a:t>culture of </a:t>
            </a:r>
            <a:r>
              <a:rPr lang="fr-FR" sz="2000" b="1" dirty="0" err="1">
                <a:latin typeface="Poppins" pitchFamily="2" charset="77"/>
                <a:cs typeface="Poppins" pitchFamily="2" charset="77"/>
              </a:rPr>
              <a:t>transparency</a:t>
            </a:r>
            <a:r>
              <a:rPr lang="fr-FR" sz="2000" b="1" dirty="0">
                <a:latin typeface="Poppins" pitchFamily="2" charset="77"/>
                <a:cs typeface="Poppins" pitchFamily="2" charset="77"/>
              </a:rPr>
              <a:t>, </a:t>
            </a:r>
            <a:r>
              <a:rPr lang="fr-FR" sz="2000" b="1" dirty="0" err="1">
                <a:latin typeface="Poppins" pitchFamily="2" charset="77"/>
                <a:cs typeface="Poppins" pitchFamily="2" charset="77"/>
              </a:rPr>
              <a:t>objectivity</a:t>
            </a:r>
            <a:r>
              <a:rPr lang="fr-FR" sz="2000" b="1" dirty="0">
                <a:latin typeface="Poppins" pitchFamily="2" charset="77"/>
                <a:cs typeface="Poppins" pitchFamily="2" charset="77"/>
              </a:rPr>
              <a:t> and trust.</a:t>
            </a:r>
            <a:endParaRPr lang="fr-FR" sz="2000" i="1" dirty="0">
              <a:latin typeface="Poppins" pitchFamily="2" charset="77"/>
              <a:cs typeface="Poppins" pitchFamily="2" charset="77"/>
            </a:endParaRPr>
          </a:p>
        </p:txBody>
      </p:sp>
      <p:sp>
        <p:nvSpPr>
          <p:cNvPr id="6" name="Slide Number Placeholder 5">
            <a:extLst>
              <a:ext uri="{FF2B5EF4-FFF2-40B4-BE49-F238E27FC236}">
                <a16:creationId xmlns:a16="http://schemas.microsoft.com/office/drawing/2014/main" id="{050217AF-B984-094B-AFDA-1E75E3436D2F}"/>
              </a:ext>
            </a:extLst>
          </p:cNvPr>
          <p:cNvSpPr>
            <a:spLocks noGrp="1"/>
          </p:cNvSpPr>
          <p:nvPr>
            <p:ph type="sldNum" sz="quarter" idx="16"/>
          </p:nvPr>
        </p:nvSpPr>
        <p:spPr/>
        <p:txBody>
          <a:bodyPr/>
          <a:lstStyle/>
          <a:p>
            <a:fld id="{A74CE0EA-F3B5-4684-BA10-C594598FDB9C}" type="slidenum">
              <a:rPr lang="en-GB" noProof="0" smtClean="0"/>
              <a:pPr/>
              <a:t>15</a:t>
            </a:fld>
            <a:endParaRPr lang="en-GB" noProof="0" dirty="0"/>
          </a:p>
        </p:txBody>
      </p:sp>
      <p:pic>
        <p:nvPicPr>
          <p:cNvPr id="5" name="Image 4">
            <a:extLst>
              <a:ext uri="{FF2B5EF4-FFF2-40B4-BE49-F238E27FC236}">
                <a16:creationId xmlns:a16="http://schemas.microsoft.com/office/drawing/2014/main" id="{B4448698-A7F1-484F-A582-83B397CC3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4486" y="2244051"/>
            <a:ext cx="3490541" cy="2414348"/>
          </a:xfrm>
          <a:prstGeom prst="rect">
            <a:avLst/>
          </a:prstGeom>
          <a:ln w="12700" cap="sq">
            <a:solidFill>
              <a:srgbClr val="173C5B"/>
            </a:solidFill>
            <a:miter lim="800000"/>
          </a:ln>
          <a:effectLst/>
        </p:spPr>
      </p:pic>
      <p:sp>
        <p:nvSpPr>
          <p:cNvPr id="7" name="object 2">
            <a:extLst>
              <a:ext uri="{FF2B5EF4-FFF2-40B4-BE49-F238E27FC236}">
                <a16:creationId xmlns:a16="http://schemas.microsoft.com/office/drawing/2014/main" id="{F4678C4F-AD16-87D7-B7AD-353292FAFC17}"/>
              </a:ext>
            </a:extLst>
          </p:cNvPr>
          <p:cNvSpPr txBox="1">
            <a:spLocks/>
          </p:cNvSpPr>
          <p:nvPr/>
        </p:nvSpPr>
        <p:spPr>
          <a:xfrm>
            <a:off x="576585" y="551759"/>
            <a:ext cx="9228598" cy="921471"/>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Different ways to prevent </a:t>
            </a:r>
            <a:r>
              <a:rPr lang="en-GB" dirty="0" err="1"/>
              <a:t>CoI</a:t>
            </a:r>
            <a:r>
              <a:rPr lang="en-GB" dirty="0"/>
              <a:t> and keep the trust!</a:t>
            </a:r>
          </a:p>
        </p:txBody>
      </p:sp>
      <p:sp>
        <p:nvSpPr>
          <p:cNvPr id="11" name="Footer Placeholder 3">
            <a:extLst>
              <a:ext uri="{FF2B5EF4-FFF2-40B4-BE49-F238E27FC236}">
                <a16:creationId xmlns:a16="http://schemas.microsoft.com/office/drawing/2014/main" id="{4C36F734-77D3-CF9C-F0C1-7F4A164FCE10}"/>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12" name="object 14">
            <a:extLst>
              <a:ext uri="{FF2B5EF4-FFF2-40B4-BE49-F238E27FC236}">
                <a16:creationId xmlns:a16="http://schemas.microsoft.com/office/drawing/2014/main" id="{C0CEBAEB-0B5B-D41B-A45C-91278913A514}"/>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Tree>
    <p:extLst>
      <p:ext uri="{BB962C8B-B14F-4D97-AF65-F5344CB8AC3E}">
        <p14:creationId xmlns:p14="http://schemas.microsoft.com/office/powerpoint/2010/main" val="1431427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buClr>
                <a:srgbClr val="009CDE"/>
              </a:buClr>
              <a:buFont typeface="Wingdings" pitchFamily="2" charset="2"/>
              <a:buChar char="§"/>
            </a:pPr>
            <a:r>
              <a:rPr lang="en-US" sz="2200" dirty="0">
                <a:latin typeface="Poppins" pitchFamily="2" charset="77"/>
                <a:cs typeface="Poppins" pitchFamily="2" charset="77"/>
              </a:rPr>
              <a:t>Prevent situations in which </a:t>
            </a:r>
            <a:r>
              <a:rPr lang="en-US" sz="2200" b="1" dirty="0">
                <a:latin typeface="Poppins" pitchFamily="2" charset="77"/>
                <a:cs typeface="Poppins" pitchFamily="2" charset="77"/>
              </a:rPr>
              <a:t>NITAG members, secretariat &amp; WG members perform their work on the NITAG while having conflicting interests </a:t>
            </a:r>
            <a:r>
              <a:rPr lang="en-US" sz="2200" dirty="0">
                <a:latin typeface="Poppins" pitchFamily="2" charset="77"/>
                <a:cs typeface="Poppins" pitchFamily="2" charset="77"/>
              </a:rPr>
              <a:t>– both:</a:t>
            </a:r>
          </a:p>
          <a:p>
            <a:pPr marL="771804" lvl="1" indent="-342900">
              <a:buClr>
                <a:srgbClr val="009CDE"/>
              </a:buClr>
              <a:buFont typeface="Wingdings" pitchFamily="2" charset="2"/>
              <a:buChar char="§"/>
            </a:pPr>
            <a:r>
              <a:rPr lang="en-GB" sz="2200" dirty="0">
                <a:latin typeface="Poppins" pitchFamily="2" charset="77"/>
                <a:cs typeface="Poppins" pitchFamily="2" charset="77"/>
              </a:rPr>
              <a:t>Actual influence of any interest or perception of a possible </a:t>
            </a:r>
            <a:r>
              <a:rPr lang="en-GB" sz="2200" dirty="0" err="1">
                <a:latin typeface="Poppins" pitchFamily="2" charset="77"/>
                <a:cs typeface="Poppins" pitchFamily="2" charset="77"/>
              </a:rPr>
              <a:t>CoI</a:t>
            </a:r>
            <a:endParaRPr lang="en-US" sz="2200" dirty="0">
              <a:latin typeface="Poppins" pitchFamily="2" charset="77"/>
              <a:cs typeface="Poppins" pitchFamily="2" charset="77"/>
            </a:endParaRPr>
          </a:p>
          <a:p>
            <a:pPr marL="342900" indent="-342900">
              <a:buClr>
                <a:srgbClr val="009CDE"/>
              </a:buClr>
              <a:buFont typeface="Wingdings" pitchFamily="2" charset="2"/>
              <a:buChar char="§"/>
            </a:pPr>
            <a:r>
              <a:rPr lang="en-US" sz="2200" dirty="0">
                <a:latin typeface="Poppins" pitchFamily="2" charset="77"/>
                <a:cs typeface="Poppins" pitchFamily="2" charset="77"/>
              </a:rPr>
              <a:t>Contribute to maintain/enhance </a:t>
            </a:r>
            <a:r>
              <a:rPr lang="en-US" sz="2200" b="1" dirty="0">
                <a:latin typeface="Poppins" pitchFamily="2" charset="77"/>
                <a:cs typeface="Poppins" pitchFamily="2" charset="77"/>
              </a:rPr>
              <a:t>transparency of the recommendation-making process.</a:t>
            </a:r>
          </a:p>
          <a:p>
            <a:pPr marL="342900" indent="-342900">
              <a:buClr>
                <a:srgbClr val="009CDE"/>
              </a:buClr>
              <a:buFont typeface="Wingdings" pitchFamily="2" charset="2"/>
              <a:buChar char="§"/>
            </a:pPr>
            <a:r>
              <a:rPr lang="en-GB" sz="2200" dirty="0">
                <a:latin typeface="Poppins" pitchFamily="2" charset="77"/>
                <a:cs typeface="Poppins" pitchFamily="2" charset="77"/>
              </a:rPr>
              <a:t>Maintain the </a:t>
            </a:r>
            <a:r>
              <a:rPr lang="en-GB" sz="2200" b="1" dirty="0">
                <a:latin typeface="Poppins" pitchFamily="2" charset="77"/>
                <a:cs typeface="Poppins" pitchFamily="2" charset="77"/>
              </a:rPr>
              <a:t>trust and credibility.</a:t>
            </a:r>
          </a:p>
          <a:p>
            <a:pPr marL="342900" indent="-342900">
              <a:buClr>
                <a:srgbClr val="009CDE"/>
              </a:buClr>
              <a:buFont typeface="Wingdings" pitchFamily="2" charset="2"/>
              <a:buChar char="§"/>
            </a:pPr>
            <a:r>
              <a:rPr lang="en-GB" sz="2200" b="1" dirty="0">
                <a:solidFill>
                  <a:srgbClr val="C10077"/>
                </a:solidFill>
                <a:latin typeface="Poppins" pitchFamily="2" charset="77"/>
                <a:cs typeface="Poppins" pitchFamily="2" charset="77"/>
              </a:rPr>
              <a:t>So critical that it is one of the six basic indicators set out by WHO to assess functionality of a NITAG.</a:t>
            </a:r>
          </a:p>
          <a:p>
            <a:endParaRPr lang="en-US" dirty="0">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1C5482CC-2F0B-6F47-B228-641458A01825}"/>
              </a:ext>
            </a:extLst>
          </p:cNvPr>
          <p:cNvSpPr>
            <a:spLocks noGrp="1"/>
          </p:cNvSpPr>
          <p:nvPr>
            <p:ph type="sldNum" sz="quarter" idx="16"/>
          </p:nvPr>
        </p:nvSpPr>
        <p:spPr/>
        <p:txBody>
          <a:bodyPr/>
          <a:lstStyle/>
          <a:p>
            <a:fld id="{A74CE0EA-F3B5-4684-BA10-C594598FDB9C}" type="slidenum">
              <a:rPr lang="en-GB" noProof="0" smtClean="0"/>
              <a:pPr/>
              <a:t>16</a:t>
            </a:fld>
            <a:endParaRPr lang="en-GB" noProof="0" dirty="0"/>
          </a:p>
        </p:txBody>
      </p:sp>
      <p:sp>
        <p:nvSpPr>
          <p:cNvPr id="6" name="object 2">
            <a:extLst>
              <a:ext uri="{FF2B5EF4-FFF2-40B4-BE49-F238E27FC236}">
                <a16:creationId xmlns:a16="http://schemas.microsoft.com/office/drawing/2014/main" id="{A4F8F793-59FF-8800-A650-3B1A98EDE585}"/>
              </a:ext>
            </a:extLst>
          </p:cNvPr>
          <p:cNvSpPr txBox="1">
            <a:spLocks/>
          </p:cNvSpPr>
          <p:nvPr/>
        </p:nvSpPr>
        <p:spPr>
          <a:xfrm>
            <a:off x="576585" y="551759"/>
            <a:ext cx="8862838" cy="921471"/>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Purpose of a policy to prevent and manage </a:t>
            </a:r>
            <a:r>
              <a:rPr lang="en-GB" dirty="0" err="1"/>
              <a:t>CoI</a:t>
            </a:r>
            <a:endParaRPr lang="en-GB" dirty="0"/>
          </a:p>
        </p:txBody>
      </p:sp>
      <p:sp>
        <p:nvSpPr>
          <p:cNvPr id="8" name="Footer Placeholder 3">
            <a:extLst>
              <a:ext uri="{FF2B5EF4-FFF2-40B4-BE49-F238E27FC236}">
                <a16:creationId xmlns:a16="http://schemas.microsoft.com/office/drawing/2014/main" id="{6C45312C-246A-85E2-ECF8-7B5AE206ED88}"/>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9" name="object 14">
            <a:extLst>
              <a:ext uri="{FF2B5EF4-FFF2-40B4-BE49-F238E27FC236}">
                <a16:creationId xmlns:a16="http://schemas.microsoft.com/office/drawing/2014/main" id="{D6E7C2E4-73C5-0537-62E8-D1890DEE3581}"/>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cxnSp>
        <p:nvCxnSpPr>
          <p:cNvPr id="4" name="Connecteur droit 3">
            <a:extLst>
              <a:ext uri="{FF2B5EF4-FFF2-40B4-BE49-F238E27FC236}">
                <a16:creationId xmlns:a16="http://schemas.microsoft.com/office/drawing/2014/main" id="{60906268-94C0-63CA-F9FB-B961BD3105B0}"/>
              </a:ext>
            </a:extLst>
          </p:cNvPr>
          <p:cNvCxnSpPr/>
          <p:nvPr/>
        </p:nvCxnSpPr>
        <p:spPr>
          <a:xfrm>
            <a:off x="550863" y="1739930"/>
            <a:ext cx="0" cy="388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743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984EDAB-3828-F34F-A09B-DEE3121107E4}"/>
              </a:ext>
            </a:extLst>
          </p:cNvPr>
          <p:cNvSpPr>
            <a:spLocks noGrp="1"/>
          </p:cNvSpPr>
          <p:nvPr>
            <p:ph type="sldNum" sz="quarter" idx="16"/>
          </p:nvPr>
        </p:nvSpPr>
        <p:spPr/>
        <p:txBody>
          <a:bodyPr/>
          <a:lstStyle/>
          <a:p>
            <a:fld id="{A74CE0EA-F3B5-4684-BA10-C594598FDB9C}" type="slidenum">
              <a:rPr lang="en-GB" noProof="0" smtClean="0"/>
              <a:pPr/>
              <a:t>17</a:t>
            </a:fld>
            <a:endParaRPr lang="en-GB" noProof="0" dirty="0"/>
          </a:p>
        </p:txBody>
      </p:sp>
      <p:sp>
        <p:nvSpPr>
          <p:cNvPr id="6" name="object 2">
            <a:extLst>
              <a:ext uri="{FF2B5EF4-FFF2-40B4-BE49-F238E27FC236}">
                <a16:creationId xmlns:a16="http://schemas.microsoft.com/office/drawing/2014/main" id="{2820F19D-ABA3-C9B1-5F7F-903DE9087EAE}"/>
              </a:ext>
            </a:extLst>
          </p:cNvPr>
          <p:cNvSpPr txBox="1">
            <a:spLocks/>
          </p:cNvSpPr>
          <p:nvPr/>
        </p:nvSpPr>
        <p:spPr>
          <a:xfrm>
            <a:off x="576584" y="551759"/>
            <a:ext cx="10993543" cy="921471"/>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Who is protected by the </a:t>
            </a:r>
            <a:r>
              <a:rPr lang="en-GB" dirty="0" err="1"/>
              <a:t>CoI</a:t>
            </a:r>
            <a:r>
              <a:rPr lang="en-GB" dirty="0"/>
              <a:t> prevention and management policy?</a:t>
            </a:r>
          </a:p>
        </p:txBody>
      </p:sp>
      <p:sp>
        <p:nvSpPr>
          <p:cNvPr id="8" name="Footer Placeholder 3">
            <a:extLst>
              <a:ext uri="{FF2B5EF4-FFF2-40B4-BE49-F238E27FC236}">
                <a16:creationId xmlns:a16="http://schemas.microsoft.com/office/drawing/2014/main" id="{BAE14440-DC87-0DF0-5438-8055942B7C88}"/>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9" name="object 14">
            <a:extLst>
              <a:ext uri="{FF2B5EF4-FFF2-40B4-BE49-F238E27FC236}">
                <a16:creationId xmlns:a16="http://schemas.microsoft.com/office/drawing/2014/main" id="{63D6690B-F2A7-1A74-CA20-C22C2B1F65F4}"/>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graphicFrame>
        <p:nvGraphicFramePr>
          <p:cNvPr id="12" name="Diagramme 11">
            <a:extLst>
              <a:ext uri="{FF2B5EF4-FFF2-40B4-BE49-F238E27FC236}">
                <a16:creationId xmlns:a16="http://schemas.microsoft.com/office/drawing/2014/main" id="{1768CF74-D83C-E0E1-E86C-C1742974A421}"/>
              </a:ext>
            </a:extLst>
          </p:cNvPr>
          <p:cNvGraphicFramePr/>
          <p:nvPr>
            <p:extLst>
              <p:ext uri="{D42A27DB-BD31-4B8C-83A1-F6EECF244321}">
                <p14:modId xmlns:p14="http://schemas.microsoft.com/office/powerpoint/2010/main" val="2478293202"/>
              </p:ext>
            </p:extLst>
          </p:nvPr>
        </p:nvGraphicFramePr>
        <p:xfrm>
          <a:off x="0" y="1744596"/>
          <a:ext cx="11239500" cy="4328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8833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E42F3D-2B26-410F-A2C1-BAEF1E7A131B}"/>
              </a:ext>
            </a:extLst>
          </p:cNvPr>
          <p:cNvSpPr txBox="1"/>
          <p:nvPr/>
        </p:nvSpPr>
        <p:spPr>
          <a:xfrm>
            <a:off x="694758" y="3646890"/>
            <a:ext cx="10909191" cy="705258"/>
          </a:xfrm>
          <a:prstGeom prst="rect">
            <a:avLst/>
          </a:prstGeom>
          <a:noFill/>
        </p:spPr>
        <p:txBody>
          <a:bodyPr wrap="square" rtlCol="0">
            <a:spAutoFit/>
          </a:bodyPr>
          <a:lstStyle/>
          <a:p>
            <a:pPr lvl="1"/>
            <a:endParaRPr lang="en-GB" sz="2082" dirty="0"/>
          </a:p>
          <a:p>
            <a:endParaRPr lang="en-US" sz="1901" dirty="0"/>
          </a:p>
        </p:txBody>
      </p:sp>
      <p:sp>
        <p:nvSpPr>
          <p:cNvPr id="7" name="TextBox 6">
            <a:extLst>
              <a:ext uri="{FF2B5EF4-FFF2-40B4-BE49-F238E27FC236}">
                <a16:creationId xmlns:a16="http://schemas.microsoft.com/office/drawing/2014/main" id="{C723C612-CB5C-4E47-89F4-2E02037BA3AA}"/>
              </a:ext>
            </a:extLst>
          </p:cNvPr>
          <p:cNvSpPr txBox="1"/>
          <p:nvPr/>
        </p:nvSpPr>
        <p:spPr>
          <a:xfrm>
            <a:off x="576262" y="1335735"/>
            <a:ext cx="7729537" cy="400110"/>
          </a:xfrm>
          <a:prstGeom prst="rect">
            <a:avLst/>
          </a:prstGeom>
          <a:solidFill>
            <a:srgbClr val="00785A"/>
          </a:solidFill>
        </p:spPr>
        <p:txBody>
          <a:bodyPr wrap="square" rtlCol="0">
            <a:spAutoFit/>
          </a:bodyPr>
          <a:lstStyle/>
          <a:p>
            <a:r>
              <a:rPr lang="en-US" sz="2000" b="1" dirty="0">
                <a:solidFill>
                  <a:schemeClr val="bg1"/>
                </a:solidFill>
                <a:latin typeface="Poppins" pitchFamily="2" charset="77"/>
                <a:cs typeface="Poppins" pitchFamily="2" charset="77"/>
              </a:rPr>
              <a:t>	DECLARE INTERESTS</a:t>
            </a:r>
          </a:p>
        </p:txBody>
      </p:sp>
      <p:sp>
        <p:nvSpPr>
          <p:cNvPr id="9" name="Rectangle 8">
            <a:extLst>
              <a:ext uri="{FF2B5EF4-FFF2-40B4-BE49-F238E27FC236}">
                <a16:creationId xmlns:a16="http://schemas.microsoft.com/office/drawing/2014/main" id="{2D4E05F8-62C3-448A-88F5-5A2465109A83}"/>
              </a:ext>
            </a:extLst>
          </p:cNvPr>
          <p:cNvSpPr/>
          <p:nvPr/>
        </p:nvSpPr>
        <p:spPr>
          <a:xfrm>
            <a:off x="521479" y="2029068"/>
            <a:ext cx="10953538" cy="4093428"/>
          </a:xfrm>
          <a:prstGeom prst="rect">
            <a:avLst/>
          </a:prstGeom>
        </p:spPr>
        <p:txBody>
          <a:bodyPr wrap="square">
            <a:spAutoFit/>
          </a:bodyPr>
          <a:lstStyle/>
          <a:p>
            <a:r>
              <a:rPr lang="en-US" sz="2000" b="1" dirty="0">
                <a:solidFill>
                  <a:srgbClr val="0092CC"/>
                </a:solidFill>
                <a:latin typeface="Poppins" pitchFamily="2" charset="77"/>
                <a:cs typeface="Poppins" pitchFamily="2" charset="77"/>
              </a:rPr>
              <a:t>	WHO? </a:t>
            </a:r>
          </a:p>
          <a:p>
            <a:endParaRPr lang="en-US" sz="2000" b="1" dirty="0">
              <a:solidFill>
                <a:srgbClr val="0092CC"/>
              </a:solidFill>
              <a:latin typeface="Poppins" pitchFamily="2" charset="77"/>
              <a:cs typeface="Poppins" pitchFamily="2" charset="77"/>
            </a:endParaRPr>
          </a:p>
          <a:p>
            <a:r>
              <a:rPr lang="en-US" sz="2000" dirty="0">
                <a:latin typeface="Poppins" pitchFamily="2" charset="77"/>
                <a:cs typeface="Poppins" pitchFamily="2" charset="77"/>
              </a:rPr>
              <a:t>NITAG Secretariat, core members including NITAG Chair and working group members i.e. those involved in the decision making and review of evidence. </a:t>
            </a:r>
          </a:p>
          <a:p>
            <a:endParaRPr lang="en-US" sz="2000" dirty="0">
              <a:latin typeface="Poppins" pitchFamily="2" charset="77"/>
              <a:cs typeface="Poppins" pitchFamily="2" charset="77"/>
            </a:endParaRPr>
          </a:p>
          <a:p>
            <a:r>
              <a:rPr lang="en-US" sz="2000" b="1" dirty="0">
                <a:solidFill>
                  <a:srgbClr val="0092CC"/>
                </a:solidFill>
                <a:latin typeface="Poppins" pitchFamily="2" charset="77"/>
                <a:cs typeface="Poppins" pitchFamily="2" charset="77"/>
              </a:rPr>
              <a:t>	WHEN?</a:t>
            </a:r>
          </a:p>
          <a:p>
            <a:endParaRPr lang="en-US" sz="2000" b="1" dirty="0">
              <a:solidFill>
                <a:srgbClr val="0092CC"/>
              </a:solidFill>
              <a:latin typeface="Poppins" pitchFamily="2" charset="77"/>
              <a:cs typeface="Poppins" pitchFamily="2" charset="77"/>
            </a:endParaRPr>
          </a:p>
          <a:p>
            <a:pPr marL="1001359" lvl="1" indent="-457200">
              <a:buClr>
                <a:srgbClr val="009CDE"/>
              </a:buClr>
              <a:buAutoNum type="arabicPeriod"/>
            </a:pPr>
            <a:r>
              <a:rPr lang="en-US" sz="1800" dirty="0">
                <a:latin typeface="Poppins" pitchFamily="2" charset="77"/>
                <a:cs typeface="Poppins" pitchFamily="2" charset="77"/>
              </a:rPr>
              <a:t>When being appointed</a:t>
            </a:r>
          </a:p>
          <a:p>
            <a:pPr marL="1001359" lvl="1" indent="-457200">
              <a:buClr>
                <a:srgbClr val="009CDE"/>
              </a:buClr>
              <a:buAutoNum type="arabicPeriod"/>
            </a:pPr>
            <a:r>
              <a:rPr lang="en-US" sz="1800" dirty="0">
                <a:latin typeface="Poppins" pitchFamily="2" charset="77"/>
                <a:cs typeface="Poppins" pitchFamily="2" charset="77"/>
              </a:rPr>
              <a:t>Annually or before each meeting</a:t>
            </a:r>
          </a:p>
          <a:p>
            <a:pPr marL="1001359" lvl="1" indent="-457200">
              <a:buClr>
                <a:srgbClr val="009CDE"/>
              </a:buClr>
              <a:buAutoNum type="arabicPeriod"/>
            </a:pPr>
            <a:r>
              <a:rPr lang="en-US" sz="1800" dirty="0">
                <a:latin typeface="Poppins" pitchFamily="2" charset="77"/>
                <a:cs typeface="Poppins" pitchFamily="2" charset="77"/>
              </a:rPr>
              <a:t>Proactively, if there is a meaningful </a:t>
            </a:r>
          </a:p>
          <a:p>
            <a:pPr marL="1001359" lvl="1" indent="-457200">
              <a:buClr>
                <a:srgbClr val="009CDE"/>
              </a:buClr>
              <a:buAutoNum type="arabicPeriod"/>
            </a:pPr>
            <a:r>
              <a:rPr lang="en-US" sz="1800" dirty="0">
                <a:latin typeface="Poppins" pitchFamily="2" charset="77"/>
                <a:cs typeface="Poppins" pitchFamily="2" charset="77"/>
              </a:rPr>
              <a:t>Change</a:t>
            </a:r>
          </a:p>
          <a:p>
            <a:endParaRPr lang="en-US" sz="2000" dirty="0">
              <a:latin typeface="Poppins" pitchFamily="2" charset="77"/>
              <a:cs typeface="Poppins" pitchFamily="2" charset="77"/>
            </a:endParaRPr>
          </a:p>
          <a:p>
            <a:endParaRPr lang="en-US" sz="2000" dirty="0">
              <a:latin typeface="Poppins" pitchFamily="2" charset="77"/>
              <a:cs typeface="Poppins" pitchFamily="2" charset="77"/>
            </a:endParaRPr>
          </a:p>
        </p:txBody>
      </p:sp>
      <p:pic>
        <p:nvPicPr>
          <p:cNvPr id="10" name="Image 4">
            <a:extLst>
              <a:ext uri="{FF2B5EF4-FFF2-40B4-BE49-F238E27FC236}">
                <a16:creationId xmlns:a16="http://schemas.microsoft.com/office/drawing/2014/main" id="{ABB637B5-80BD-4A22-9D31-358EC0D3B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160" y="3480365"/>
            <a:ext cx="4667765" cy="2295454"/>
          </a:xfrm>
          <a:prstGeom prst="rect">
            <a:avLst/>
          </a:prstGeom>
          <a:ln w="19050" cap="sq">
            <a:solidFill>
              <a:srgbClr val="000000"/>
            </a:solidFill>
            <a:miter lim="800000"/>
          </a:ln>
          <a:effectLst/>
        </p:spPr>
      </p:pic>
      <p:sp>
        <p:nvSpPr>
          <p:cNvPr id="3" name="Slide Number Placeholder 2">
            <a:extLst>
              <a:ext uri="{FF2B5EF4-FFF2-40B4-BE49-F238E27FC236}">
                <a16:creationId xmlns:a16="http://schemas.microsoft.com/office/drawing/2014/main" id="{65DE68DB-E968-C24B-8D29-061C4B5C2A53}"/>
              </a:ext>
            </a:extLst>
          </p:cNvPr>
          <p:cNvSpPr>
            <a:spLocks noGrp="1"/>
          </p:cNvSpPr>
          <p:nvPr>
            <p:ph type="sldNum" sz="quarter" idx="16"/>
          </p:nvPr>
        </p:nvSpPr>
        <p:spPr/>
        <p:txBody>
          <a:bodyPr/>
          <a:lstStyle/>
          <a:p>
            <a:fld id="{A74CE0EA-F3B5-4684-BA10-C594598FDB9C}" type="slidenum">
              <a:rPr lang="en-GB" noProof="0" smtClean="0"/>
              <a:pPr/>
              <a:t>18</a:t>
            </a:fld>
            <a:endParaRPr lang="en-GB" noProof="0"/>
          </a:p>
        </p:txBody>
      </p:sp>
      <p:sp>
        <p:nvSpPr>
          <p:cNvPr id="5" name="object 2">
            <a:extLst>
              <a:ext uri="{FF2B5EF4-FFF2-40B4-BE49-F238E27FC236}">
                <a16:creationId xmlns:a16="http://schemas.microsoft.com/office/drawing/2014/main" id="{1FC70C9E-F286-2C26-929F-F8534E6513E7}"/>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Policy process – Step one</a:t>
            </a:r>
          </a:p>
        </p:txBody>
      </p:sp>
      <p:sp>
        <p:nvSpPr>
          <p:cNvPr id="11" name="Footer Placeholder 3">
            <a:extLst>
              <a:ext uri="{FF2B5EF4-FFF2-40B4-BE49-F238E27FC236}">
                <a16:creationId xmlns:a16="http://schemas.microsoft.com/office/drawing/2014/main" id="{A04A1A8E-2374-80EE-31E6-1A503A9A11EB}"/>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12" name="object 14">
            <a:extLst>
              <a:ext uri="{FF2B5EF4-FFF2-40B4-BE49-F238E27FC236}">
                <a16:creationId xmlns:a16="http://schemas.microsoft.com/office/drawing/2014/main" id="{52A11078-9CDC-0A5E-1F8E-BEFE054848BF}"/>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3" name="Flowchart: Connector 11">
            <a:extLst>
              <a:ext uri="{FF2B5EF4-FFF2-40B4-BE49-F238E27FC236}">
                <a16:creationId xmlns:a16="http://schemas.microsoft.com/office/drawing/2014/main" id="{9C6302D0-E0AD-EDB4-6B13-B9136C8F1FF1}"/>
              </a:ext>
            </a:extLst>
          </p:cNvPr>
          <p:cNvSpPr/>
          <p:nvPr/>
        </p:nvSpPr>
        <p:spPr>
          <a:xfrm>
            <a:off x="694758" y="1381161"/>
            <a:ext cx="291825" cy="300408"/>
          </a:xfrm>
          <a:prstGeom prst="flowChartConnector">
            <a:avLst/>
          </a:prstGeom>
          <a:solidFill>
            <a:srgbClr val="00C26D"/>
          </a:solidFill>
          <a:ln>
            <a:solidFill>
              <a:srgbClr val="00C26D"/>
            </a:solidFill>
          </a:ln>
        </p:spPr>
        <p:style>
          <a:lnRef idx="2">
            <a:schemeClr val="dk1"/>
          </a:lnRef>
          <a:fillRef idx="1">
            <a:schemeClr val="lt1"/>
          </a:fillRef>
          <a:effectRef idx="0">
            <a:schemeClr val="dk1"/>
          </a:effectRef>
          <a:fontRef idx="minor">
            <a:schemeClr val="dk1"/>
          </a:fontRef>
        </p:style>
        <p:txBody>
          <a:bodyPr rtlCol="0" anchor="ctr"/>
          <a:lstStyle/>
          <a:p>
            <a:pPr algn="ctr" defTabSz="912754"/>
            <a:r>
              <a:rPr lang="fr-CH" sz="2000" b="1" dirty="0">
                <a:solidFill>
                  <a:schemeClr val="bg1"/>
                </a:solidFill>
                <a:latin typeface="Poppins"/>
              </a:rPr>
              <a:t>1</a:t>
            </a:r>
            <a:endParaRPr lang="en-US" sz="2000" b="1" dirty="0">
              <a:solidFill>
                <a:schemeClr val="bg1"/>
              </a:solidFill>
              <a:latin typeface="Poppins"/>
            </a:endParaRPr>
          </a:p>
        </p:txBody>
      </p:sp>
      <p:pic>
        <p:nvPicPr>
          <p:cNvPr id="19" name="Image 18">
            <a:extLst>
              <a:ext uri="{FF2B5EF4-FFF2-40B4-BE49-F238E27FC236}">
                <a16:creationId xmlns:a16="http://schemas.microsoft.com/office/drawing/2014/main" id="{E0312E2E-1EEC-B82A-668D-CD13A9139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299" y="2054878"/>
            <a:ext cx="303009" cy="303009"/>
          </a:xfrm>
          <a:prstGeom prst="rect">
            <a:avLst/>
          </a:prstGeom>
        </p:spPr>
      </p:pic>
      <p:sp>
        <p:nvSpPr>
          <p:cNvPr id="21" name="ZoneTexte 20">
            <a:extLst>
              <a:ext uri="{FF2B5EF4-FFF2-40B4-BE49-F238E27FC236}">
                <a16:creationId xmlns:a16="http://schemas.microsoft.com/office/drawing/2014/main" id="{696DDED6-8ED6-E9AD-B13E-13848AB2A099}"/>
              </a:ext>
            </a:extLst>
          </p:cNvPr>
          <p:cNvSpPr txBox="1"/>
          <p:nvPr/>
        </p:nvSpPr>
        <p:spPr>
          <a:xfrm>
            <a:off x="694758" y="6069034"/>
            <a:ext cx="8559124" cy="307777"/>
          </a:xfrm>
          <a:prstGeom prst="rect">
            <a:avLst/>
          </a:prstGeom>
          <a:noFill/>
        </p:spPr>
        <p:txBody>
          <a:bodyPr wrap="square">
            <a:spAutoFit/>
          </a:bodyPr>
          <a:lstStyle/>
          <a:p>
            <a:r>
              <a:rPr lang="en-US" sz="1400" dirty="0">
                <a:latin typeface="Poppins" pitchFamily="2" charset="77"/>
                <a:cs typeface="Poppins" pitchFamily="2" charset="77"/>
              </a:rPr>
              <a:t>→ NITAGs can declare their interests,  using the Declaration of Interest form  available </a:t>
            </a:r>
            <a:r>
              <a:rPr lang="en-US" sz="1400" u="sng" dirty="0">
                <a:latin typeface="Poppins" pitchFamily="2" charset="77"/>
                <a:cs typeface="Poppins" pitchFamily="2" charset="77"/>
                <a:hlinkClick r:id="rId5"/>
              </a:rPr>
              <a:t>here</a:t>
            </a:r>
            <a:endParaRPr lang="en-CH" sz="1400" dirty="0">
              <a:latin typeface="Poppins" pitchFamily="2" charset="77"/>
              <a:cs typeface="Poppins" pitchFamily="2" charset="77"/>
            </a:endParaRPr>
          </a:p>
        </p:txBody>
      </p:sp>
      <p:pic>
        <p:nvPicPr>
          <p:cNvPr id="29" name="Image 28">
            <a:extLst>
              <a:ext uri="{FF2B5EF4-FFF2-40B4-BE49-F238E27FC236}">
                <a16:creationId xmlns:a16="http://schemas.microsoft.com/office/drawing/2014/main" id="{AE536120-8D97-39B5-5B84-C9E4B9B75CCB}"/>
              </a:ext>
            </a:extLst>
          </p:cNvPr>
          <p:cNvPicPr>
            <a:picLocks noChangeAspect="1"/>
          </p:cNvPicPr>
          <p:nvPr/>
        </p:nvPicPr>
        <p:blipFill rotWithShape="1">
          <a:blip r:embed="rId6">
            <a:extLst>
              <a:ext uri="{28A0092B-C50C-407E-A947-70E740481C1C}">
                <a14:useLocalDpi xmlns:a14="http://schemas.microsoft.com/office/drawing/2010/main" val="0"/>
              </a:ext>
            </a:extLst>
          </a:blip>
          <a:srcRect b="21643"/>
          <a:stretch/>
        </p:blipFill>
        <p:spPr>
          <a:xfrm>
            <a:off x="559579" y="3434764"/>
            <a:ext cx="721994" cy="565733"/>
          </a:xfrm>
          <a:prstGeom prst="rect">
            <a:avLst/>
          </a:prstGeom>
        </p:spPr>
      </p:pic>
    </p:spTree>
    <p:extLst>
      <p:ext uri="{BB962C8B-B14F-4D97-AF65-F5344CB8AC3E}">
        <p14:creationId xmlns:p14="http://schemas.microsoft.com/office/powerpoint/2010/main" val="401409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497FB13E-A221-4500-A85E-873494CC7AF1}"/>
              </a:ext>
            </a:extLst>
          </p:cNvPr>
          <p:cNvSpPr>
            <a:spLocks noGrp="1"/>
          </p:cNvSpPr>
          <p:nvPr>
            <p:ph type="sldNum" sz="quarter" idx="12"/>
          </p:nvPr>
        </p:nvSpPr>
        <p:spPr>
          <a:xfrm>
            <a:off x="10674499" y="6487059"/>
            <a:ext cx="895560" cy="111785"/>
          </a:xfrm>
        </p:spPr>
        <p:txBody>
          <a:bodyPr/>
          <a:lstStyle/>
          <a:p>
            <a:fld id="{81D60167-4931-47E6-BA6A-407CBD079E47}" type="slidenum">
              <a:rPr lang="en-GB" smtClean="0"/>
              <a:pPr/>
              <a:t>1</a:t>
            </a:fld>
            <a:endParaRPr lang="en-GB" dirty="0"/>
          </a:p>
        </p:txBody>
      </p:sp>
      <p:sp>
        <p:nvSpPr>
          <p:cNvPr id="2" name="object 2"/>
          <p:cNvSpPr txBox="1">
            <a:spLocks noGrp="1"/>
          </p:cNvSpPr>
          <p:nvPr>
            <p:ph type="title"/>
          </p:nvPr>
        </p:nvSpPr>
        <p:spPr>
          <a:xfrm>
            <a:off x="576584" y="551759"/>
            <a:ext cx="10993543" cy="477118"/>
          </a:xfrm>
        </p:spPr>
        <p:txBody>
          <a:bodyPr vert="horz" wrap="square" lIns="0" tIns="7303" rIns="0" bIns="0" rtlCol="0" anchor="t" anchorCtr="0">
            <a:spAutoFit/>
          </a:bodyPr>
          <a:lstStyle/>
          <a:p>
            <a:r>
              <a:rPr lang="en-GB" dirty="0">
                <a:latin typeface="Ebrima" panose="02000000000000000000" pitchFamily="2" charset="0"/>
                <a:ea typeface="Ebrima" panose="02000000000000000000" pitchFamily="2" charset="0"/>
                <a:cs typeface="Ebrima" panose="02000000000000000000" pitchFamily="2" charset="0"/>
              </a:rPr>
              <a:t>Before we start</a:t>
            </a:r>
          </a:p>
        </p:txBody>
      </p:sp>
      <p:sp>
        <p:nvSpPr>
          <p:cNvPr id="299" name="Text Placeholder 298">
            <a:extLst>
              <a:ext uri="{FF2B5EF4-FFF2-40B4-BE49-F238E27FC236}">
                <a16:creationId xmlns:a16="http://schemas.microsoft.com/office/drawing/2014/main" id="{3378967A-BB7E-469D-A2D1-558E5ACF3947}"/>
              </a:ext>
            </a:extLst>
          </p:cNvPr>
          <p:cNvSpPr>
            <a:spLocks noGrp="1"/>
          </p:cNvSpPr>
          <p:nvPr>
            <p:ph type="body" sz="quarter" idx="14"/>
          </p:nvPr>
        </p:nvSpPr>
        <p:spPr>
          <a:xfrm>
            <a:off x="1961588" y="1993239"/>
            <a:ext cx="3236561" cy="1432315"/>
          </a:xfrm>
        </p:spPr>
        <p:txBody>
          <a:bodyPr/>
          <a:lstStyle/>
          <a:p>
            <a:r>
              <a:rPr lang="en-US" dirty="0"/>
              <a:t>Note the alphabet code assigned on the pre-test. Ensure you take a form with the same alphabet code for the later post-test.</a:t>
            </a:r>
          </a:p>
        </p:txBody>
      </p:sp>
      <p:sp>
        <p:nvSpPr>
          <p:cNvPr id="301" name="Text Placeholder 300">
            <a:extLst>
              <a:ext uri="{FF2B5EF4-FFF2-40B4-BE49-F238E27FC236}">
                <a16:creationId xmlns:a16="http://schemas.microsoft.com/office/drawing/2014/main" id="{F50BF23D-B298-4340-8D44-2B91B5D2740F}"/>
              </a:ext>
            </a:extLst>
          </p:cNvPr>
          <p:cNvSpPr>
            <a:spLocks noGrp="1"/>
          </p:cNvSpPr>
          <p:nvPr>
            <p:ph type="body" sz="quarter" idx="22"/>
          </p:nvPr>
        </p:nvSpPr>
        <p:spPr>
          <a:xfrm>
            <a:off x="7376106" y="2281011"/>
            <a:ext cx="3236561" cy="856773"/>
          </a:xfrm>
        </p:spPr>
        <p:txBody>
          <a:bodyPr/>
          <a:lstStyle/>
          <a:p>
            <a:pPr>
              <a:spcBef>
                <a:spcPts val="600"/>
              </a:spcBef>
            </a:pPr>
            <a:r>
              <a:rPr lang="en-US" dirty="0"/>
              <a:t>All forms are anonymous. The letter code is only to ensure uniformity.</a:t>
            </a:r>
          </a:p>
        </p:txBody>
      </p:sp>
      <p:sp>
        <p:nvSpPr>
          <p:cNvPr id="303" name="Text Placeholder 302">
            <a:extLst>
              <a:ext uri="{FF2B5EF4-FFF2-40B4-BE49-F238E27FC236}">
                <a16:creationId xmlns:a16="http://schemas.microsoft.com/office/drawing/2014/main" id="{82019B24-E8A6-4C4E-A84A-5F21747D214F}"/>
              </a:ext>
            </a:extLst>
          </p:cNvPr>
          <p:cNvSpPr>
            <a:spLocks noGrp="1"/>
          </p:cNvSpPr>
          <p:nvPr>
            <p:ph type="body" sz="quarter" idx="23"/>
          </p:nvPr>
        </p:nvSpPr>
        <p:spPr>
          <a:xfrm>
            <a:off x="1961588" y="4173729"/>
            <a:ext cx="3236561" cy="1432315"/>
          </a:xfrm>
        </p:spPr>
        <p:txBody>
          <a:bodyPr/>
          <a:lstStyle/>
          <a:p>
            <a:r>
              <a:rPr lang="en-US" dirty="0"/>
              <a:t>The forms are a short quiz and will not be graded. The evaluations will be used only to help us enhance our training packages. </a:t>
            </a:r>
          </a:p>
        </p:txBody>
      </p:sp>
      <p:sp>
        <p:nvSpPr>
          <p:cNvPr id="305" name="Text Placeholder 304">
            <a:extLst>
              <a:ext uri="{FF2B5EF4-FFF2-40B4-BE49-F238E27FC236}">
                <a16:creationId xmlns:a16="http://schemas.microsoft.com/office/drawing/2014/main" id="{9994B19C-5A78-4DD8-BC0A-A0E940F8C0C6}"/>
              </a:ext>
            </a:extLst>
          </p:cNvPr>
          <p:cNvSpPr>
            <a:spLocks noGrp="1"/>
          </p:cNvSpPr>
          <p:nvPr>
            <p:ph type="body" sz="quarter" idx="24"/>
          </p:nvPr>
        </p:nvSpPr>
        <p:spPr>
          <a:xfrm>
            <a:off x="7376106" y="4749656"/>
            <a:ext cx="3236561" cy="280461"/>
          </a:xfrm>
        </p:spPr>
        <p:txBody>
          <a:bodyPr/>
          <a:lstStyle/>
          <a:p>
            <a:r>
              <a:rPr lang="en-US" dirty="0"/>
              <a:t>All the best!  </a:t>
            </a:r>
            <a:r>
              <a:rPr lang="en-US" dirty="0">
                <a:sym typeface="Wingdings" pitchFamily="2" charset="2"/>
              </a:rPr>
              <a:t> </a:t>
            </a:r>
            <a:endParaRPr lang="en-US" dirty="0"/>
          </a:p>
        </p:txBody>
      </p:sp>
      <p:sp>
        <p:nvSpPr>
          <p:cNvPr id="3" name="Footer Placeholder 3">
            <a:extLst>
              <a:ext uri="{FF2B5EF4-FFF2-40B4-BE49-F238E27FC236}">
                <a16:creationId xmlns:a16="http://schemas.microsoft.com/office/drawing/2014/main" id="{B5752562-A88B-FDE1-3EDB-54A5F965F39A}"/>
              </a:ext>
            </a:extLst>
          </p:cNvPr>
          <p:cNvSpPr>
            <a:spLocks noGrp="1"/>
          </p:cNvSpPr>
          <p:nvPr>
            <p:ph type="ftr" sz="quarter" idx="11"/>
          </p:nvPr>
        </p:nvSpPr>
        <p:spPr>
          <a:xfrm>
            <a:off x="576263" y="6486525"/>
            <a:ext cx="7562850" cy="112713"/>
          </a:xfrm>
        </p:spPr>
        <p:txBody>
          <a:bodyPr/>
          <a:lstStyle/>
          <a:p>
            <a:r>
              <a:rPr lang="en-US" dirty="0"/>
              <a:t>NITAG Conflict of Interest – Prevention and Management</a:t>
            </a:r>
            <a:endParaRPr lang="en-GB" dirty="0"/>
          </a:p>
        </p:txBody>
      </p:sp>
      <p:pic>
        <p:nvPicPr>
          <p:cNvPr id="13" name="Espace réservé pour une image  9">
            <a:extLst>
              <a:ext uri="{FF2B5EF4-FFF2-40B4-BE49-F238E27FC236}">
                <a16:creationId xmlns:a16="http://schemas.microsoft.com/office/drawing/2014/main" id="{96D27B3F-6FAE-B6B8-D52B-2AD64DC967EA}"/>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200" r="2200"/>
          <a:stretch>
            <a:fillRect/>
          </a:stretch>
        </p:blipFill>
        <p:spPr>
          <a:xfrm>
            <a:off x="499836" y="2001586"/>
            <a:ext cx="1379419" cy="1442236"/>
          </a:xfrm>
        </p:spPr>
      </p:pic>
      <p:pic>
        <p:nvPicPr>
          <p:cNvPr id="17" name="Image 16">
            <a:extLst>
              <a:ext uri="{FF2B5EF4-FFF2-40B4-BE49-F238E27FC236}">
                <a16:creationId xmlns:a16="http://schemas.microsoft.com/office/drawing/2014/main" id="{5086A09D-0864-CBC4-1D31-252F0344468E}"/>
              </a:ext>
            </a:extLst>
          </p:cNvPr>
          <p:cNvPicPr>
            <a:picLocks noChangeAspect="1"/>
          </p:cNvPicPr>
          <p:nvPr/>
        </p:nvPicPr>
        <p:blipFill rotWithShape="1">
          <a:blip r:embed="rId4">
            <a:extLst>
              <a:ext uri="{28A0092B-C50C-407E-A947-70E740481C1C}">
                <a14:useLocalDpi xmlns:a14="http://schemas.microsoft.com/office/drawing/2010/main" val="0"/>
              </a:ext>
            </a:extLst>
          </a:blip>
          <a:srcRect b="25198"/>
          <a:stretch/>
        </p:blipFill>
        <p:spPr>
          <a:xfrm>
            <a:off x="5752462" y="2000652"/>
            <a:ext cx="1623644" cy="1214526"/>
          </a:xfrm>
          <a:prstGeom prst="rect">
            <a:avLst/>
          </a:prstGeom>
        </p:spPr>
      </p:pic>
      <p:pic>
        <p:nvPicPr>
          <p:cNvPr id="20" name="Image 19">
            <a:extLst>
              <a:ext uri="{FF2B5EF4-FFF2-40B4-BE49-F238E27FC236}">
                <a16:creationId xmlns:a16="http://schemas.microsoft.com/office/drawing/2014/main" id="{5435D0BD-87D7-3FF8-EAD4-88A439241225}"/>
              </a:ext>
            </a:extLst>
          </p:cNvPr>
          <p:cNvPicPr>
            <a:picLocks noChangeAspect="1"/>
          </p:cNvPicPr>
          <p:nvPr/>
        </p:nvPicPr>
        <p:blipFill rotWithShape="1">
          <a:blip r:embed="rId5">
            <a:extLst>
              <a:ext uri="{28A0092B-C50C-407E-A947-70E740481C1C}">
                <a14:useLocalDpi xmlns:a14="http://schemas.microsoft.com/office/drawing/2010/main" val="0"/>
              </a:ext>
            </a:extLst>
          </a:blip>
          <a:srcRect b="14369"/>
          <a:stretch/>
        </p:blipFill>
        <p:spPr>
          <a:xfrm>
            <a:off x="593620" y="4322602"/>
            <a:ext cx="1307425" cy="1119554"/>
          </a:xfrm>
          <a:prstGeom prst="rect">
            <a:avLst/>
          </a:prstGeom>
        </p:spPr>
      </p:pic>
      <p:pic>
        <p:nvPicPr>
          <p:cNvPr id="26" name="Image 25">
            <a:extLst>
              <a:ext uri="{FF2B5EF4-FFF2-40B4-BE49-F238E27FC236}">
                <a16:creationId xmlns:a16="http://schemas.microsoft.com/office/drawing/2014/main" id="{E428FE05-C2A2-0C9D-7CAF-E88910871A3A}"/>
              </a:ext>
            </a:extLst>
          </p:cNvPr>
          <p:cNvPicPr>
            <a:picLocks noChangeAspect="1"/>
          </p:cNvPicPr>
          <p:nvPr/>
        </p:nvPicPr>
        <p:blipFill rotWithShape="1">
          <a:blip r:embed="rId6">
            <a:extLst>
              <a:ext uri="{28A0092B-C50C-407E-A947-70E740481C1C}">
                <a14:useLocalDpi xmlns:a14="http://schemas.microsoft.com/office/drawing/2010/main" val="0"/>
              </a:ext>
            </a:extLst>
          </a:blip>
          <a:srcRect b="14194"/>
          <a:stretch/>
        </p:blipFill>
        <p:spPr>
          <a:xfrm>
            <a:off x="5752462" y="4202741"/>
            <a:ext cx="1464420" cy="1256565"/>
          </a:xfrm>
          <a:prstGeom prst="rect">
            <a:avLst/>
          </a:prstGeom>
        </p:spPr>
      </p:pic>
      <p:sp>
        <p:nvSpPr>
          <p:cNvPr id="5" name="ZoneTexte 4">
            <a:extLst>
              <a:ext uri="{FF2B5EF4-FFF2-40B4-BE49-F238E27FC236}">
                <a16:creationId xmlns:a16="http://schemas.microsoft.com/office/drawing/2014/main" id="{2346EE94-200C-CACC-CE00-51CD0D6B43FC}"/>
              </a:ext>
            </a:extLst>
          </p:cNvPr>
          <p:cNvSpPr txBox="1"/>
          <p:nvPr/>
        </p:nvSpPr>
        <p:spPr>
          <a:xfrm>
            <a:off x="8649829" y="4698416"/>
            <a:ext cx="689113" cy="415498"/>
          </a:xfrm>
          <a:prstGeom prst="rect">
            <a:avLst/>
          </a:prstGeom>
          <a:noFill/>
        </p:spPr>
        <p:txBody>
          <a:bodyPr wrap="square" rtlCol="0">
            <a:spAutoFit/>
          </a:bodyPr>
          <a:lstStyle/>
          <a:p>
            <a:r>
              <a:rPr lang="fr-FR" dirty="0"/>
              <a:t>🙂</a:t>
            </a:r>
          </a:p>
        </p:txBody>
      </p:sp>
    </p:spTree>
    <p:extLst>
      <p:ext uri="{BB962C8B-B14F-4D97-AF65-F5344CB8AC3E}">
        <p14:creationId xmlns:p14="http://schemas.microsoft.com/office/powerpoint/2010/main" val="250218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B2C2287-9668-4FE6-A23D-4E893A76D7EF}"/>
              </a:ext>
            </a:extLst>
          </p:cNvPr>
          <p:cNvSpPr>
            <a:spLocks noGrp="1"/>
          </p:cNvSpPr>
          <p:nvPr>
            <p:ph idx="1"/>
          </p:nvPr>
        </p:nvSpPr>
        <p:spPr/>
        <p:txBody>
          <a:bodyPr/>
          <a:lstStyle/>
          <a:p>
            <a:endParaRPr lang="en-US" dirty="0"/>
          </a:p>
          <a:p>
            <a:endParaRPr lang="en-US" dirty="0"/>
          </a:p>
        </p:txBody>
      </p:sp>
      <p:sp>
        <p:nvSpPr>
          <p:cNvPr id="5" name="Slide Number Placeholder 4">
            <a:extLst>
              <a:ext uri="{FF2B5EF4-FFF2-40B4-BE49-F238E27FC236}">
                <a16:creationId xmlns:a16="http://schemas.microsoft.com/office/drawing/2014/main" id="{8DA70D6E-C859-5C49-8D13-EF7084F463AA}"/>
              </a:ext>
            </a:extLst>
          </p:cNvPr>
          <p:cNvSpPr>
            <a:spLocks noGrp="1"/>
          </p:cNvSpPr>
          <p:nvPr>
            <p:ph type="sldNum" sz="quarter" idx="16"/>
          </p:nvPr>
        </p:nvSpPr>
        <p:spPr/>
        <p:txBody>
          <a:bodyPr/>
          <a:lstStyle/>
          <a:p>
            <a:fld id="{A74CE0EA-F3B5-4684-BA10-C594598FDB9C}" type="slidenum">
              <a:rPr lang="en-GB" noProof="0" smtClean="0"/>
              <a:pPr/>
              <a:t>19</a:t>
            </a:fld>
            <a:endParaRPr lang="en-GB" noProof="0" dirty="0"/>
          </a:p>
        </p:txBody>
      </p:sp>
      <p:sp>
        <p:nvSpPr>
          <p:cNvPr id="7" name="TextBox 6">
            <a:extLst>
              <a:ext uri="{FF2B5EF4-FFF2-40B4-BE49-F238E27FC236}">
                <a16:creationId xmlns:a16="http://schemas.microsoft.com/office/drawing/2014/main" id="{088ED321-68C3-4D78-BD42-DA1385F19C11}"/>
              </a:ext>
            </a:extLst>
          </p:cNvPr>
          <p:cNvSpPr txBox="1"/>
          <p:nvPr/>
        </p:nvSpPr>
        <p:spPr>
          <a:xfrm>
            <a:off x="-1300" y="2049533"/>
            <a:ext cx="10753001" cy="4078168"/>
          </a:xfrm>
          <a:prstGeom prst="rect">
            <a:avLst/>
          </a:prstGeom>
          <a:noFill/>
        </p:spPr>
        <p:txBody>
          <a:bodyPr wrap="square" rtlCol="0">
            <a:spAutoFit/>
          </a:bodyPr>
          <a:lstStyle/>
          <a:p>
            <a:pPr lvl="1"/>
            <a:r>
              <a:rPr lang="en-GB" sz="2000" b="1" dirty="0">
                <a:solidFill>
                  <a:srgbClr val="0092CC"/>
                </a:solidFill>
                <a:latin typeface="Poppins" pitchFamily="2" charset="77"/>
                <a:cs typeface="Poppins" pitchFamily="2" charset="77"/>
              </a:rPr>
              <a:t>	WHO? </a:t>
            </a:r>
          </a:p>
          <a:p>
            <a:pPr lvl="1"/>
            <a:endParaRPr lang="en-GB" sz="2000" dirty="0">
              <a:latin typeface="Poppins" pitchFamily="2" charset="77"/>
              <a:cs typeface="Poppins" pitchFamily="2" charset="77"/>
            </a:endParaRPr>
          </a:p>
          <a:p>
            <a:pPr lvl="1"/>
            <a:r>
              <a:rPr lang="en-GB" sz="2000" dirty="0">
                <a:latin typeface="Poppins" pitchFamily="2" charset="77"/>
                <a:cs typeface="Poppins" pitchFamily="2" charset="77"/>
              </a:rPr>
              <a:t>The NITAG Secretariat.</a:t>
            </a:r>
          </a:p>
          <a:p>
            <a:pPr lvl="1"/>
            <a:endParaRPr lang="en-GB" sz="2000" dirty="0">
              <a:latin typeface="Poppins" pitchFamily="2" charset="77"/>
              <a:cs typeface="Poppins" pitchFamily="2" charset="77"/>
            </a:endParaRPr>
          </a:p>
          <a:p>
            <a:pPr lvl="1"/>
            <a:r>
              <a:rPr lang="en-GB" sz="2000" b="1" dirty="0">
                <a:solidFill>
                  <a:srgbClr val="0092CC"/>
                </a:solidFill>
                <a:latin typeface="Poppins" pitchFamily="2" charset="77"/>
                <a:cs typeface="Poppins" pitchFamily="2" charset="77"/>
              </a:rPr>
              <a:t>	HOW?</a:t>
            </a:r>
          </a:p>
          <a:p>
            <a:pPr lvl="1"/>
            <a:endParaRPr lang="en-GB" sz="2000" b="1" dirty="0">
              <a:solidFill>
                <a:srgbClr val="0092CC"/>
              </a:solidFill>
              <a:latin typeface="Poppins" pitchFamily="2" charset="77"/>
              <a:cs typeface="Poppins" pitchFamily="2" charset="77"/>
            </a:endParaRPr>
          </a:p>
          <a:p>
            <a:pPr marL="887059" lvl="1" indent="-342900">
              <a:buClr>
                <a:srgbClr val="009CDE"/>
              </a:buClr>
              <a:buFont typeface="Wingdings" pitchFamily="2" charset="2"/>
              <a:buChar char="§"/>
            </a:pPr>
            <a:r>
              <a:rPr lang="en-GB" sz="2000" dirty="0">
                <a:latin typeface="Poppins" pitchFamily="2" charset="77"/>
                <a:cs typeface="Poppins" pitchFamily="2" charset="77"/>
              </a:rPr>
              <a:t>Recorded in a </a:t>
            </a:r>
            <a:r>
              <a:rPr lang="en-GB" sz="2000" b="1" dirty="0">
                <a:solidFill>
                  <a:srgbClr val="C10077"/>
                </a:solidFill>
                <a:latin typeface="Poppins" pitchFamily="2" charset="77"/>
                <a:cs typeface="Poppins" pitchFamily="2" charset="77"/>
              </a:rPr>
              <a:t>consistent format </a:t>
            </a:r>
            <a:r>
              <a:rPr lang="en-GB" sz="2000" dirty="0">
                <a:latin typeface="Poppins" pitchFamily="2" charset="77"/>
                <a:cs typeface="Poppins" pitchFamily="2" charset="77"/>
              </a:rPr>
              <a:t>and made available for audit.</a:t>
            </a:r>
          </a:p>
          <a:p>
            <a:pPr marL="887059" lvl="1" indent="-342900">
              <a:buClr>
                <a:srgbClr val="009CDE"/>
              </a:buClr>
              <a:buFont typeface="Wingdings" pitchFamily="2" charset="2"/>
              <a:buChar char="§"/>
            </a:pPr>
            <a:r>
              <a:rPr lang="en-GB" sz="2000" dirty="0">
                <a:latin typeface="Poppins" pitchFamily="2" charset="77"/>
                <a:cs typeface="Poppins" pitchFamily="2" charset="77"/>
              </a:rPr>
              <a:t>The more transparent the better: ideally, </a:t>
            </a:r>
            <a:r>
              <a:rPr lang="en-US" sz="2000" dirty="0">
                <a:latin typeface="Poppins" pitchFamily="2" charset="77"/>
                <a:cs typeface="Poppins" pitchFamily="2" charset="77"/>
              </a:rPr>
              <a:t>declarations of interests are publicly disclosed (summarized) in the meeting minutes/on the website of the NITAG.</a:t>
            </a:r>
          </a:p>
          <a:p>
            <a:pPr lvl="1"/>
            <a:endParaRPr lang="en-GB" sz="2000" dirty="0">
              <a:latin typeface="Poppins" pitchFamily="2" charset="77"/>
              <a:cs typeface="Poppins" pitchFamily="2" charset="77"/>
            </a:endParaRPr>
          </a:p>
          <a:p>
            <a:pPr lvl="1"/>
            <a:r>
              <a:rPr lang="en-GB" sz="2000" dirty="0">
                <a:latin typeface="Poppins" pitchFamily="2" charset="77"/>
                <a:cs typeface="Poppins" pitchFamily="2" charset="77"/>
              </a:rPr>
              <a:t>       Disclosure does not eliminate the </a:t>
            </a:r>
            <a:r>
              <a:rPr lang="en-GB" sz="2000" dirty="0" err="1">
                <a:latin typeface="Poppins" pitchFamily="2" charset="77"/>
                <a:cs typeface="Poppins" pitchFamily="2" charset="77"/>
              </a:rPr>
              <a:t>CoI</a:t>
            </a:r>
            <a:r>
              <a:rPr lang="en-GB" sz="2000" dirty="0">
                <a:latin typeface="Poppins" pitchFamily="2" charset="77"/>
                <a:cs typeface="Poppins" pitchFamily="2" charset="77"/>
              </a:rPr>
              <a:t> but mitigates its impact.</a:t>
            </a:r>
          </a:p>
          <a:p>
            <a:endParaRPr lang="en-US" sz="1901" dirty="0">
              <a:latin typeface="Poppins" pitchFamily="2" charset="77"/>
              <a:cs typeface="Poppins" pitchFamily="2" charset="77"/>
            </a:endParaRPr>
          </a:p>
        </p:txBody>
      </p:sp>
      <p:pic>
        <p:nvPicPr>
          <p:cNvPr id="9" name="Graphic 8" descr="Warning">
            <a:extLst>
              <a:ext uri="{FF2B5EF4-FFF2-40B4-BE49-F238E27FC236}">
                <a16:creationId xmlns:a16="http://schemas.microsoft.com/office/drawing/2014/main" id="{A6CAB163-10A2-4CB3-AE17-E5AE9BE65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652" y="5395628"/>
            <a:ext cx="331113" cy="331113"/>
          </a:xfrm>
          <a:prstGeom prst="rect">
            <a:avLst/>
          </a:prstGeom>
        </p:spPr>
      </p:pic>
      <p:sp>
        <p:nvSpPr>
          <p:cNvPr id="8" name="object 2">
            <a:extLst>
              <a:ext uri="{FF2B5EF4-FFF2-40B4-BE49-F238E27FC236}">
                <a16:creationId xmlns:a16="http://schemas.microsoft.com/office/drawing/2014/main" id="{3DAFD657-1D90-13FF-7A6E-2E3E31C85C20}"/>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Policy process – Step two</a:t>
            </a:r>
          </a:p>
        </p:txBody>
      </p:sp>
      <p:sp>
        <p:nvSpPr>
          <p:cNvPr id="10" name="Footer Placeholder 3">
            <a:extLst>
              <a:ext uri="{FF2B5EF4-FFF2-40B4-BE49-F238E27FC236}">
                <a16:creationId xmlns:a16="http://schemas.microsoft.com/office/drawing/2014/main" id="{B66D0E4D-ECED-A58C-B5D7-2596D62CA9CA}"/>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11" name="object 14">
            <a:extLst>
              <a:ext uri="{FF2B5EF4-FFF2-40B4-BE49-F238E27FC236}">
                <a16:creationId xmlns:a16="http://schemas.microsoft.com/office/drawing/2014/main" id="{152029AB-1547-DF53-6EC5-38C6324CEB8F}"/>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2" name="TextBox 6">
            <a:extLst>
              <a:ext uri="{FF2B5EF4-FFF2-40B4-BE49-F238E27FC236}">
                <a16:creationId xmlns:a16="http://schemas.microsoft.com/office/drawing/2014/main" id="{5A413903-0EED-8994-15BF-2170ABC7DBB0}"/>
              </a:ext>
            </a:extLst>
          </p:cNvPr>
          <p:cNvSpPr txBox="1"/>
          <p:nvPr/>
        </p:nvSpPr>
        <p:spPr>
          <a:xfrm>
            <a:off x="576262" y="1335735"/>
            <a:ext cx="7729537" cy="400110"/>
          </a:xfrm>
          <a:prstGeom prst="rect">
            <a:avLst/>
          </a:prstGeom>
          <a:solidFill>
            <a:srgbClr val="00785A"/>
          </a:solidFill>
        </p:spPr>
        <p:txBody>
          <a:bodyPr wrap="square" rtlCol="0">
            <a:spAutoFit/>
          </a:bodyPr>
          <a:lstStyle/>
          <a:p>
            <a:r>
              <a:rPr lang="en-US" sz="2000" b="1" dirty="0">
                <a:solidFill>
                  <a:schemeClr val="bg1"/>
                </a:solidFill>
                <a:latin typeface="Poppins" pitchFamily="2" charset="77"/>
                <a:cs typeface="Poppins" pitchFamily="2" charset="77"/>
              </a:rPr>
              <a:t>	RECORD AND DISCLOSE</a:t>
            </a:r>
          </a:p>
        </p:txBody>
      </p:sp>
      <p:sp>
        <p:nvSpPr>
          <p:cNvPr id="13" name="Flowchart: Connector 11">
            <a:extLst>
              <a:ext uri="{FF2B5EF4-FFF2-40B4-BE49-F238E27FC236}">
                <a16:creationId xmlns:a16="http://schemas.microsoft.com/office/drawing/2014/main" id="{74256C63-D878-6A85-104F-95E9DFB04EEF}"/>
              </a:ext>
            </a:extLst>
          </p:cNvPr>
          <p:cNvSpPr/>
          <p:nvPr/>
        </p:nvSpPr>
        <p:spPr>
          <a:xfrm>
            <a:off x="694758" y="1381161"/>
            <a:ext cx="291825" cy="300408"/>
          </a:xfrm>
          <a:prstGeom prst="flowChartConnector">
            <a:avLst/>
          </a:prstGeom>
          <a:solidFill>
            <a:srgbClr val="00C26D"/>
          </a:solidFill>
          <a:ln>
            <a:solidFill>
              <a:srgbClr val="00C26D"/>
            </a:solidFill>
          </a:ln>
        </p:spPr>
        <p:style>
          <a:lnRef idx="2">
            <a:schemeClr val="dk1"/>
          </a:lnRef>
          <a:fillRef idx="1">
            <a:schemeClr val="lt1"/>
          </a:fillRef>
          <a:effectRef idx="0">
            <a:schemeClr val="dk1"/>
          </a:effectRef>
          <a:fontRef idx="minor">
            <a:schemeClr val="dk1"/>
          </a:fontRef>
        </p:style>
        <p:txBody>
          <a:bodyPr rtlCol="0" anchor="ctr"/>
          <a:lstStyle/>
          <a:p>
            <a:pPr algn="ctr" defTabSz="912754"/>
            <a:r>
              <a:rPr lang="fr-CH" sz="2000" b="1" dirty="0">
                <a:solidFill>
                  <a:schemeClr val="bg1"/>
                </a:solidFill>
                <a:latin typeface="Poppins"/>
              </a:rPr>
              <a:t>2</a:t>
            </a:r>
            <a:endParaRPr lang="en-US" sz="2000" b="1" dirty="0">
              <a:solidFill>
                <a:schemeClr val="bg1"/>
              </a:solidFill>
              <a:latin typeface="Poppins"/>
            </a:endParaRPr>
          </a:p>
        </p:txBody>
      </p:sp>
      <p:pic>
        <p:nvPicPr>
          <p:cNvPr id="17" name="Image 16">
            <a:extLst>
              <a:ext uri="{FF2B5EF4-FFF2-40B4-BE49-F238E27FC236}">
                <a16:creationId xmlns:a16="http://schemas.microsoft.com/office/drawing/2014/main" id="{FCACB414-59F6-7A32-59D8-CDA4C1AB76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299" y="2067578"/>
            <a:ext cx="303009" cy="303009"/>
          </a:xfrm>
          <a:prstGeom prst="rect">
            <a:avLst/>
          </a:prstGeom>
        </p:spPr>
      </p:pic>
      <p:pic>
        <p:nvPicPr>
          <p:cNvPr id="24" name="Image 23">
            <a:extLst>
              <a:ext uri="{FF2B5EF4-FFF2-40B4-BE49-F238E27FC236}">
                <a16:creationId xmlns:a16="http://schemas.microsoft.com/office/drawing/2014/main" id="{81FFB129-EC26-AF6C-86F6-46BB247DA00D}"/>
              </a:ext>
            </a:extLst>
          </p:cNvPr>
          <p:cNvPicPr>
            <a:picLocks noChangeAspect="1"/>
          </p:cNvPicPr>
          <p:nvPr/>
        </p:nvPicPr>
        <p:blipFill rotWithShape="1">
          <a:blip r:embed="rId6">
            <a:extLst>
              <a:ext uri="{28A0092B-C50C-407E-A947-70E740481C1C}">
                <a14:useLocalDpi xmlns:a14="http://schemas.microsoft.com/office/drawing/2010/main" val="0"/>
              </a:ext>
            </a:extLst>
          </a:blip>
          <a:srcRect b="24786"/>
          <a:stretch/>
        </p:blipFill>
        <p:spPr>
          <a:xfrm>
            <a:off x="691357" y="3271863"/>
            <a:ext cx="440227" cy="331113"/>
          </a:xfrm>
          <a:prstGeom prst="rect">
            <a:avLst/>
          </a:prstGeom>
        </p:spPr>
      </p:pic>
    </p:spTree>
    <p:extLst>
      <p:ext uri="{BB962C8B-B14F-4D97-AF65-F5344CB8AC3E}">
        <p14:creationId xmlns:p14="http://schemas.microsoft.com/office/powerpoint/2010/main" val="208455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B2C2287-9668-4FE6-A23D-4E893A76D7EF}"/>
              </a:ext>
            </a:extLst>
          </p:cNvPr>
          <p:cNvSpPr>
            <a:spLocks noGrp="1"/>
          </p:cNvSpPr>
          <p:nvPr>
            <p:ph idx="1"/>
          </p:nvPr>
        </p:nvSpPr>
        <p:spPr/>
        <p:txBody>
          <a:bodyPr/>
          <a:lstStyle/>
          <a:p>
            <a:endParaRPr lang="en-US" dirty="0"/>
          </a:p>
          <a:p>
            <a:endParaRPr lang="en-US" dirty="0"/>
          </a:p>
        </p:txBody>
      </p:sp>
      <p:sp>
        <p:nvSpPr>
          <p:cNvPr id="5" name="Slide Number Placeholder 4">
            <a:extLst>
              <a:ext uri="{FF2B5EF4-FFF2-40B4-BE49-F238E27FC236}">
                <a16:creationId xmlns:a16="http://schemas.microsoft.com/office/drawing/2014/main" id="{BA6D4A27-4D20-9F4F-A594-F2C273436E34}"/>
              </a:ext>
            </a:extLst>
          </p:cNvPr>
          <p:cNvSpPr>
            <a:spLocks noGrp="1"/>
          </p:cNvSpPr>
          <p:nvPr>
            <p:ph type="sldNum" sz="quarter" idx="16"/>
          </p:nvPr>
        </p:nvSpPr>
        <p:spPr/>
        <p:txBody>
          <a:bodyPr/>
          <a:lstStyle/>
          <a:p>
            <a:fld id="{A74CE0EA-F3B5-4684-BA10-C594598FDB9C}" type="slidenum">
              <a:rPr lang="en-GB" noProof="0" smtClean="0"/>
              <a:pPr/>
              <a:t>20</a:t>
            </a:fld>
            <a:endParaRPr lang="en-GB" noProof="0" dirty="0"/>
          </a:p>
        </p:txBody>
      </p:sp>
      <p:sp>
        <p:nvSpPr>
          <p:cNvPr id="7" name="TextBox 6">
            <a:extLst>
              <a:ext uri="{FF2B5EF4-FFF2-40B4-BE49-F238E27FC236}">
                <a16:creationId xmlns:a16="http://schemas.microsoft.com/office/drawing/2014/main" id="{088ED321-68C3-4D78-BD42-DA1385F19C11}"/>
              </a:ext>
            </a:extLst>
          </p:cNvPr>
          <p:cNvSpPr txBox="1"/>
          <p:nvPr/>
        </p:nvSpPr>
        <p:spPr>
          <a:xfrm>
            <a:off x="0" y="2029478"/>
            <a:ext cx="11489358" cy="4154984"/>
          </a:xfrm>
          <a:prstGeom prst="rect">
            <a:avLst/>
          </a:prstGeom>
          <a:noFill/>
        </p:spPr>
        <p:txBody>
          <a:bodyPr wrap="square" rtlCol="0">
            <a:spAutoFit/>
          </a:bodyPr>
          <a:lstStyle/>
          <a:p>
            <a:pPr lvl="1"/>
            <a:r>
              <a:rPr lang="en-GB" sz="2000" b="1" dirty="0">
                <a:solidFill>
                  <a:srgbClr val="0092CC"/>
                </a:solidFill>
                <a:latin typeface="Poppins" pitchFamily="2" charset="77"/>
                <a:cs typeface="Poppins" pitchFamily="2" charset="77"/>
              </a:rPr>
              <a:t>	WHO? </a:t>
            </a:r>
          </a:p>
          <a:p>
            <a:pPr lvl="1"/>
            <a:endParaRPr lang="en-GB" sz="1800" dirty="0">
              <a:latin typeface="Poppins" pitchFamily="2" charset="77"/>
              <a:cs typeface="Poppins" pitchFamily="2" charset="77"/>
            </a:endParaRPr>
          </a:p>
          <a:p>
            <a:pPr lvl="1"/>
            <a:r>
              <a:rPr lang="en-GB" sz="1600" dirty="0">
                <a:latin typeface="Poppins" pitchFamily="2" charset="77"/>
                <a:cs typeface="Poppins" pitchFamily="2" charset="77"/>
              </a:rPr>
              <a:t>The NITAG Secretariat and Chair with support of legal department if necessary.</a:t>
            </a:r>
          </a:p>
          <a:p>
            <a:pPr lvl="1"/>
            <a:endParaRPr lang="en-GB" sz="1800" dirty="0">
              <a:latin typeface="Poppins" pitchFamily="2" charset="77"/>
              <a:cs typeface="Poppins" pitchFamily="2" charset="77"/>
            </a:endParaRPr>
          </a:p>
          <a:p>
            <a:pPr lvl="1"/>
            <a:r>
              <a:rPr lang="en-GB" sz="2000" b="1" dirty="0">
                <a:solidFill>
                  <a:srgbClr val="0092CC"/>
                </a:solidFill>
                <a:latin typeface="Poppins" pitchFamily="2" charset="77"/>
                <a:cs typeface="Poppins" pitchFamily="2" charset="77"/>
              </a:rPr>
              <a:t>	WHEN? </a:t>
            </a:r>
          </a:p>
          <a:p>
            <a:pPr lvl="1"/>
            <a:endParaRPr lang="en-GB" sz="1800" dirty="0">
              <a:latin typeface="Poppins" pitchFamily="2" charset="77"/>
              <a:cs typeface="Poppins" pitchFamily="2" charset="77"/>
            </a:endParaRPr>
          </a:p>
          <a:p>
            <a:pPr lvl="1"/>
            <a:r>
              <a:rPr lang="en-GB" sz="1600" dirty="0">
                <a:latin typeface="Poppins" pitchFamily="2" charset="77"/>
                <a:cs typeface="Poppins" pitchFamily="2" charset="77"/>
              </a:rPr>
              <a:t>Before each NITAG meeting, considering each topic to be discussed.</a:t>
            </a:r>
          </a:p>
          <a:p>
            <a:pPr lvl="1"/>
            <a:endParaRPr lang="en-GB" sz="1800" b="1" dirty="0">
              <a:solidFill>
                <a:srgbClr val="0092CC"/>
              </a:solidFill>
              <a:latin typeface="Poppins" pitchFamily="2" charset="77"/>
              <a:cs typeface="Poppins" pitchFamily="2" charset="77"/>
            </a:endParaRPr>
          </a:p>
          <a:p>
            <a:pPr lvl="1"/>
            <a:r>
              <a:rPr lang="en-GB" sz="2000" b="1" dirty="0">
                <a:solidFill>
                  <a:srgbClr val="0092CC"/>
                </a:solidFill>
                <a:latin typeface="Poppins" pitchFamily="2" charset="77"/>
                <a:cs typeface="Poppins" pitchFamily="2" charset="77"/>
              </a:rPr>
              <a:t>	HOW? </a:t>
            </a:r>
          </a:p>
          <a:p>
            <a:pPr lvl="1"/>
            <a:r>
              <a:rPr lang="en-GB" sz="1600" dirty="0">
                <a:latin typeface="Poppins" pitchFamily="2" charset="77"/>
                <a:cs typeface="Poppins" pitchFamily="2" charset="77"/>
              </a:rPr>
              <a:t>By considering the following elements:</a:t>
            </a:r>
          </a:p>
          <a:p>
            <a:pPr marL="1374069" lvl="2" indent="-285750">
              <a:buFont typeface="Wingdings" pitchFamily="2" charset="2"/>
              <a:buChar char="§"/>
            </a:pPr>
            <a:r>
              <a:rPr lang="en-US" sz="1400" dirty="0">
                <a:latin typeface="Poppins" pitchFamily="2" charset="77"/>
                <a:cs typeface="Poppins" pitchFamily="2" charset="77"/>
              </a:rPr>
              <a:t>Amount of benefit and its significance</a:t>
            </a:r>
          </a:p>
          <a:p>
            <a:pPr marL="1374069" lvl="2" indent="-285750">
              <a:buFont typeface="Wingdings" pitchFamily="2" charset="2"/>
              <a:buChar char="§"/>
            </a:pPr>
            <a:r>
              <a:rPr lang="en-US" sz="1400" dirty="0">
                <a:latin typeface="Poppins" pitchFamily="2" charset="77"/>
                <a:cs typeface="Poppins" pitchFamily="2" charset="77"/>
              </a:rPr>
              <a:t>Personal versus non personal nature</a:t>
            </a:r>
          </a:p>
          <a:p>
            <a:pPr marL="1374069" lvl="2" indent="-285750">
              <a:buFont typeface="Wingdings" pitchFamily="2" charset="2"/>
              <a:buChar char="§"/>
            </a:pPr>
            <a:r>
              <a:rPr lang="en-US" sz="1400" dirty="0">
                <a:latin typeface="Poppins" pitchFamily="2" charset="77"/>
                <a:cs typeface="Poppins" pitchFamily="2" charset="77"/>
              </a:rPr>
              <a:t>Directness with regard to topic under discussion</a:t>
            </a:r>
          </a:p>
          <a:p>
            <a:pPr lvl="1"/>
            <a:r>
              <a:rPr lang="en-US" sz="1800" dirty="0">
                <a:latin typeface="Poppins" pitchFamily="2" charset="77"/>
                <a:cs typeface="Poppins" pitchFamily="2" charset="77"/>
              </a:rPr>
              <a:t>	        </a:t>
            </a:r>
          </a:p>
          <a:p>
            <a:pPr lvl="1"/>
            <a:r>
              <a:rPr lang="en-US" sz="1800" dirty="0">
                <a:latin typeface="Poppins" pitchFamily="2" charset="77"/>
                <a:cs typeface="Poppins" pitchFamily="2" charset="77"/>
              </a:rPr>
              <a:t>      </a:t>
            </a:r>
            <a:endParaRPr lang="en-US" sz="1901" dirty="0">
              <a:latin typeface="Poppins" pitchFamily="2" charset="77"/>
              <a:cs typeface="Poppins" pitchFamily="2" charset="77"/>
            </a:endParaRPr>
          </a:p>
        </p:txBody>
      </p:sp>
      <p:sp>
        <p:nvSpPr>
          <p:cNvPr id="8" name="object 2">
            <a:extLst>
              <a:ext uri="{FF2B5EF4-FFF2-40B4-BE49-F238E27FC236}">
                <a16:creationId xmlns:a16="http://schemas.microsoft.com/office/drawing/2014/main" id="{610AD758-952D-381B-8BD9-EE496C67A2B7}"/>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Policy process – Step three</a:t>
            </a:r>
          </a:p>
        </p:txBody>
      </p:sp>
      <p:sp>
        <p:nvSpPr>
          <p:cNvPr id="10" name="Footer Placeholder 3">
            <a:extLst>
              <a:ext uri="{FF2B5EF4-FFF2-40B4-BE49-F238E27FC236}">
                <a16:creationId xmlns:a16="http://schemas.microsoft.com/office/drawing/2014/main" id="{B71A2815-59E0-A077-9B90-B9B981D1078D}"/>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11" name="object 14">
            <a:extLst>
              <a:ext uri="{FF2B5EF4-FFF2-40B4-BE49-F238E27FC236}">
                <a16:creationId xmlns:a16="http://schemas.microsoft.com/office/drawing/2014/main" id="{E1959BE5-F02E-D5B1-401C-BA1F936AEDA1}"/>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2" name="TextBox 6">
            <a:extLst>
              <a:ext uri="{FF2B5EF4-FFF2-40B4-BE49-F238E27FC236}">
                <a16:creationId xmlns:a16="http://schemas.microsoft.com/office/drawing/2014/main" id="{0964A21D-64C7-1131-58C4-61E36D5E218E}"/>
              </a:ext>
            </a:extLst>
          </p:cNvPr>
          <p:cNvSpPr txBox="1"/>
          <p:nvPr/>
        </p:nvSpPr>
        <p:spPr>
          <a:xfrm>
            <a:off x="576262" y="1335735"/>
            <a:ext cx="7729537" cy="400110"/>
          </a:xfrm>
          <a:prstGeom prst="rect">
            <a:avLst/>
          </a:prstGeom>
          <a:solidFill>
            <a:srgbClr val="00785A"/>
          </a:solidFill>
        </p:spPr>
        <p:txBody>
          <a:bodyPr wrap="square" rtlCol="0">
            <a:spAutoFit/>
          </a:bodyPr>
          <a:lstStyle/>
          <a:p>
            <a:r>
              <a:rPr lang="en-US" sz="2000" b="1" dirty="0">
                <a:solidFill>
                  <a:schemeClr val="bg1"/>
                </a:solidFill>
                <a:latin typeface="Poppins" pitchFamily="2" charset="77"/>
                <a:cs typeface="Poppins" pitchFamily="2" charset="77"/>
              </a:rPr>
              <a:t>	ASSESS</a:t>
            </a:r>
          </a:p>
        </p:txBody>
      </p:sp>
      <p:sp>
        <p:nvSpPr>
          <p:cNvPr id="13" name="Flowchart: Connector 11">
            <a:extLst>
              <a:ext uri="{FF2B5EF4-FFF2-40B4-BE49-F238E27FC236}">
                <a16:creationId xmlns:a16="http://schemas.microsoft.com/office/drawing/2014/main" id="{16D9C414-B5C8-2AB2-983F-21EA01DC9131}"/>
              </a:ext>
            </a:extLst>
          </p:cNvPr>
          <p:cNvSpPr/>
          <p:nvPr/>
        </p:nvSpPr>
        <p:spPr>
          <a:xfrm>
            <a:off x="694758" y="1381161"/>
            <a:ext cx="291825" cy="300408"/>
          </a:xfrm>
          <a:prstGeom prst="flowChartConnector">
            <a:avLst/>
          </a:prstGeom>
          <a:solidFill>
            <a:srgbClr val="00C26D"/>
          </a:solidFill>
          <a:ln>
            <a:solidFill>
              <a:srgbClr val="00C26D"/>
            </a:solidFill>
          </a:ln>
        </p:spPr>
        <p:style>
          <a:lnRef idx="2">
            <a:schemeClr val="dk1"/>
          </a:lnRef>
          <a:fillRef idx="1">
            <a:schemeClr val="lt1"/>
          </a:fillRef>
          <a:effectRef idx="0">
            <a:schemeClr val="dk1"/>
          </a:effectRef>
          <a:fontRef idx="minor">
            <a:schemeClr val="dk1"/>
          </a:fontRef>
        </p:style>
        <p:txBody>
          <a:bodyPr rtlCol="0" anchor="ctr"/>
          <a:lstStyle/>
          <a:p>
            <a:pPr algn="ctr" defTabSz="912754"/>
            <a:r>
              <a:rPr lang="fr-CH" sz="2000" b="1" dirty="0">
                <a:solidFill>
                  <a:schemeClr val="bg1"/>
                </a:solidFill>
                <a:latin typeface="Poppins"/>
              </a:rPr>
              <a:t>3</a:t>
            </a:r>
            <a:endParaRPr lang="en-US" sz="2000" b="1" dirty="0">
              <a:solidFill>
                <a:schemeClr val="bg1"/>
              </a:solidFill>
              <a:latin typeface="Poppins"/>
            </a:endParaRPr>
          </a:p>
        </p:txBody>
      </p:sp>
      <p:pic>
        <p:nvPicPr>
          <p:cNvPr id="14" name="Image 13">
            <a:extLst>
              <a:ext uri="{FF2B5EF4-FFF2-40B4-BE49-F238E27FC236}">
                <a16:creationId xmlns:a16="http://schemas.microsoft.com/office/drawing/2014/main" id="{E8C3095D-8E77-6E67-52E3-80A0FA70C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99" y="2067578"/>
            <a:ext cx="303009" cy="303009"/>
          </a:xfrm>
          <a:prstGeom prst="rect">
            <a:avLst/>
          </a:prstGeom>
        </p:spPr>
      </p:pic>
      <p:pic>
        <p:nvPicPr>
          <p:cNvPr id="17" name="Image 16">
            <a:extLst>
              <a:ext uri="{FF2B5EF4-FFF2-40B4-BE49-F238E27FC236}">
                <a16:creationId xmlns:a16="http://schemas.microsoft.com/office/drawing/2014/main" id="{D5C2EAD3-ACE0-B673-FAA6-186F3CA54811}"/>
              </a:ext>
            </a:extLst>
          </p:cNvPr>
          <p:cNvPicPr>
            <a:picLocks noChangeAspect="1"/>
          </p:cNvPicPr>
          <p:nvPr/>
        </p:nvPicPr>
        <p:blipFill rotWithShape="1">
          <a:blip r:embed="rId4">
            <a:extLst>
              <a:ext uri="{28A0092B-C50C-407E-A947-70E740481C1C}">
                <a14:useLocalDpi xmlns:a14="http://schemas.microsoft.com/office/drawing/2010/main" val="0"/>
              </a:ext>
            </a:extLst>
          </a:blip>
          <a:srcRect b="21643"/>
          <a:stretch/>
        </p:blipFill>
        <p:spPr>
          <a:xfrm>
            <a:off x="559579" y="3041064"/>
            <a:ext cx="721994" cy="565733"/>
          </a:xfrm>
          <a:prstGeom prst="rect">
            <a:avLst/>
          </a:prstGeom>
        </p:spPr>
      </p:pic>
      <p:pic>
        <p:nvPicPr>
          <p:cNvPr id="20" name="Image 19">
            <a:extLst>
              <a:ext uri="{FF2B5EF4-FFF2-40B4-BE49-F238E27FC236}">
                <a16:creationId xmlns:a16="http://schemas.microsoft.com/office/drawing/2014/main" id="{6E8108FB-0109-6804-DC1D-D3FFC181D3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658" y="4263285"/>
            <a:ext cx="295226" cy="295226"/>
          </a:xfrm>
          <a:prstGeom prst="rect">
            <a:avLst/>
          </a:prstGeom>
        </p:spPr>
      </p:pic>
      <p:sp>
        <p:nvSpPr>
          <p:cNvPr id="22" name="ZoneTexte 21">
            <a:extLst>
              <a:ext uri="{FF2B5EF4-FFF2-40B4-BE49-F238E27FC236}">
                <a16:creationId xmlns:a16="http://schemas.microsoft.com/office/drawing/2014/main" id="{CE9C42D1-31D7-BBD4-054B-AB6A0ECF464A}"/>
              </a:ext>
            </a:extLst>
          </p:cNvPr>
          <p:cNvSpPr txBox="1"/>
          <p:nvPr/>
        </p:nvSpPr>
        <p:spPr>
          <a:xfrm>
            <a:off x="991371" y="5730334"/>
            <a:ext cx="11022749" cy="307777"/>
          </a:xfrm>
          <a:prstGeom prst="rect">
            <a:avLst/>
          </a:prstGeom>
          <a:noFill/>
        </p:spPr>
        <p:txBody>
          <a:bodyPr wrap="square">
            <a:spAutoFit/>
          </a:bodyPr>
          <a:lstStyle/>
          <a:p>
            <a:r>
              <a:rPr lang="en-US" sz="1400" dirty="0">
                <a:latin typeface="Poppins" pitchFamily="2" charset="77"/>
                <a:cs typeface="Poppins" pitchFamily="2" charset="77"/>
              </a:rPr>
              <a:t> Assessment remains in part subjective and can be conducted on a case-by-case basis with specific criteria</a:t>
            </a:r>
            <a:endParaRPr lang="fr-FR" sz="1400" dirty="0"/>
          </a:p>
        </p:txBody>
      </p:sp>
      <p:sp>
        <p:nvSpPr>
          <p:cNvPr id="23" name="ZoneTexte 22">
            <a:extLst>
              <a:ext uri="{FF2B5EF4-FFF2-40B4-BE49-F238E27FC236}">
                <a16:creationId xmlns:a16="http://schemas.microsoft.com/office/drawing/2014/main" id="{EE791DF0-27D3-6A19-8296-444C98D17718}"/>
              </a:ext>
            </a:extLst>
          </p:cNvPr>
          <p:cNvSpPr txBox="1"/>
          <p:nvPr/>
        </p:nvSpPr>
        <p:spPr>
          <a:xfrm>
            <a:off x="4851587" y="4689607"/>
            <a:ext cx="6688739" cy="523220"/>
          </a:xfrm>
          <a:prstGeom prst="rect">
            <a:avLst/>
          </a:prstGeom>
          <a:noFill/>
        </p:spPr>
        <p:txBody>
          <a:bodyPr wrap="square" rtlCol="0">
            <a:spAutoFit/>
          </a:bodyPr>
          <a:lstStyle/>
          <a:p>
            <a:pPr marL="1374069" lvl="2" indent="-285750">
              <a:buFont typeface="Wingdings" pitchFamily="2" charset="2"/>
              <a:buChar char="§"/>
            </a:pPr>
            <a:r>
              <a:rPr lang="en-US" sz="1400" dirty="0">
                <a:latin typeface="Poppins" pitchFamily="2" charset="77"/>
                <a:cs typeface="Poppins" pitchFamily="2" charset="77"/>
              </a:rPr>
              <a:t>Frequency/nature of the relationship </a:t>
            </a:r>
          </a:p>
          <a:p>
            <a:pPr marL="1374069" lvl="2" indent="-285750">
              <a:buFont typeface="Wingdings" pitchFamily="2" charset="2"/>
              <a:buChar char="§"/>
            </a:pPr>
            <a:r>
              <a:rPr lang="en-US" sz="1400" dirty="0">
                <a:latin typeface="Poppins" pitchFamily="2" charset="77"/>
                <a:cs typeface="Poppins" pitchFamily="2" charset="77"/>
              </a:rPr>
              <a:t>When the interest started/took place or will start or end</a:t>
            </a:r>
            <a:endParaRPr lang="fr-FR" sz="1400" dirty="0"/>
          </a:p>
        </p:txBody>
      </p:sp>
      <p:cxnSp>
        <p:nvCxnSpPr>
          <p:cNvPr id="25" name="Connecteur droit 24">
            <a:extLst>
              <a:ext uri="{FF2B5EF4-FFF2-40B4-BE49-F238E27FC236}">
                <a16:creationId xmlns:a16="http://schemas.microsoft.com/office/drawing/2014/main" id="{7E8896A0-D85F-A12C-FF9F-A5CA0B1052F7}"/>
              </a:ext>
            </a:extLst>
          </p:cNvPr>
          <p:cNvCxnSpPr/>
          <p:nvPr/>
        </p:nvCxnSpPr>
        <p:spPr>
          <a:xfrm>
            <a:off x="5921610" y="4702457"/>
            <a:ext cx="0" cy="725814"/>
          </a:xfrm>
          <a:prstGeom prst="line">
            <a:avLst/>
          </a:prstGeom>
          <a:ln>
            <a:solidFill>
              <a:srgbClr val="C10077"/>
            </a:solidFill>
          </a:ln>
        </p:spPr>
        <p:style>
          <a:lnRef idx="1">
            <a:schemeClr val="accent1"/>
          </a:lnRef>
          <a:fillRef idx="0">
            <a:schemeClr val="accent1"/>
          </a:fillRef>
          <a:effectRef idx="0">
            <a:schemeClr val="accent1"/>
          </a:effectRef>
          <a:fontRef idx="minor">
            <a:schemeClr val="tx1"/>
          </a:fontRef>
        </p:style>
      </p:cxnSp>
      <p:pic>
        <p:nvPicPr>
          <p:cNvPr id="26" name="Graphic 8" descr="Warning">
            <a:extLst>
              <a:ext uri="{FF2B5EF4-FFF2-40B4-BE49-F238E27FC236}">
                <a16:creationId xmlns:a16="http://schemas.microsoft.com/office/drawing/2014/main" id="{F8BDC5F5-CD92-3975-1022-6B0549D20E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3652" y="5675028"/>
            <a:ext cx="331113" cy="331113"/>
          </a:xfrm>
          <a:prstGeom prst="rect">
            <a:avLst/>
          </a:prstGeom>
        </p:spPr>
      </p:pic>
    </p:spTree>
    <p:extLst>
      <p:ext uri="{BB962C8B-B14F-4D97-AF65-F5344CB8AC3E}">
        <p14:creationId xmlns:p14="http://schemas.microsoft.com/office/powerpoint/2010/main" val="1747958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B2C2287-9668-4FE6-A23D-4E893A76D7EF}"/>
              </a:ext>
            </a:extLst>
          </p:cNvPr>
          <p:cNvSpPr>
            <a:spLocks noGrp="1"/>
          </p:cNvSpPr>
          <p:nvPr>
            <p:ph idx="1"/>
          </p:nvPr>
        </p:nvSpPr>
        <p:spPr/>
        <p:txBody>
          <a:bodyPr/>
          <a:lstStyle/>
          <a:p>
            <a:endParaRPr lang="en-US" dirty="0"/>
          </a:p>
          <a:p>
            <a:endParaRPr lang="en-US" dirty="0"/>
          </a:p>
        </p:txBody>
      </p:sp>
      <p:sp>
        <p:nvSpPr>
          <p:cNvPr id="5" name="Slide Number Placeholder 4">
            <a:extLst>
              <a:ext uri="{FF2B5EF4-FFF2-40B4-BE49-F238E27FC236}">
                <a16:creationId xmlns:a16="http://schemas.microsoft.com/office/drawing/2014/main" id="{DEDD54F9-0395-C647-999A-07B3BE492D4C}"/>
              </a:ext>
            </a:extLst>
          </p:cNvPr>
          <p:cNvSpPr>
            <a:spLocks noGrp="1"/>
          </p:cNvSpPr>
          <p:nvPr>
            <p:ph type="sldNum" sz="quarter" idx="16"/>
          </p:nvPr>
        </p:nvSpPr>
        <p:spPr/>
        <p:txBody>
          <a:bodyPr/>
          <a:lstStyle/>
          <a:p>
            <a:fld id="{A74CE0EA-F3B5-4684-BA10-C594598FDB9C}" type="slidenum">
              <a:rPr lang="en-GB" noProof="0" smtClean="0"/>
              <a:pPr/>
              <a:t>21</a:t>
            </a:fld>
            <a:endParaRPr lang="en-GB" noProof="0" dirty="0"/>
          </a:p>
        </p:txBody>
      </p:sp>
      <p:sp>
        <p:nvSpPr>
          <p:cNvPr id="7" name="TextBox 6">
            <a:extLst>
              <a:ext uri="{FF2B5EF4-FFF2-40B4-BE49-F238E27FC236}">
                <a16:creationId xmlns:a16="http://schemas.microsoft.com/office/drawing/2014/main" id="{088ED321-68C3-4D78-BD42-DA1385F19C11}"/>
              </a:ext>
            </a:extLst>
          </p:cNvPr>
          <p:cNvSpPr txBox="1"/>
          <p:nvPr/>
        </p:nvSpPr>
        <p:spPr>
          <a:xfrm>
            <a:off x="0" y="2019690"/>
            <a:ext cx="11540326" cy="3893502"/>
          </a:xfrm>
          <a:prstGeom prst="rect">
            <a:avLst/>
          </a:prstGeom>
          <a:noFill/>
        </p:spPr>
        <p:txBody>
          <a:bodyPr wrap="square" rtlCol="0">
            <a:spAutoFit/>
          </a:bodyPr>
          <a:lstStyle/>
          <a:p>
            <a:pPr lvl="1"/>
            <a:r>
              <a:rPr lang="en-GB" sz="2000" b="1" dirty="0">
                <a:solidFill>
                  <a:srgbClr val="0092CC"/>
                </a:solidFill>
                <a:latin typeface="Poppins" pitchFamily="2" charset="77"/>
                <a:cs typeface="Poppins" pitchFamily="2" charset="77"/>
              </a:rPr>
              <a:t>	WHO? </a:t>
            </a:r>
          </a:p>
          <a:p>
            <a:pPr lvl="1"/>
            <a:endParaRPr lang="en-GB" sz="2000" dirty="0">
              <a:latin typeface="Poppins" pitchFamily="2" charset="77"/>
              <a:cs typeface="Poppins" pitchFamily="2" charset="77"/>
            </a:endParaRPr>
          </a:p>
          <a:p>
            <a:pPr lvl="1"/>
            <a:r>
              <a:rPr lang="en-GB" sz="2000" dirty="0">
                <a:latin typeface="Poppins" pitchFamily="2" charset="77"/>
                <a:cs typeface="Poppins" pitchFamily="2" charset="77"/>
              </a:rPr>
              <a:t>The NITAG Secretariat and Chair inform the NITAG member.</a:t>
            </a:r>
          </a:p>
          <a:p>
            <a:pPr lvl="1"/>
            <a:endParaRPr lang="en-GB" sz="2000" dirty="0">
              <a:latin typeface="Poppins" pitchFamily="2" charset="77"/>
              <a:cs typeface="Poppins" pitchFamily="2" charset="77"/>
            </a:endParaRPr>
          </a:p>
          <a:p>
            <a:pPr lvl="1"/>
            <a:r>
              <a:rPr lang="en-GB" sz="2000" b="1" dirty="0">
                <a:solidFill>
                  <a:srgbClr val="0092CC"/>
                </a:solidFill>
                <a:latin typeface="Poppins" pitchFamily="2" charset="77"/>
                <a:cs typeface="Poppins" pitchFamily="2" charset="77"/>
              </a:rPr>
              <a:t>	WHAT ARE THE POTENTIAL OUTCOMES?</a:t>
            </a:r>
          </a:p>
          <a:p>
            <a:pPr lvl="1"/>
            <a:r>
              <a:rPr lang="en-GB" sz="2000" b="1" dirty="0">
                <a:solidFill>
                  <a:srgbClr val="0092CC"/>
                </a:solidFill>
                <a:latin typeface="Poppins" pitchFamily="2" charset="77"/>
                <a:cs typeface="Poppins" pitchFamily="2" charset="77"/>
              </a:rPr>
              <a:t> </a:t>
            </a:r>
          </a:p>
          <a:p>
            <a:pPr marL="887059" lvl="1" indent="-342900">
              <a:buClr>
                <a:srgbClr val="009CDE"/>
              </a:buClr>
              <a:buFont typeface="Wingdings" pitchFamily="2" charset="2"/>
              <a:buChar char="§"/>
            </a:pPr>
            <a:r>
              <a:rPr lang="en-US" sz="1600" dirty="0">
                <a:latin typeface="Poppins" pitchFamily="2" charset="77"/>
                <a:cs typeface="Poppins" pitchFamily="2" charset="77"/>
              </a:rPr>
              <a:t>Participation in the discussion AND in the decision-making</a:t>
            </a:r>
          </a:p>
          <a:p>
            <a:pPr marL="887059" lvl="1" indent="-342900">
              <a:buClr>
                <a:srgbClr val="009CDE"/>
              </a:buClr>
              <a:buFont typeface="Wingdings" pitchFamily="2" charset="2"/>
              <a:buChar char="§"/>
            </a:pPr>
            <a:r>
              <a:rPr lang="en-US" sz="1600" dirty="0">
                <a:latin typeface="Poppins" pitchFamily="2" charset="77"/>
                <a:cs typeface="Poppins" pitchFamily="2" charset="77"/>
              </a:rPr>
              <a:t>Participation in the discussion (possibly only answering questions) BUT NOT in the voting</a:t>
            </a:r>
          </a:p>
          <a:p>
            <a:pPr marL="887059" lvl="1" indent="-342900">
              <a:buClr>
                <a:srgbClr val="009CDE"/>
              </a:buClr>
              <a:buFont typeface="Wingdings" pitchFamily="2" charset="2"/>
              <a:buChar char="§"/>
            </a:pPr>
            <a:r>
              <a:rPr lang="en-US" sz="1600" dirty="0">
                <a:latin typeface="Poppins" pitchFamily="2" charset="77"/>
                <a:cs typeface="Poppins" pitchFamily="2" charset="77"/>
              </a:rPr>
              <a:t>Exclusion from both the discussion AND the voting.</a:t>
            </a:r>
          </a:p>
          <a:p>
            <a:pPr lvl="1"/>
            <a:endParaRPr lang="en-US" sz="2000" dirty="0">
              <a:latin typeface="Poppins" pitchFamily="2" charset="77"/>
              <a:cs typeface="Poppins" pitchFamily="2" charset="77"/>
            </a:endParaRPr>
          </a:p>
          <a:p>
            <a:pPr lvl="1"/>
            <a:r>
              <a:rPr lang="en-US" sz="2000" dirty="0">
                <a:latin typeface="Poppins" pitchFamily="2" charset="77"/>
                <a:cs typeface="Poppins" pitchFamily="2" charset="77"/>
              </a:rPr>
              <a:t>	        </a:t>
            </a:r>
          </a:p>
          <a:p>
            <a:pPr lvl="1"/>
            <a:r>
              <a:rPr lang="en-US" sz="2000" dirty="0">
                <a:latin typeface="Poppins" pitchFamily="2" charset="77"/>
                <a:cs typeface="Poppins" pitchFamily="2" charset="77"/>
              </a:rPr>
              <a:t>       Decisions should be documented and recorded.</a:t>
            </a:r>
          </a:p>
          <a:p>
            <a:pPr lvl="1"/>
            <a:endParaRPr lang="en-US" sz="1901" dirty="0">
              <a:latin typeface="Poppins" pitchFamily="2" charset="77"/>
              <a:cs typeface="Poppins" pitchFamily="2" charset="77"/>
            </a:endParaRPr>
          </a:p>
        </p:txBody>
      </p:sp>
      <p:sp>
        <p:nvSpPr>
          <p:cNvPr id="8" name="object 2">
            <a:extLst>
              <a:ext uri="{FF2B5EF4-FFF2-40B4-BE49-F238E27FC236}">
                <a16:creationId xmlns:a16="http://schemas.microsoft.com/office/drawing/2014/main" id="{4B8923B1-F5E8-1F49-4D5C-B5C88AA28803}"/>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Policy process – Step four</a:t>
            </a:r>
          </a:p>
        </p:txBody>
      </p:sp>
      <p:sp>
        <p:nvSpPr>
          <p:cNvPr id="10" name="Footer Placeholder 3">
            <a:extLst>
              <a:ext uri="{FF2B5EF4-FFF2-40B4-BE49-F238E27FC236}">
                <a16:creationId xmlns:a16="http://schemas.microsoft.com/office/drawing/2014/main" id="{AE8E5227-D0E4-BB1A-6585-3CBB204F8657}"/>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11" name="object 14">
            <a:extLst>
              <a:ext uri="{FF2B5EF4-FFF2-40B4-BE49-F238E27FC236}">
                <a16:creationId xmlns:a16="http://schemas.microsoft.com/office/drawing/2014/main" id="{25DBC842-FB81-FDB8-A059-A230CED0D178}"/>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2" name="TextBox 6">
            <a:extLst>
              <a:ext uri="{FF2B5EF4-FFF2-40B4-BE49-F238E27FC236}">
                <a16:creationId xmlns:a16="http://schemas.microsoft.com/office/drawing/2014/main" id="{1B333400-F27E-160D-40C3-1E7BF02B727B}"/>
              </a:ext>
            </a:extLst>
          </p:cNvPr>
          <p:cNvSpPr txBox="1"/>
          <p:nvPr/>
        </p:nvSpPr>
        <p:spPr>
          <a:xfrm>
            <a:off x="576262" y="1335735"/>
            <a:ext cx="7729537" cy="400110"/>
          </a:xfrm>
          <a:prstGeom prst="rect">
            <a:avLst/>
          </a:prstGeom>
          <a:solidFill>
            <a:srgbClr val="00785A"/>
          </a:solidFill>
        </p:spPr>
        <p:txBody>
          <a:bodyPr wrap="square" rtlCol="0">
            <a:spAutoFit/>
          </a:bodyPr>
          <a:lstStyle/>
          <a:p>
            <a:r>
              <a:rPr lang="en-US" sz="2000" b="1" dirty="0">
                <a:solidFill>
                  <a:schemeClr val="bg1"/>
                </a:solidFill>
                <a:latin typeface="Poppins" pitchFamily="2" charset="77"/>
                <a:cs typeface="Poppins" pitchFamily="2" charset="77"/>
              </a:rPr>
              <a:t>	INFORM &amp; IMPLEMENT</a:t>
            </a:r>
          </a:p>
        </p:txBody>
      </p:sp>
      <p:sp>
        <p:nvSpPr>
          <p:cNvPr id="13" name="Flowchart: Connector 11">
            <a:extLst>
              <a:ext uri="{FF2B5EF4-FFF2-40B4-BE49-F238E27FC236}">
                <a16:creationId xmlns:a16="http://schemas.microsoft.com/office/drawing/2014/main" id="{B050EB45-687A-572D-7E0F-91D1E128E031}"/>
              </a:ext>
            </a:extLst>
          </p:cNvPr>
          <p:cNvSpPr/>
          <p:nvPr/>
        </p:nvSpPr>
        <p:spPr>
          <a:xfrm>
            <a:off x="694758" y="1381161"/>
            <a:ext cx="291825" cy="300408"/>
          </a:xfrm>
          <a:prstGeom prst="flowChartConnector">
            <a:avLst/>
          </a:prstGeom>
          <a:solidFill>
            <a:srgbClr val="00C26D"/>
          </a:solidFill>
          <a:ln>
            <a:solidFill>
              <a:srgbClr val="00C26D"/>
            </a:solidFill>
          </a:ln>
        </p:spPr>
        <p:style>
          <a:lnRef idx="2">
            <a:schemeClr val="dk1"/>
          </a:lnRef>
          <a:fillRef idx="1">
            <a:schemeClr val="lt1"/>
          </a:fillRef>
          <a:effectRef idx="0">
            <a:schemeClr val="dk1"/>
          </a:effectRef>
          <a:fontRef idx="minor">
            <a:schemeClr val="dk1"/>
          </a:fontRef>
        </p:style>
        <p:txBody>
          <a:bodyPr rtlCol="0" anchor="ctr"/>
          <a:lstStyle/>
          <a:p>
            <a:pPr algn="ctr" defTabSz="912754"/>
            <a:r>
              <a:rPr lang="fr-CH" sz="2000" b="1" dirty="0">
                <a:solidFill>
                  <a:schemeClr val="bg1"/>
                </a:solidFill>
                <a:latin typeface="Poppins"/>
              </a:rPr>
              <a:t>4</a:t>
            </a:r>
            <a:endParaRPr lang="en-US" sz="2000" b="1" dirty="0">
              <a:solidFill>
                <a:schemeClr val="bg1"/>
              </a:solidFill>
              <a:latin typeface="Poppins"/>
            </a:endParaRPr>
          </a:p>
        </p:txBody>
      </p:sp>
      <p:pic>
        <p:nvPicPr>
          <p:cNvPr id="16" name="Image 15">
            <a:extLst>
              <a:ext uri="{FF2B5EF4-FFF2-40B4-BE49-F238E27FC236}">
                <a16:creationId xmlns:a16="http://schemas.microsoft.com/office/drawing/2014/main" id="{07CC8C54-DC96-909A-A866-A0B7C0182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99" y="2067578"/>
            <a:ext cx="303009" cy="303009"/>
          </a:xfrm>
          <a:prstGeom prst="rect">
            <a:avLst/>
          </a:prstGeom>
        </p:spPr>
      </p:pic>
      <p:pic>
        <p:nvPicPr>
          <p:cNvPr id="18" name="Image 17">
            <a:extLst>
              <a:ext uri="{FF2B5EF4-FFF2-40B4-BE49-F238E27FC236}">
                <a16:creationId xmlns:a16="http://schemas.microsoft.com/office/drawing/2014/main" id="{4BF26169-375C-755D-ADE0-0C009DB628BD}"/>
              </a:ext>
            </a:extLst>
          </p:cNvPr>
          <p:cNvPicPr>
            <a:picLocks noChangeAspect="1"/>
          </p:cNvPicPr>
          <p:nvPr/>
        </p:nvPicPr>
        <p:blipFill rotWithShape="1">
          <a:blip r:embed="rId4">
            <a:extLst>
              <a:ext uri="{28A0092B-C50C-407E-A947-70E740481C1C}">
                <a14:useLocalDpi xmlns:a14="http://schemas.microsoft.com/office/drawing/2010/main" val="0"/>
              </a:ext>
            </a:extLst>
          </a:blip>
          <a:srcRect b="20500"/>
          <a:stretch/>
        </p:blipFill>
        <p:spPr>
          <a:xfrm>
            <a:off x="703262" y="3217847"/>
            <a:ext cx="479122" cy="380902"/>
          </a:xfrm>
          <a:prstGeom prst="rect">
            <a:avLst/>
          </a:prstGeom>
        </p:spPr>
      </p:pic>
      <p:pic>
        <p:nvPicPr>
          <p:cNvPr id="19" name="Graphic 8" descr="Warning">
            <a:extLst>
              <a:ext uri="{FF2B5EF4-FFF2-40B4-BE49-F238E27FC236}">
                <a16:creationId xmlns:a16="http://schemas.microsoft.com/office/drawing/2014/main" id="{295CE0E1-9856-18A1-9CD7-2E6E9EC320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3652" y="5192428"/>
            <a:ext cx="331113" cy="331113"/>
          </a:xfrm>
          <a:prstGeom prst="rect">
            <a:avLst/>
          </a:prstGeom>
        </p:spPr>
      </p:pic>
    </p:spTree>
    <p:extLst>
      <p:ext uri="{BB962C8B-B14F-4D97-AF65-F5344CB8AC3E}">
        <p14:creationId xmlns:p14="http://schemas.microsoft.com/office/powerpoint/2010/main" val="955866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10D7F30-E5A7-9C44-B2C9-5BB16E890A4E}"/>
              </a:ext>
            </a:extLst>
          </p:cNvPr>
          <p:cNvSpPr>
            <a:spLocks noGrp="1"/>
          </p:cNvSpPr>
          <p:nvPr>
            <p:ph idx="1"/>
          </p:nvPr>
        </p:nvSpPr>
        <p:spPr>
          <a:xfrm>
            <a:off x="479125" y="1812641"/>
            <a:ext cx="11211526" cy="464415"/>
          </a:xfrm>
        </p:spPr>
        <p:txBody>
          <a:bodyPr/>
          <a:lstStyle/>
          <a:p>
            <a:r>
              <a:rPr lang="en-US" sz="2400" b="1" dirty="0">
                <a:latin typeface="Poppins" pitchFamily="2" charset="77"/>
                <a:cs typeface="Poppins" pitchFamily="2" charset="77"/>
              </a:rPr>
              <a:t>The answer is not always black &amp; white:</a:t>
            </a:r>
          </a:p>
        </p:txBody>
      </p:sp>
      <p:sp>
        <p:nvSpPr>
          <p:cNvPr id="3" name="Slide Number Placeholder 2">
            <a:extLst>
              <a:ext uri="{FF2B5EF4-FFF2-40B4-BE49-F238E27FC236}">
                <a16:creationId xmlns:a16="http://schemas.microsoft.com/office/drawing/2014/main" id="{8C184E49-DD81-A84D-B7C0-C3BC3814E322}"/>
              </a:ext>
            </a:extLst>
          </p:cNvPr>
          <p:cNvSpPr>
            <a:spLocks noGrp="1"/>
          </p:cNvSpPr>
          <p:nvPr>
            <p:ph type="sldNum" sz="quarter" idx="16"/>
          </p:nvPr>
        </p:nvSpPr>
        <p:spPr/>
        <p:txBody>
          <a:bodyPr/>
          <a:lstStyle/>
          <a:p>
            <a:fld id="{A74CE0EA-F3B5-4684-BA10-C594598FDB9C}" type="slidenum">
              <a:rPr lang="en-GB" noProof="0" smtClean="0"/>
              <a:pPr/>
              <a:t>22</a:t>
            </a:fld>
            <a:endParaRPr lang="en-GB" noProof="0"/>
          </a:p>
        </p:txBody>
      </p:sp>
      <p:sp>
        <p:nvSpPr>
          <p:cNvPr id="5" name="object 2">
            <a:extLst>
              <a:ext uri="{FF2B5EF4-FFF2-40B4-BE49-F238E27FC236}">
                <a16:creationId xmlns:a16="http://schemas.microsoft.com/office/drawing/2014/main" id="{50FFA854-84F7-88F7-16CF-68EB0C07EFD3}"/>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The WHO balancing test</a:t>
            </a:r>
          </a:p>
        </p:txBody>
      </p:sp>
      <p:sp>
        <p:nvSpPr>
          <p:cNvPr id="7" name="Footer Placeholder 3">
            <a:extLst>
              <a:ext uri="{FF2B5EF4-FFF2-40B4-BE49-F238E27FC236}">
                <a16:creationId xmlns:a16="http://schemas.microsoft.com/office/drawing/2014/main" id="{63D49887-8B5E-ECBF-B179-2D40D6C36D42}"/>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8" name="object 14">
            <a:extLst>
              <a:ext uri="{FF2B5EF4-FFF2-40B4-BE49-F238E27FC236}">
                <a16:creationId xmlns:a16="http://schemas.microsoft.com/office/drawing/2014/main" id="{5747A648-3FB4-67F8-58A7-59C7F6BAC7B1}"/>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0" name="ZoneTexte 9">
            <a:extLst>
              <a:ext uri="{FF2B5EF4-FFF2-40B4-BE49-F238E27FC236}">
                <a16:creationId xmlns:a16="http://schemas.microsoft.com/office/drawing/2014/main" id="{575EA0DF-4FB4-F8F0-9078-20EE4046BF9B}"/>
              </a:ext>
            </a:extLst>
          </p:cNvPr>
          <p:cNvSpPr txBox="1"/>
          <p:nvPr/>
        </p:nvSpPr>
        <p:spPr>
          <a:xfrm>
            <a:off x="479125" y="2411795"/>
            <a:ext cx="6683675" cy="1446550"/>
          </a:xfrm>
          <a:prstGeom prst="rect">
            <a:avLst/>
          </a:prstGeom>
          <a:noFill/>
        </p:spPr>
        <p:txBody>
          <a:bodyPr wrap="square">
            <a:spAutoFit/>
          </a:bodyPr>
          <a:lstStyle/>
          <a:p>
            <a:pPr marL="215396" lvl="1" indent="0">
              <a:buNone/>
            </a:pPr>
            <a:r>
              <a:rPr lang="en-US" sz="2200" b="1" dirty="0">
                <a:latin typeface="Poppins" pitchFamily="2" charset="77"/>
                <a:cs typeface="Poppins" pitchFamily="2" charset="77"/>
              </a:rPr>
              <a:t>Nature, type and magnitude </a:t>
            </a:r>
            <a:r>
              <a:rPr lang="en-US" sz="2200" dirty="0">
                <a:latin typeface="Poppins" pitchFamily="2" charset="77"/>
                <a:cs typeface="Poppins" pitchFamily="2" charset="77"/>
              </a:rPr>
              <a:t>of the interest – and therefore the </a:t>
            </a:r>
            <a:r>
              <a:rPr lang="en-US" sz="2200" b="1" dirty="0">
                <a:latin typeface="Poppins" pitchFamily="2" charset="77"/>
                <a:cs typeface="Poppins" pitchFamily="2" charset="77"/>
              </a:rPr>
              <a:t>degree </a:t>
            </a:r>
            <a:r>
              <a:rPr lang="en-US" sz="2200" dirty="0">
                <a:latin typeface="Poppins" pitchFamily="2" charset="77"/>
                <a:cs typeface="Poppins" pitchFamily="2" charset="77"/>
              </a:rPr>
              <a:t>to which the interest may be reasonably expected to influence the expert's judgment </a:t>
            </a:r>
          </a:p>
        </p:txBody>
      </p:sp>
      <p:sp>
        <p:nvSpPr>
          <p:cNvPr id="12" name="ZoneTexte 11">
            <a:extLst>
              <a:ext uri="{FF2B5EF4-FFF2-40B4-BE49-F238E27FC236}">
                <a16:creationId xmlns:a16="http://schemas.microsoft.com/office/drawing/2014/main" id="{E0C7AD90-B601-F4B8-81C9-4192D74A9C5D}"/>
              </a:ext>
            </a:extLst>
          </p:cNvPr>
          <p:cNvSpPr txBox="1"/>
          <p:nvPr/>
        </p:nvSpPr>
        <p:spPr>
          <a:xfrm>
            <a:off x="5509903" y="4440821"/>
            <a:ext cx="6089650" cy="1446550"/>
          </a:xfrm>
          <a:prstGeom prst="rect">
            <a:avLst/>
          </a:prstGeom>
          <a:noFill/>
        </p:spPr>
        <p:txBody>
          <a:bodyPr wrap="square">
            <a:spAutoFit/>
          </a:bodyPr>
          <a:lstStyle/>
          <a:p>
            <a:pPr marL="215396" lvl="1" indent="0" algn="r">
              <a:buNone/>
            </a:pPr>
            <a:r>
              <a:rPr lang="en-US" sz="2200" dirty="0">
                <a:latin typeface="Poppins" pitchFamily="2" charset="77"/>
                <a:cs typeface="Poppins" pitchFamily="2" charset="77"/>
              </a:rPr>
              <a:t>Adequacy of the </a:t>
            </a:r>
            <a:r>
              <a:rPr lang="en-US" sz="2200" b="1" dirty="0">
                <a:latin typeface="Poppins" pitchFamily="2" charset="77"/>
                <a:cs typeface="Poppins" pitchFamily="2" charset="77"/>
              </a:rPr>
              <a:t>measures/options available to protect the independence and integrity of the decision</a:t>
            </a:r>
            <a:r>
              <a:rPr lang="en-US" sz="2200" dirty="0">
                <a:latin typeface="Poppins" pitchFamily="2" charset="77"/>
                <a:cs typeface="Poppins" pitchFamily="2" charset="77"/>
              </a:rPr>
              <a:t>-making process</a:t>
            </a:r>
          </a:p>
        </p:txBody>
      </p:sp>
      <p:cxnSp>
        <p:nvCxnSpPr>
          <p:cNvPr id="21" name="Connecteur droit avec flèche 20">
            <a:extLst>
              <a:ext uri="{FF2B5EF4-FFF2-40B4-BE49-F238E27FC236}">
                <a16:creationId xmlns:a16="http://schemas.microsoft.com/office/drawing/2014/main" id="{E586AD63-5EF9-B3EA-7919-4405DB4BFFA4}"/>
              </a:ext>
            </a:extLst>
          </p:cNvPr>
          <p:cNvCxnSpPr>
            <a:cxnSpLocks/>
          </p:cNvCxnSpPr>
          <p:nvPr/>
        </p:nvCxnSpPr>
        <p:spPr>
          <a:xfrm flipV="1">
            <a:off x="4357688" y="2857881"/>
            <a:ext cx="4124944" cy="2301736"/>
          </a:xfrm>
          <a:prstGeom prst="straightConnector1">
            <a:avLst/>
          </a:prstGeom>
          <a:ln w="76200">
            <a:solidFill>
              <a:srgbClr val="173C5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DB73B98-78CA-7CFF-C3E9-7ED83DCADD8C}"/>
              </a:ext>
            </a:extLst>
          </p:cNvPr>
          <p:cNvSpPr txBox="1"/>
          <p:nvPr/>
        </p:nvSpPr>
        <p:spPr>
          <a:xfrm>
            <a:off x="5409861" y="3644086"/>
            <a:ext cx="2286339" cy="646331"/>
          </a:xfrm>
          <a:prstGeom prst="rect">
            <a:avLst/>
          </a:prstGeom>
          <a:solidFill>
            <a:srgbClr val="00785A"/>
          </a:solidFill>
        </p:spPr>
        <p:txBody>
          <a:bodyPr wrap="square">
            <a:spAutoFit/>
          </a:bodyPr>
          <a:lstStyle/>
          <a:p>
            <a:pPr marL="215396" lvl="1" indent="0">
              <a:buNone/>
            </a:pPr>
            <a:r>
              <a:rPr lang="en-US" sz="3600" b="1" dirty="0">
                <a:solidFill>
                  <a:schemeClr val="bg1"/>
                </a:solidFill>
                <a:latin typeface="Poppins" pitchFamily="2" charset="77"/>
                <a:cs typeface="Poppins" pitchFamily="2" charset="77"/>
              </a:rPr>
              <a:t>VERSUS</a:t>
            </a:r>
          </a:p>
        </p:txBody>
      </p:sp>
      <p:cxnSp>
        <p:nvCxnSpPr>
          <p:cNvPr id="26" name="Connecteur droit 25">
            <a:extLst>
              <a:ext uri="{FF2B5EF4-FFF2-40B4-BE49-F238E27FC236}">
                <a16:creationId xmlns:a16="http://schemas.microsoft.com/office/drawing/2014/main" id="{DD469768-2473-F9BC-1761-9511305715B0}"/>
              </a:ext>
            </a:extLst>
          </p:cNvPr>
          <p:cNvCxnSpPr/>
          <p:nvPr/>
        </p:nvCxnSpPr>
        <p:spPr>
          <a:xfrm>
            <a:off x="627063" y="2475295"/>
            <a:ext cx="0" cy="1232291"/>
          </a:xfrm>
          <a:prstGeom prst="line">
            <a:avLst/>
          </a:prstGeom>
          <a:ln w="38100">
            <a:solidFill>
              <a:srgbClr val="173C5B"/>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161F1B60-360A-1F7F-7C97-43C41B5AB783}"/>
              </a:ext>
            </a:extLst>
          </p:cNvPr>
          <p:cNvCxnSpPr/>
          <p:nvPr/>
        </p:nvCxnSpPr>
        <p:spPr>
          <a:xfrm>
            <a:off x="11608827" y="4543471"/>
            <a:ext cx="0" cy="1232291"/>
          </a:xfrm>
          <a:prstGeom prst="line">
            <a:avLst/>
          </a:prstGeom>
          <a:ln w="38100">
            <a:solidFill>
              <a:srgbClr val="173C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040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125" y="1812641"/>
            <a:ext cx="10353975" cy="3589558"/>
          </a:xfrm>
        </p:spPr>
        <p:txBody>
          <a:bodyPr/>
          <a:lstStyle/>
          <a:p>
            <a:pPr>
              <a:lnSpc>
                <a:spcPct val="100000"/>
              </a:lnSpc>
              <a:spcAft>
                <a:spcPts val="0"/>
              </a:spcAft>
            </a:pPr>
            <a:r>
              <a:rPr lang="en-US" sz="2000" dirty="0">
                <a:latin typeface="Poppins" pitchFamily="2" charset="77"/>
                <a:cs typeface="Poppins" pitchFamily="2" charset="77"/>
              </a:rPr>
              <a:t>The policy of each NITAG should </a:t>
            </a:r>
            <a:r>
              <a:rPr lang="en-US" sz="2000" b="1" dirty="0">
                <a:solidFill>
                  <a:srgbClr val="0092CC"/>
                </a:solidFill>
                <a:latin typeface="Poppins" pitchFamily="2" charset="77"/>
                <a:cs typeface="Poppins" pitchFamily="2" charset="77"/>
              </a:rPr>
              <a:t>take the national setting into account:</a:t>
            </a:r>
          </a:p>
          <a:p>
            <a:pPr marL="771804" lvl="1" indent="-342900">
              <a:lnSpc>
                <a:spcPct val="100000"/>
              </a:lnSpc>
              <a:spcAft>
                <a:spcPts val="0"/>
              </a:spcAft>
              <a:buFont typeface="Wingdings" pitchFamily="2" charset="2"/>
              <a:buChar char="§"/>
            </a:pPr>
            <a:r>
              <a:rPr lang="en-US" sz="2000" dirty="0">
                <a:latin typeface="Poppins" pitchFamily="2" charset="77"/>
                <a:cs typeface="Poppins" pitchFamily="2" charset="77"/>
              </a:rPr>
              <a:t>Existing</a:t>
            </a:r>
            <a:r>
              <a:rPr lang="en-US" sz="2000" b="1" dirty="0">
                <a:latin typeface="Poppins" pitchFamily="2" charset="77"/>
                <a:cs typeface="Poppins" pitchFamily="2" charset="77"/>
              </a:rPr>
              <a:t> legislation </a:t>
            </a:r>
            <a:r>
              <a:rPr lang="en-US" sz="2000" dirty="0">
                <a:latin typeface="Poppins" pitchFamily="2" charset="77"/>
                <a:cs typeface="Poppins" pitchFamily="2" charset="77"/>
              </a:rPr>
              <a:t>regarding </a:t>
            </a:r>
            <a:r>
              <a:rPr lang="en-US" sz="2000" dirty="0" err="1">
                <a:latin typeface="Poppins" pitchFamily="2" charset="77"/>
                <a:cs typeface="Poppins" pitchFamily="2" charset="77"/>
              </a:rPr>
              <a:t>CoI</a:t>
            </a:r>
            <a:r>
              <a:rPr lang="en-US" sz="2000" dirty="0">
                <a:latin typeface="Poppins" pitchFamily="2" charset="77"/>
                <a:cs typeface="Poppins" pitchFamily="2" charset="77"/>
              </a:rPr>
              <a:t>-management </a:t>
            </a:r>
          </a:p>
          <a:p>
            <a:pPr marL="771804" lvl="1" indent="-342900">
              <a:lnSpc>
                <a:spcPct val="100000"/>
              </a:lnSpc>
              <a:spcAft>
                <a:spcPts val="0"/>
              </a:spcAft>
              <a:buFont typeface="Wingdings" pitchFamily="2" charset="2"/>
              <a:buChar char="§"/>
            </a:pPr>
            <a:r>
              <a:rPr lang="en-US" sz="2000" b="1" dirty="0">
                <a:latin typeface="Poppins" pitchFamily="2" charset="77"/>
                <a:cs typeface="Poppins" pitchFamily="2" charset="77"/>
              </a:rPr>
              <a:t>Standards of practice </a:t>
            </a:r>
            <a:r>
              <a:rPr lang="en-US" sz="2000" dirty="0">
                <a:latin typeface="Poppins" pitchFamily="2" charset="77"/>
                <a:cs typeface="Poppins" pitchFamily="2" charset="77"/>
              </a:rPr>
              <a:t>and </a:t>
            </a:r>
            <a:r>
              <a:rPr lang="en-US" sz="2000" b="1" dirty="0">
                <a:latin typeface="Poppins" pitchFamily="2" charset="77"/>
                <a:cs typeface="Poppins" pitchFamily="2" charset="77"/>
              </a:rPr>
              <a:t>cultural aspects </a:t>
            </a:r>
            <a:r>
              <a:rPr lang="en-US" sz="2000" dirty="0">
                <a:latin typeface="Poppins" pitchFamily="2" charset="77"/>
                <a:cs typeface="Poppins" pitchFamily="2" charset="77"/>
              </a:rPr>
              <a:t>regarding disclosure of interests</a:t>
            </a:r>
          </a:p>
          <a:p>
            <a:pPr lvl="1" indent="0">
              <a:lnSpc>
                <a:spcPct val="100000"/>
              </a:lnSpc>
              <a:spcAft>
                <a:spcPts val="0"/>
              </a:spcAft>
              <a:buNone/>
            </a:pPr>
            <a:endParaRPr lang="en-US" sz="2000" dirty="0">
              <a:latin typeface="Poppins" pitchFamily="2" charset="77"/>
              <a:cs typeface="Poppins" pitchFamily="2" charset="77"/>
            </a:endParaRPr>
          </a:p>
          <a:p>
            <a:pPr>
              <a:lnSpc>
                <a:spcPct val="100000"/>
              </a:lnSpc>
              <a:spcBef>
                <a:spcPts val="1086"/>
              </a:spcBef>
              <a:spcAft>
                <a:spcPts val="0"/>
              </a:spcAft>
            </a:pPr>
            <a:r>
              <a:rPr lang="en-US" sz="2000" b="1" dirty="0">
                <a:solidFill>
                  <a:srgbClr val="0092CC"/>
                </a:solidFill>
                <a:latin typeface="Poppins" pitchFamily="2" charset="77"/>
                <a:cs typeface="Poppins" pitchFamily="2" charset="77"/>
              </a:rPr>
              <a:t>It must be a step-by-step process involving:</a:t>
            </a:r>
          </a:p>
          <a:p>
            <a:pPr marL="771804" lvl="1" indent="-342900">
              <a:lnSpc>
                <a:spcPct val="100000"/>
              </a:lnSpc>
              <a:spcAft>
                <a:spcPts val="0"/>
              </a:spcAft>
              <a:buFont typeface="Wingdings" pitchFamily="2" charset="2"/>
              <a:buChar char="§"/>
            </a:pPr>
            <a:r>
              <a:rPr lang="en-US" sz="2000" dirty="0">
                <a:latin typeface="Poppins" pitchFamily="2" charset="77"/>
                <a:cs typeface="Poppins" pitchFamily="2" charset="77"/>
              </a:rPr>
              <a:t>Clarification of the </a:t>
            </a:r>
            <a:r>
              <a:rPr lang="en-US" sz="2000" b="1" dirty="0">
                <a:latin typeface="Poppins" pitchFamily="2" charset="77"/>
                <a:cs typeface="Poppins" pitchFamily="2" charset="77"/>
              </a:rPr>
              <a:t>scope</a:t>
            </a:r>
            <a:r>
              <a:rPr lang="en-US" sz="2000" dirty="0">
                <a:latin typeface="Poppins" pitchFamily="2" charset="77"/>
                <a:cs typeface="Poppins" pitchFamily="2" charset="77"/>
              </a:rPr>
              <a:t> of </a:t>
            </a:r>
            <a:r>
              <a:rPr lang="en-US" sz="2000" dirty="0" err="1">
                <a:latin typeface="Poppins" pitchFamily="2" charset="77"/>
                <a:cs typeface="Poppins" pitchFamily="2" charset="77"/>
              </a:rPr>
              <a:t>CoIs</a:t>
            </a:r>
            <a:r>
              <a:rPr lang="en-US" sz="2000" dirty="0">
                <a:latin typeface="Poppins" pitchFamily="2" charset="77"/>
                <a:cs typeface="Poppins" pitchFamily="2" charset="77"/>
              </a:rPr>
              <a:t> to be prevented</a:t>
            </a:r>
          </a:p>
          <a:p>
            <a:pPr marL="771804" lvl="1" indent="-342900">
              <a:lnSpc>
                <a:spcPct val="100000"/>
              </a:lnSpc>
              <a:spcAft>
                <a:spcPts val="0"/>
              </a:spcAft>
              <a:buFont typeface="Wingdings" pitchFamily="2" charset="2"/>
              <a:buChar char="§"/>
            </a:pPr>
            <a:r>
              <a:rPr lang="en-US" sz="2000" dirty="0">
                <a:latin typeface="Poppins" pitchFamily="2" charset="77"/>
                <a:cs typeface="Poppins" pitchFamily="2" charset="77"/>
              </a:rPr>
              <a:t>Definition of the </a:t>
            </a:r>
            <a:r>
              <a:rPr lang="en-US" sz="2000" b="1" dirty="0" err="1">
                <a:latin typeface="Poppins" pitchFamily="2" charset="77"/>
                <a:cs typeface="Poppins" pitchFamily="2" charset="77"/>
              </a:rPr>
              <a:t>CoI</a:t>
            </a:r>
            <a:r>
              <a:rPr lang="en-US" sz="2000" b="1" dirty="0">
                <a:latin typeface="Poppins" pitchFamily="2" charset="77"/>
                <a:cs typeface="Poppins" pitchFamily="2" charset="77"/>
              </a:rPr>
              <a:t>-prevention process</a:t>
            </a:r>
          </a:p>
          <a:p>
            <a:pPr marL="771804" lvl="1" indent="-342900">
              <a:lnSpc>
                <a:spcPct val="100000"/>
              </a:lnSpc>
              <a:spcAft>
                <a:spcPts val="0"/>
              </a:spcAft>
              <a:buFont typeface="Wingdings" pitchFamily="2" charset="2"/>
              <a:buChar char="§"/>
            </a:pPr>
            <a:r>
              <a:rPr lang="en-US" sz="2000" dirty="0">
                <a:latin typeface="Poppins" pitchFamily="2" charset="77"/>
                <a:cs typeface="Poppins" pitchFamily="2" charset="77"/>
              </a:rPr>
              <a:t>Development of the </a:t>
            </a:r>
            <a:r>
              <a:rPr lang="en-US" sz="2000" b="1" dirty="0">
                <a:latin typeface="Poppins" pitchFamily="2" charset="77"/>
                <a:cs typeface="Poppins" pitchFamily="2" charset="77"/>
              </a:rPr>
              <a:t>tools</a:t>
            </a:r>
            <a:r>
              <a:rPr lang="en-US" sz="2000" dirty="0">
                <a:latin typeface="Poppins" pitchFamily="2" charset="77"/>
                <a:cs typeface="Poppins" pitchFamily="2" charset="77"/>
              </a:rPr>
              <a:t> to implement </a:t>
            </a:r>
            <a:r>
              <a:rPr lang="en-US" sz="2000" dirty="0" err="1">
                <a:latin typeface="Poppins" pitchFamily="2" charset="77"/>
                <a:cs typeface="Poppins" pitchFamily="2" charset="77"/>
              </a:rPr>
              <a:t>CoI</a:t>
            </a:r>
            <a:r>
              <a:rPr lang="en-US" sz="2000" dirty="0">
                <a:latin typeface="Poppins" pitchFamily="2" charset="77"/>
                <a:cs typeface="Poppins" pitchFamily="2" charset="77"/>
              </a:rPr>
              <a:t>-prevention policy</a:t>
            </a:r>
          </a:p>
          <a:p>
            <a:pPr marL="215396" lvl="1" indent="0">
              <a:lnSpc>
                <a:spcPct val="100000"/>
              </a:lnSpc>
              <a:spcAft>
                <a:spcPts val="0"/>
              </a:spcAft>
              <a:buNone/>
            </a:pPr>
            <a:endParaRPr lang="en-GB" sz="1600" dirty="0">
              <a:latin typeface="Poppins" pitchFamily="2" charset="77"/>
              <a:cs typeface="Poppins" pitchFamily="2" charset="77"/>
            </a:endParaRPr>
          </a:p>
          <a:p>
            <a:pPr>
              <a:lnSpc>
                <a:spcPct val="100000"/>
              </a:lnSpc>
              <a:spcAft>
                <a:spcPts val="0"/>
              </a:spcAft>
            </a:pPr>
            <a:endParaRPr lang="en-US" sz="1600" dirty="0">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B7762AE3-2C71-EB44-B89E-3260B3181C4E}"/>
              </a:ext>
            </a:extLst>
          </p:cNvPr>
          <p:cNvSpPr>
            <a:spLocks noGrp="1"/>
          </p:cNvSpPr>
          <p:nvPr>
            <p:ph type="sldNum" sz="quarter" idx="16"/>
          </p:nvPr>
        </p:nvSpPr>
        <p:spPr/>
        <p:txBody>
          <a:bodyPr/>
          <a:lstStyle/>
          <a:p>
            <a:fld id="{A74CE0EA-F3B5-4684-BA10-C594598FDB9C}" type="slidenum">
              <a:rPr lang="en-GB" noProof="0" smtClean="0"/>
              <a:pPr/>
              <a:t>23</a:t>
            </a:fld>
            <a:endParaRPr lang="en-GB" noProof="0" dirty="0"/>
          </a:p>
        </p:txBody>
      </p:sp>
      <p:sp>
        <p:nvSpPr>
          <p:cNvPr id="6" name="object 2">
            <a:extLst>
              <a:ext uri="{FF2B5EF4-FFF2-40B4-BE49-F238E27FC236}">
                <a16:creationId xmlns:a16="http://schemas.microsoft.com/office/drawing/2014/main" id="{BBA6FBAF-AAC4-2D7E-0D8D-BBB96A3D3F59}"/>
              </a:ext>
            </a:extLst>
          </p:cNvPr>
          <p:cNvSpPr txBox="1">
            <a:spLocks/>
          </p:cNvSpPr>
          <p:nvPr/>
        </p:nvSpPr>
        <p:spPr>
          <a:xfrm>
            <a:off x="576584" y="551759"/>
            <a:ext cx="8609619" cy="921471"/>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Developing a </a:t>
            </a:r>
            <a:r>
              <a:rPr lang="en-GB" dirty="0" err="1"/>
              <a:t>CoI</a:t>
            </a:r>
            <a:r>
              <a:rPr lang="en-GB" dirty="0"/>
              <a:t> prevention and management policy</a:t>
            </a:r>
          </a:p>
        </p:txBody>
      </p:sp>
      <p:sp>
        <p:nvSpPr>
          <p:cNvPr id="7" name="Footer Placeholder 3">
            <a:extLst>
              <a:ext uri="{FF2B5EF4-FFF2-40B4-BE49-F238E27FC236}">
                <a16:creationId xmlns:a16="http://schemas.microsoft.com/office/drawing/2014/main" id="{DB54F8FB-369F-19E7-B115-E139867AABA5}"/>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8" name="object 14">
            <a:extLst>
              <a:ext uri="{FF2B5EF4-FFF2-40B4-BE49-F238E27FC236}">
                <a16:creationId xmlns:a16="http://schemas.microsoft.com/office/drawing/2014/main" id="{8202F4B6-2C15-A13B-ECEE-A4C7D13B75A0}"/>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pic>
        <p:nvPicPr>
          <p:cNvPr id="4" name="Image 3">
            <a:extLst>
              <a:ext uri="{FF2B5EF4-FFF2-40B4-BE49-F238E27FC236}">
                <a16:creationId xmlns:a16="http://schemas.microsoft.com/office/drawing/2014/main" id="{16695845-D1E5-A8B8-2056-03BD479CDF3E}"/>
              </a:ext>
            </a:extLst>
          </p:cNvPr>
          <p:cNvPicPr>
            <a:picLocks noChangeAspect="1"/>
          </p:cNvPicPr>
          <p:nvPr/>
        </p:nvPicPr>
        <p:blipFill rotWithShape="1">
          <a:blip r:embed="rId3">
            <a:extLst>
              <a:ext uri="{28A0092B-C50C-407E-A947-70E740481C1C}">
                <a14:useLocalDpi xmlns:a14="http://schemas.microsoft.com/office/drawing/2010/main" val="0"/>
              </a:ext>
            </a:extLst>
          </a:blip>
          <a:srcRect b="21071"/>
          <a:stretch/>
        </p:blipFill>
        <p:spPr>
          <a:xfrm>
            <a:off x="9852102" y="2041241"/>
            <a:ext cx="1078419" cy="851180"/>
          </a:xfrm>
          <a:prstGeom prst="rect">
            <a:avLst/>
          </a:prstGeom>
        </p:spPr>
      </p:pic>
      <p:pic>
        <p:nvPicPr>
          <p:cNvPr id="10" name="Image 9">
            <a:extLst>
              <a:ext uri="{FF2B5EF4-FFF2-40B4-BE49-F238E27FC236}">
                <a16:creationId xmlns:a16="http://schemas.microsoft.com/office/drawing/2014/main" id="{2D370EE1-D862-F77C-4FA3-7D2EF9A97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820" y="4213230"/>
            <a:ext cx="1301680" cy="1301680"/>
          </a:xfrm>
          <a:prstGeom prst="rect">
            <a:avLst/>
          </a:prstGeom>
        </p:spPr>
      </p:pic>
      <p:sp>
        <p:nvSpPr>
          <p:cNvPr id="12" name="ZoneTexte 11">
            <a:extLst>
              <a:ext uri="{FF2B5EF4-FFF2-40B4-BE49-F238E27FC236}">
                <a16:creationId xmlns:a16="http://schemas.microsoft.com/office/drawing/2014/main" id="{728212D9-FB64-936C-742F-87B3F7FBBE19}"/>
              </a:ext>
            </a:extLst>
          </p:cNvPr>
          <p:cNvSpPr txBox="1"/>
          <p:nvPr/>
        </p:nvSpPr>
        <p:spPr>
          <a:xfrm>
            <a:off x="1082374" y="5517028"/>
            <a:ext cx="9147475" cy="707886"/>
          </a:xfrm>
          <a:prstGeom prst="rect">
            <a:avLst/>
          </a:prstGeom>
          <a:solidFill>
            <a:schemeClr val="bg2"/>
          </a:solidFill>
        </p:spPr>
        <p:txBody>
          <a:bodyPr wrap="square">
            <a:spAutoFit/>
          </a:bodyPr>
          <a:lstStyle/>
          <a:p>
            <a:pPr algn="ctr">
              <a:lnSpc>
                <a:spcPct val="100000"/>
              </a:lnSpc>
              <a:spcBef>
                <a:spcPts val="1086"/>
              </a:spcBef>
              <a:spcAft>
                <a:spcPts val="0"/>
              </a:spcAft>
            </a:pPr>
            <a:r>
              <a:rPr lang="en-GB" sz="2000" b="1" dirty="0">
                <a:solidFill>
                  <a:srgbClr val="0092CC"/>
                </a:solidFill>
                <a:latin typeface="Poppins" pitchFamily="2" charset="77"/>
                <a:cs typeface="Poppins" pitchFamily="2" charset="77"/>
              </a:rPr>
              <a:t>Involvement of NITAG members during the process to develop the policy is key</a:t>
            </a:r>
            <a:endParaRPr lang="en-US" sz="1600" dirty="0">
              <a:latin typeface="Poppins" pitchFamily="2" charset="77"/>
              <a:cs typeface="Poppins" pitchFamily="2" charset="77"/>
            </a:endParaRPr>
          </a:p>
        </p:txBody>
      </p:sp>
    </p:spTree>
    <p:extLst>
      <p:ext uri="{BB962C8B-B14F-4D97-AF65-F5344CB8AC3E}">
        <p14:creationId xmlns:p14="http://schemas.microsoft.com/office/powerpoint/2010/main" val="969654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10077"/>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E8FD15-3493-7647-B6A6-0BEC6DCC4451}"/>
              </a:ext>
            </a:extLst>
          </p:cNvPr>
          <p:cNvSpPr>
            <a:spLocks noGrp="1"/>
          </p:cNvSpPr>
          <p:nvPr>
            <p:ph idx="1"/>
          </p:nvPr>
        </p:nvSpPr>
        <p:spPr>
          <a:xfrm>
            <a:off x="1995975" y="2564847"/>
            <a:ext cx="9544351" cy="1308772"/>
          </a:xfrm>
        </p:spPr>
        <p:txBody>
          <a:bodyPr/>
          <a:lstStyle/>
          <a:p>
            <a:r>
              <a:rPr lang="en-US" sz="3600" b="1" dirty="0">
                <a:solidFill>
                  <a:schemeClr val="bg1"/>
                </a:solidFill>
                <a:latin typeface="Poppins" pitchFamily="2" charset="77"/>
                <a:cs typeface="Poppins" pitchFamily="2" charset="77"/>
              </a:rPr>
              <a:t>If you are to help set up a </a:t>
            </a:r>
            <a:r>
              <a:rPr lang="en-US" sz="3600" b="1" dirty="0" err="1">
                <a:solidFill>
                  <a:schemeClr val="bg1"/>
                </a:solidFill>
                <a:latin typeface="Poppins" pitchFamily="2" charset="77"/>
                <a:cs typeface="Poppins" pitchFamily="2" charset="77"/>
              </a:rPr>
              <a:t>CoI</a:t>
            </a:r>
            <a:r>
              <a:rPr lang="en-US" sz="3600" b="1" dirty="0">
                <a:solidFill>
                  <a:schemeClr val="bg1"/>
                </a:solidFill>
                <a:latin typeface="Poppins" pitchFamily="2" charset="77"/>
                <a:cs typeface="Poppins" pitchFamily="2" charset="77"/>
              </a:rPr>
              <a:t> prevention and management policy for your NITAG – Can you list a few points you would take into account?</a:t>
            </a:r>
          </a:p>
          <a:p>
            <a:endParaRPr lang="en-US" sz="3600" b="1" dirty="0">
              <a:solidFill>
                <a:schemeClr val="bg1"/>
              </a:solidFill>
              <a:latin typeface="Poppins" pitchFamily="2" charset="77"/>
              <a:cs typeface="Poppins" pitchFamily="2" charset="77"/>
            </a:endParaRPr>
          </a:p>
        </p:txBody>
      </p:sp>
      <p:sp>
        <p:nvSpPr>
          <p:cNvPr id="4" name="Slide Number Placeholder 3">
            <a:extLst>
              <a:ext uri="{FF2B5EF4-FFF2-40B4-BE49-F238E27FC236}">
                <a16:creationId xmlns:a16="http://schemas.microsoft.com/office/drawing/2014/main" id="{DE65BDF4-7DF3-794E-9304-2E0C038214E0}"/>
              </a:ext>
            </a:extLst>
          </p:cNvPr>
          <p:cNvSpPr>
            <a:spLocks noGrp="1"/>
          </p:cNvSpPr>
          <p:nvPr>
            <p:ph type="sldNum" sz="quarter" idx="16"/>
          </p:nvPr>
        </p:nvSpPr>
        <p:spPr/>
        <p:txBody>
          <a:bodyPr/>
          <a:lstStyle/>
          <a:p>
            <a:fld id="{A74CE0EA-F3B5-4684-BA10-C594598FDB9C}" type="slidenum">
              <a:rPr lang="en-GB" noProof="0" smtClean="0"/>
              <a:pPr/>
              <a:t>24</a:t>
            </a:fld>
            <a:endParaRPr lang="en-GB" noProof="0" dirty="0"/>
          </a:p>
        </p:txBody>
      </p:sp>
      <p:sp>
        <p:nvSpPr>
          <p:cNvPr id="6" name="object 2">
            <a:extLst>
              <a:ext uri="{FF2B5EF4-FFF2-40B4-BE49-F238E27FC236}">
                <a16:creationId xmlns:a16="http://schemas.microsoft.com/office/drawing/2014/main" id="{7ACE2DFC-B4FA-4067-B38C-96EB907AAE3B}"/>
              </a:ext>
            </a:extLst>
          </p:cNvPr>
          <p:cNvSpPr txBox="1">
            <a:spLocks/>
          </p:cNvSpPr>
          <p:nvPr/>
        </p:nvSpPr>
        <p:spPr>
          <a:xfrm>
            <a:off x="576585" y="551759"/>
            <a:ext cx="8370468"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EXERCISE</a:t>
            </a:r>
          </a:p>
        </p:txBody>
      </p:sp>
      <p:sp>
        <p:nvSpPr>
          <p:cNvPr id="7" name="Footer Placeholder 3">
            <a:extLst>
              <a:ext uri="{FF2B5EF4-FFF2-40B4-BE49-F238E27FC236}">
                <a16:creationId xmlns:a16="http://schemas.microsoft.com/office/drawing/2014/main" id="{96F67B77-B78C-086C-7B7C-31874FE1EFEC}"/>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8" name="object 14">
            <a:extLst>
              <a:ext uri="{FF2B5EF4-FFF2-40B4-BE49-F238E27FC236}">
                <a16:creationId xmlns:a16="http://schemas.microsoft.com/office/drawing/2014/main" id="{25A9CDC8-B666-2C2B-567D-4D9941DF549A}"/>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p>
        </p:txBody>
      </p:sp>
      <p:pic>
        <p:nvPicPr>
          <p:cNvPr id="9" name="Image 8">
            <a:extLst>
              <a:ext uri="{FF2B5EF4-FFF2-40B4-BE49-F238E27FC236}">
                <a16:creationId xmlns:a16="http://schemas.microsoft.com/office/drawing/2014/main" id="{0185A850-4A41-DB2C-9581-610A43B4B4A9}"/>
              </a:ext>
            </a:extLst>
          </p:cNvPr>
          <p:cNvPicPr>
            <a:picLocks noChangeAspect="1"/>
          </p:cNvPicPr>
          <p:nvPr/>
        </p:nvPicPr>
        <p:blipFill>
          <a:blip r:embed="rId2">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881492" y="2583440"/>
            <a:ext cx="1068387" cy="1068387"/>
          </a:xfrm>
          <a:prstGeom prst="rect">
            <a:avLst/>
          </a:prstGeom>
        </p:spPr>
      </p:pic>
      <p:sp>
        <p:nvSpPr>
          <p:cNvPr id="2" name="Rectangle 1">
            <a:extLst>
              <a:ext uri="{FF2B5EF4-FFF2-40B4-BE49-F238E27FC236}">
                <a16:creationId xmlns:a16="http://schemas.microsoft.com/office/drawing/2014/main" id="{58443F9C-E437-86BF-D842-FF736BE16BED}"/>
              </a:ext>
            </a:extLst>
          </p:cNvPr>
          <p:cNvSpPr/>
          <p:nvPr/>
        </p:nvSpPr>
        <p:spPr>
          <a:xfrm>
            <a:off x="9364717" y="268014"/>
            <a:ext cx="2385911" cy="997632"/>
          </a:xfrm>
          <a:prstGeom prst="rect">
            <a:avLst/>
          </a:prstGeom>
          <a:solidFill>
            <a:srgbClr val="C1007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logo&#10;&#10;Description générée automatiquement">
            <a:extLst>
              <a:ext uri="{FF2B5EF4-FFF2-40B4-BE49-F238E27FC236}">
                <a16:creationId xmlns:a16="http://schemas.microsoft.com/office/drawing/2014/main" id="{B30B24D3-2B17-7A24-8D1D-055C9381495D}"/>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spTree>
    <p:extLst>
      <p:ext uri="{BB962C8B-B14F-4D97-AF65-F5344CB8AC3E}">
        <p14:creationId xmlns:p14="http://schemas.microsoft.com/office/powerpoint/2010/main" val="2830307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4B0708-8A6A-0755-4971-CE97B6820D87}"/>
              </a:ext>
            </a:extLst>
          </p:cNvPr>
          <p:cNvSpPr/>
          <p:nvPr/>
        </p:nvSpPr>
        <p:spPr>
          <a:xfrm>
            <a:off x="403175" y="3010486"/>
            <a:ext cx="5597999" cy="104676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7AEE0F3B-FB9A-BFC9-2C7C-2DC6593C9343}"/>
              </a:ext>
            </a:extLst>
          </p:cNvPr>
          <p:cNvSpPr/>
          <p:nvPr/>
        </p:nvSpPr>
        <p:spPr>
          <a:xfrm>
            <a:off x="6365751" y="2992319"/>
            <a:ext cx="5591785" cy="104676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EDEAA60-307F-6932-CED7-9CCED0BE4589}"/>
              </a:ext>
            </a:extLst>
          </p:cNvPr>
          <p:cNvSpPr/>
          <p:nvPr/>
        </p:nvSpPr>
        <p:spPr>
          <a:xfrm>
            <a:off x="403175" y="5078275"/>
            <a:ext cx="5597999" cy="104676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10C90E5C-A71D-FEF2-DF02-5483A76C902C}"/>
              </a:ext>
            </a:extLst>
          </p:cNvPr>
          <p:cNvSpPr/>
          <p:nvPr/>
        </p:nvSpPr>
        <p:spPr>
          <a:xfrm>
            <a:off x="403174" y="4428843"/>
            <a:ext cx="5598000" cy="520700"/>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6274FD2-B24A-DCF4-36A9-57C6C0DA9231}"/>
              </a:ext>
            </a:extLst>
          </p:cNvPr>
          <p:cNvSpPr/>
          <p:nvPr/>
        </p:nvSpPr>
        <p:spPr>
          <a:xfrm>
            <a:off x="6281346" y="4428843"/>
            <a:ext cx="5591787" cy="520700"/>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6E6C6174-262E-7133-4CAD-B9D5B1F863D8}"/>
              </a:ext>
            </a:extLst>
          </p:cNvPr>
          <p:cNvSpPr/>
          <p:nvPr/>
        </p:nvSpPr>
        <p:spPr>
          <a:xfrm>
            <a:off x="403174" y="2345466"/>
            <a:ext cx="5598000" cy="537434"/>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4A6F728A-6DC3-7940-BEFE-0ADFD406E502}"/>
              </a:ext>
            </a:extLst>
          </p:cNvPr>
          <p:cNvSpPr/>
          <p:nvPr/>
        </p:nvSpPr>
        <p:spPr>
          <a:xfrm>
            <a:off x="6365750" y="2345466"/>
            <a:ext cx="5591786" cy="537434"/>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ontent Placeholder 3"/>
          <p:cNvSpPr>
            <a:spLocks noGrp="1"/>
          </p:cNvSpPr>
          <p:nvPr>
            <p:ph sz="half" idx="2"/>
          </p:nvPr>
        </p:nvSpPr>
        <p:spPr>
          <a:xfrm>
            <a:off x="403175" y="2459766"/>
            <a:ext cx="5603925" cy="1938992"/>
          </a:xfrm>
        </p:spPr>
        <p:txBody>
          <a:bodyPr/>
          <a:lstStyle/>
          <a:p>
            <a:pPr marL="215396" lvl="1" indent="0">
              <a:lnSpc>
                <a:spcPct val="100000"/>
              </a:lnSpc>
              <a:spcAft>
                <a:spcPts val="0"/>
              </a:spcAft>
              <a:buNone/>
            </a:pPr>
            <a:r>
              <a:rPr lang="en-GB" sz="2000" b="1" dirty="0">
                <a:latin typeface="Poppins" pitchFamily="2" charset="77"/>
                <a:cs typeface="Poppins" pitchFamily="2" charset="77"/>
              </a:rPr>
              <a:t>Declaration process</a:t>
            </a:r>
          </a:p>
          <a:p>
            <a:pPr marL="215396" lvl="1" indent="0">
              <a:lnSpc>
                <a:spcPct val="100000"/>
              </a:lnSpc>
              <a:spcAft>
                <a:spcPts val="0"/>
              </a:spcAft>
              <a:buNone/>
            </a:pPr>
            <a:endParaRPr lang="en-GB" sz="2000" b="1" dirty="0">
              <a:latin typeface="Poppins" pitchFamily="2" charset="77"/>
              <a:cs typeface="Poppins" pitchFamily="2" charset="77"/>
            </a:endParaRPr>
          </a:p>
          <a:p>
            <a:pPr lvl="1">
              <a:lnSpc>
                <a:spcPct val="100000"/>
              </a:lnSpc>
              <a:spcAft>
                <a:spcPts val="0"/>
              </a:spcAft>
              <a:buClr>
                <a:srgbClr val="009CDE"/>
              </a:buClr>
              <a:buFont typeface="Wingdings" pitchFamily="2" charset="2"/>
              <a:buChar char="§"/>
            </a:pPr>
            <a:r>
              <a:rPr lang="en-GB" sz="2000" dirty="0">
                <a:latin typeface="Poppins" pitchFamily="2" charset="77"/>
                <a:cs typeface="Poppins" pitchFamily="2" charset="77"/>
              </a:rPr>
              <a:t>Frequency of declaration/update</a:t>
            </a:r>
          </a:p>
          <a:p>
            <a:pPr lvl="1">
              <a:lnSpc>
                <a:spcPct val="100000"/>
              </a:lnSpc>
              <a:spcAft>
                <a:spcPts val="0"/>
              </a:spcAft>
              <a:buClr>
                <a:srgbClr val="009CDE"/>
              </a:buClr>
              <a:buFont typeface="Wingdings" pitchFamily="2" charset="2"/>
              <a:buChar char="§"/>
            </a:pPr>
            <a:r>
              <a:rPr lang="en-GB" sz="2000" dirty="0">
                <a:latin typeface="Poppins" pitchFamily="2" charset="77"/>
                <a:cs typeface="Poppins" pitchFamily="2" charset="77"/>
              </a:rPr>
              <a:t>Level of details</a:t>
            </a:r>
          </a:p>
          <a:p>
            <a:pPr marL="215396" lvl="1" indent="0">
              <a:lnSpc>
                <a:spcPct val="100000"/>
              </a:lnSpc>
              <a:spcAft>
                <a:spcPts val="0"/>
              </a:spcAft>
              <a:buNone/>
            </a:pPr>
            <a:endParaRPr lang="en-GB" sz="2000" dirty="0">
              <a:latin typeface="Poppins" pitchFamily="2" charset="77"/>
              <a:cs typeface="Poppins" pitchFamily="2" charset="77"/>
            </a:endParaRPr>
          </a:p>
        </p:txBody>
      </p:sp>
      <p:sp>
        <p:nvSpPr>
          <p:cNvPr id="3" name="object 2">
            <a:extLst>
              <a:ext uri="{FF2B5EF4-FFF2-40B4-BE49-F238E27FC236}">
                <a16:creationId xmlns:a16="http://schemas.microsoft.com/office/drawing/2014/main" id="{2ED9741C-A5FF-7EBD-9F8E-51C04FB34E04}"/>
              </a:ext>
            </a:extLst>
          </p:cNvPr>
          <p:cNvSpPr txBox="1">
            <a:spLocks/>
          </p:cNvSpPr>
          <p:nvPr/>
        </p:nvSpPr>
        <p:spPr>
          <a:xfrm>
            <a:off x="576585" y="551759"/>
            <a:ext cx="8370468" cy="921471"/>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Points to consider for developing a </a:t>
            </a:r>
            <a:r>
              <a:rPr lang="en-GB" dirty="0" err="1"/>
              <a:t>CoI</a:t>
            </a:r>
            <a:r>
              <a:rPr lang="en-GB" dirty="0"/>
              <a:t> prevention and management policy</a:t>
            </a:r>
          </a:p>
        </p:txBody>
      </p:sp>
      <p:sp>
        <p:nvSpPr>
          <p:cNvPr id="5" name="Footer Placeholder 3">
            <a:extLst>
              <a:ext uri="{FF2B5EF4-FFF2-40B4-BE49-F238E27FC236}">
                <a16:creationId xmlns:a16="http://schemas.microsoft.com/office/drawing/2014/main" id="{40D47A39-3FBF-5A04-6ADC-4CBDEC499AD6}"/>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14E5EAB3-C38E-04BF-14ED-D65556E32A63}"/>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9" name="ZoneTexte 8">
            <a:extLst>
              <a:ext uri="{FF2B5EF4-FFF2-40B4-BE49-F238E27FC236}">
                <a16:creationId xmlns:a16="http://schemas.microsoft.com/office/drawing/2014/main" id="{5BD55F3F-2F5E-50B3-DEA8-57CA6F0CD025}"/>
              </a:ext>
            </a:extLst>
          </p:cNvPr>
          <p:cNvSpPr txBox="1"/>
          <p:nvPr/>
        </p:nvSpPr>
        <p:spPr>
          <a:xfrm>
            <a:off x="6339060" y="2440103"/>
            <a:ext cx="6645178" cy="1631216"/>
          </a:xfrm>
          <a:prstGeom prst="rect">
            <a:avLst/>
          </a:prstGeom>
          <a:noFill/>
        </p:spPr>
        <p:txBody>
          <a:bodyPr wrap="square">
            <a:spAutoFit/>
          </a:bodyPr>
          <a:lstStyle/>
          <a:p>
            <a:pPr marL="215396" lvl="1" indent="0">
              <a:spcAft>
                <a:spcPts val="0"/>
              </a:spcAft>
              <a:buNone/>
            </a:pPr>
            <a:r>
              <a:rPr lang="en-GB" sz="2000" b="1" dirty="0">
                <a:latin typeface="Poppins" pitchFamily="2" charset="77"/>
                <a:cs typeface="Poppins" pitchFamily="2" charset="77"/>
              </a:rPr>
              <a:t>Assessment process and rules</a:t>
            </a:r>
          </a:p>
          <a:p>
            <a:pPr marL="215396" lvl="1" indent="0">
              <a:spcAft>
                <a:spcPts val="0"/>
              </a:spcAft>
              <a:buNone/>
            </a:pPr>
            <a:endParaRPr lang="en-GB" sz="2000" b="1" dirty="0">
              <a:latin typeface="Poppins" pitchFamily="2" charset="77"/>
              <a:cs typeface="Poppins" pitchFamily="2" charset="77"/>
            </a:endParaRPr>
          </a:p>
          <a:p>
            <a:pPr marL="558296" lvl="1" indent="-342900">
              <a:spcAft>
                <a:spcPts val="0"/>
              </a:spcAft>
              <a:buClr>
                <a:srgbClr val="009CDE"/>
              </a:buClr>
              <a:buFont typeface="Wingdings" pitchFamily="2" charset="2"/>
              <a:buChar char="§"/>
            </a:pPr>
            <a:r>
              <a:rPr lang="en-GB" sz="2000" dirty="0">
                <a:latin typeface="Poppins" pitchFamily="2" charset="77"/>
                <a:cs typeface="Poppins" pitchFamily="2" charset="77"/>
              </a:rPr>
              <a:t>Categorization of interests?</a:t>
            </a:r>
          </a:p>
          <a:p>
            <a:pPr marL="558296" lvl="1" indent="-342900">
              <a:spcAft>
                <a:spcPts val="0"/>
              </a:spcAft>
              <a:buClr>
                <a:srgbClr val="009CDE"/>
              </a:buClr>
              <a:buFont typeface="Wingdings" pitchFamily="2" charset="2"/>
              <a:buChar char="§"/>
            </a:pPr>
            <a:r>
              <a:rPr lang="en-GB" sz="2000" dirty="0">
                <a:latin typeface="Poppins" pitchFamily="2" charset="77"/>
                <a:cs typeface="Poppins" pitchFamily="2" charset="77"/>
              </a:rPr>
              <a:t>Criteria to assess?</a:t>
            </a:r>
          </a:p>
          <a:p>
            <a:pPr marL="558296" lvl="1" indent="-342900">
              <a:spcAft>
                <a:spcPts val="0"/>
              </a:spcAft>
              <a:buClr>
                <a:srgbClr val="009CDE"/>
              </a:buClr>
              <a:buFont typeface="Wingdings" pitchFamily="2" charset="2"/>
              <a:buChar char="§"/>
            </a:pPr>
            <a:r>
              <a:rPr lang="en-GB" sz="2000" dirty="0">
                <a:latin typeface="Poppins" pitchFamily="2" charset="77"/>
                <a:cs typeface="Poppins" pitchFamily="2" charset="77"/>
              </a:rPr>
              <a:t>Stringency of the rules – thresholds?</a:t>
            </a:r>
          </a:p>
        </p:txBody>
      </p:sp>
      <p:sp>
        <p:nvSpPr>
          <p:cNvPr id="11" name="ZoneTexte 10">
            <a:extLst>
              <a:ext uri="{FF2B5EF4-FFF2-40B4-BE49-F238E27FC236}">
                <a16:creationId xmlns:a16="http://schemas.microsoft.com/office/drawing/2014/main" id="{A45B32BA-B558-333E-D9A6-E51A06FD633E}"/>
              </a:ext>
            </a:extLst>
          </p:cNvPr>
          <p:cNvSpPr txBox="1"/>
          <p:nvPr/>
        </p:nvSpPr>
        <p:spPr>
          <a:xfrm>
            <a:off x="393701" y="4510930"/>
            <a:ext cx="4876800" cy="1323439"/>
          </a:xfrm>
          <a:prstGeom prst="rect">
            <a:avLst/>
          </a:prstGeom>
          <a:noFill/>
        </p:spPr>
        <p:txBody>
          <a:bodyPr wrap="square">
            <a:spAutoFit/>
          </a:bodyPr>
          <a:lstStyle/>
          <a:p>
            <a:pPr marL="215396" lvl="1" indent="0">
              <a:spcAft>
                <a:spcPts val="0"/>
              </a:spcAft>
              <a:buClr>
                <a:srgbClr val="009CDE"/>
              </a:buClr>
              <a:buNone/>
            </a:pPr>
            <a:r>
              <a:rPr lang="en-GB" sz="2000" b="1" dirty="0">
                <a:latin typeface="Poppins" pitchFamily="2" charset="77"/>
                <a:cs typeface="Poppins" pitchFamily="2" charset="77"/>
              </a:rPr>
              <a:t>Disclosure policy</a:t>
            </a:r>
          </a:p>
          <a:p>
            <a:pPr marL="558296" lvl="1" indent="-342900">
              <a:spcAft>
                <a:spcPts val="0"/>
              </a:spcAft>
              <a:buClr>
                <a:srgbClr val="009CDE"/>
              </a:buClr>
              <a:buFont typeface="Wingdings" pitchFamily="2" charset="2"/>
              <a:buChar char="§"/>
            </a:pPr>
            <a:endParaRPr lang="en-US" sz="2000" dirty="0">
              <a:latin typeface="Poppins" pitchFamily="2" charset="77"/>
              <a:cs typeface="Poppins" pitchFamily="2" charset="77"/>
            </a:endParaRPr>
          </a:p>
          <a:p>
            <a:pPr marL="558296" lvl="1" indent="-342900">
              <a:spcAft>
                <a:spcPts val="0"/>
              </a:spcAft>
              <a:buClr>
                <a:srgbClr val="009CDE"/>
              </a:buClr>
              <a:buFont typeface="Wingdings" pitchFamily="2" charset="2"/>
              <a:buChar char="§"/>
            </a:pPr>
            <a:r>
              <a:rPr lang="en-US" sz="2000" dirty="0">
                <a:latin typeface="Poppins" pitchFamily="2" charset="77"/>
                <a:cs typeface="Poppins" pitchFamily="2" charset="77"/>
              </a:rPr>
              <a:t>Extent to which the declarations of interests are made public </a:t>
            </a:r>
          </a:p>
        </p:txBody>
      </p:sp>
      <p:sp>
        <p:nvSpPr>
          <p:cNvPr id="15" name="ZoneTexte 14">
            <a:extLst>
              <a:ext uri="{FF2B5EF4-FFF2-40B4-BE49-F238E27FC236}">
                <a16:creationId xmlns:a16="http://schemas.microsoft.com/office/drawing/2014/main" id="{EB9112E3-E518-C9CE-E35F-0B226B0A88AF}"/>
              </a:ext>
            </a:extLst>
          </p:cNvPr>
          <p:cNvSpPr txBox="1"/>
          <p:nvPr/>
        </p:nvSpPr>
        <p:spPr>
          <a:xfrm>
            <a:off x="6333134" y="4387660"/>
            <a:ext cx="6089650" cy="515526"/>
          </a:xfrm>
          <a:prstGeom prst="rect">
            <a:avLst/>
          </a:prstGeom>
          <a:noFill/>
        </p:spPr>
        <p:txBody>
          <a:bodyPr wrap="square">
            <a:spAutoFit/>
          </a:bodyPr>
          <a:lstStyle/>
          <a:p>
            <a:pPr marL="215396" lvl="1" indent="0">
              <a:lnSpc>
                <a:spcPct val="150000"/>
              </a:lnSpc>
              <a:spcAft>
                <a:spcPts val="0"/>
              </a:spcAft>
              <a:buNone/>
            </a:pPr>
            <a:r>
              <a:rPr lang="en-GB" sz="2000" b="1" dirty="0">
                <a:latin typeface="Poppins" pitchFamily="2" charset="77"/>
                <a:cs typeface="Poppins" pitchFamily="2" charset="77"/>
              </a:rPr>
              <a:t>Outcomes of decisions</a:t>
            </a:r>
            <a:endParaRPr lang="en-GB" sz="2000" dirty="0">
              <a:latin typeface="Poppins" pitchFamily="2" charset="77"/>
              <a:cs typeface="Poppins" pitchFamily="2" charset="77"/>
            </a:endParaRPr>
          </a:p>
        </p:txBody>
      </p:sp>
    </p:spTree>
    <p:extLst>
      <p:ext uri="{BB962C8B-B14F-4D97-AF65-F5344CB8AC3E}">
        <p14:creationId xmlns:p14="http://schemas.microsoft.com/office/powerpoint/2010/main" val="1596727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A24CB99-3179-0744-B059-E2F6D49A1E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063" y="1900360"/>
            <a:ext cx="2957659" cy="3623889"/>
          </a:xfrm>
          <a:prstGeom prst="rect">
            <a:avLst/>
          </a:prstGeom>
          <a:ln w="12700" cap="sq">
            <a:solidFill>
              <a:schemeClr val="bg2">
                <a:lumMod val="90000"/>
              </a:schemeClr>
            </a:solidFill>
            <a:miter lim="800000"/>
          </a:ln>
          <a:effectLst/>
        </p:spPr>
      </p:pic>
      <p:sp>
        <p:nvSpPr>
          <p:cNvPr id="9" name="TextBox 8">
            <a:extLst>
              <a:ext uri="{FF2B5EF4-FFF2-40B4-BE49-F238E27FC236}">
                <a16:creationId xmlns:a16="http://schemas.microsoft.com/office/drawing/2014/main" id="{23003F42-6E03-4148-ABFF-759D36669DAC}"/>
              </a:ext>
            </a:extLst>
          </p:cNvPr>
          <p:cNvSpPr txBox="1"/>
          <p:nvPr/>
        </p:nvSpPr>
        <p:spPr>
          <a:xfrm>
            <a:off x="1903851" y="5555142"/>
            <a:ext cx="1357607" cy="338554"/>
          </a:xfrm>
          <a:prstGeom prst="rect">
            <a:avLst/>
          </a:prstGeom>
          <a:noFill/>
        </p:spPr>
        <p:txBody>
          <a:bodyPr wrap="square" rtlCol="0">
            <a:spAutoFit/>
          </a:bodyPr>
          <a:lstStyle/>
          <a:p>
            <a:pPr algn="ctr"/>
            <a:r>
              <a:rPr lang="en-US" sz="1600" dirty="0">
                <a:latin typeface="Poppins" pitchFamily="2" charset="77"/>
                <a:cs typeface="Poppins" pitchFamily="2" charset="77"/>
                <a:hlinkClick r:id="rId3"/>
              </a:rPr>
              <a:t>France</a:t>
            </a:r>
            <a:r>
              <a:rPr lang="en-US" sz="1600" dirty="0">
                <a:latin typeface="Poppins" pitchFamily="2" charset="77"/>
                <a:cs typeface="Poppins" pitchFamily="2" charset="77"/>
              </a:rPr>
              <a:t> </a:t>
            </a:r>
          </a:p>
        </p:txBody>
      </p:sp>
      <p:pic>
        <p:nvPicPr>
          <p:cNvPr id="11" name="Picture 10">
            <a:extLst>
              <a:ext uri="{FF2B5EF4-FFF2-40B4-BE49-F238E27FC236}">
                <a16:creationId xmlns:a16="http://schemas.microsoft.com/office/drawing/2014/main" id="{B7B07D73-128C-A643-A1AF-68960DD92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962" y="1484421"/>
            <a:ext cx="4309347" cy="3003661"/>
          </a:xfrm>
          <a:prstGeom prst="rect">
            <a:avLst/>
          </a:prstGeom>
          <a:ln w="12700" cap="sq">
            <a:solidFill>
              <a:schemeClr val="bg2">
                <a:lumMod val="90000"/>
              </a:schemeClr>
            </a:solidFill>
            <a:miter lim="800000"/>
          </a:ln>
          <a:effectLst/>
        </p:spPr>
      </p:pic>
      <p:sp>
        <p:nvSpPr>
          <p:cNvPr id="12" name="TextBox 11">
            <a:extLst>
              <a:ext uri="{FF2B5EF4-FFF2-40B4-BE49-F238E27FC236}">
                <a16:creationId xmlns:a16="http://schemas.microsoft.com/office/drawing/2014/main" id="{7FF0989D-2CB4-C347-B85F-8A13FF390CDC}"/>
              </a:ext>
            </a:extLst>
          </p:cNvPr>
          <p:cNvSpPr txBox="1"/>
          <p:nvPr/>
        </p:nvSpPr>
        <p:spPr>
          <a:xfrm>
            <a:off x="6895968" y="4583106"/>
            <a:ext cx="1635672" cy="338554"/>
          </a:xfrm>
          <a:prstGeom prst="rect">
            <a:avLst/>
          </a:prstGeom>
          <a:noFill/>
        </p:spPr>
        <p:txBody>
          <a:bodyPr wrap="square" rtlCol="0">
            <a:spAutoFit/>
          </a:bodyPr>
          <a:lstStyle/>
          <a:p>
            <a:r>
              <a:rPr lang="en-US" sz="1600" dirty="0">
                <a:latin typeface="Poppins" pitchFamily="2" charset="77"/>
                <a:cs typeface="Poppins" pitchFamily="2" charset="77"/>
                <a:hlinkClick r:id="rId5"/>
              </a:rPr>
              <a:t>Australia</a:t>
            </a:r>
            <a:endParaRPr lang="en-US" sz="1600" dirty="0">
              <a:latin typeface="Poppins" pitchFamily="2" charset="77"/>
              <a:cs typeface="Poppins" pitchFamily="2" charset="77"/>
            </a:endParaRPr>
          </a:p>
        </p:txBody>
      </p:sp>
      <p:pic>
        <p:nvPicPr>
          <p:cNvPr id="14" name="Picture 13">
            <a:extLst>
              <a:ext uri="{FF2B5EF4-FFF2-40B4-BE49-F238E27FC236}">
                <a16:creationId xmlns:a16="http://schemas.microsoft.com/office/drawing/2014/main" id="{42F41A54-99DE-F54A-82A6-7BA37CF554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2521" y="1997267"/>
            <a:ext cx="3105590" cy="3720181"/>
          </a:xfrm>
          <a:prstGeom prst="rect">
            <a:avLst/>
          </a:prstGeom>
          <a:ln w="12700" cap="sq">
            <a:solidFill>
              <a:schemeClr val="bg2">
                <a:lumMod val="90000"/>
              </a:schemeClr>
            </a:solidFill>
            <a:miter lim="800000"/>
          </a:ln>
          <a:effectLst/>
        </p:spPr>
      </p:pic>
      <p:sp>
        <p:nvSpPr>
          <p:cNvPr id="15" name="TextBox 14">
            <a:extLst>
              <a:ext uri="{FF2B5EF4-FFF2-40B4-BE49-F238E27FC236}">
                <a16:creationId xmlns:a16="http://schemas.microsoft.com/office/drawing/2014/main" id="{7FF84AB8-1909-4E43-9BB8-8385B2D0224D}"/>
              </a:ext>
            </a:extLst>
          </p:cNvPr>
          <p:cNvSpPr txBox="1"/>
          <p:nvPr/>
        </p:nvSpPr>
        <p:spPr>
          <a:xfrm>
            <a:off x="10077648" y="5832413"/>
            <a:ext cx="2289940" cy="338554"/>
          </a:xfrm>
          <a:prstGeom prst="rect">
            <a:avLst/>
          </a:prstGeom>
          <a:noFill/>
        </p:spPr>
        <p:txBody>
          <a:bodyPr wrap="square" rtlCol="0">
            <a:spAutoFit/>
          </a:bodyPr>
          <a:lstStyle/>
          <a:p>
            <a:r>
              <a:rPr lang="en-US" sz="1600" dirty="0">
                <a:latin typeface="Poppins" pitchFamily="2" charset="77"/>
                <a:cs typeface="Poppins" pitchFamily="2" charset="77"/>
                <a:hlinkClick r:id="rId7"/>
              </a:rPr>
              <a:t>USA (Pg.14)</a:t>
            </a:r>
            <a:endParaRPr lang="en-US" sz="1600" dirty="0">
              <a:latin typeface="Poppins" pitchFamily="2" charset="77"/>
              <a:cs typeface="Poppins" pitchFamily="2" charset="77"/>
            </a:endParaRPr>
          </a:p>
        </p:txBody>
      </p:sp>
      <p:sp>
        <p:nvSpPr>
          <p:cNvPr id="2" name="object 2">
            <a:extLst>
              <a:ext uri="{FF2B5EF4-FFF2-40B4-BE49-F238E27FC236}">
                <a16:creationId xmlns:a16="http://schemas.microsoft.com/office/drawing/2014/main" id="{872D0F81-6F53-F119-8580-5E18F138D083}"/>
              </a:ext>
            </a:extLst>
          </p:cNvPr>
          <p:cNvSpPr txBox="1">
            <a:spLocks/>
          </p:cNvSpPr>
          <p:nvPr/>
        </p:nvSpPr>
        <p:spPr>
          <a:xfrm>
            <a:off x="576585" y="551759"/>
            <a:ext cx="8370468" cy="921471"/>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Examples of country-level NITAG </a:t>
            </a:r>
            <a:r>
              <a:rPr lang="en-GB" dirty="0" err="1"/>
              <a:t>CoI</a:t>
            </a:r>
            <a:r>
              <a:rPr lang="en-GB" dirty="0"/>
              <a:t> policy</a:t>
            </a:r>
          </a:p>
        </p:txBody>
      </p:sp>
      <p:sp>
        <p:nvSpPr>
          <p:cNvPr id="3" name="Footer Placeholder 3">
            <a:extLst>
              <a:ext uri="{FF2B5EF4-FFF2-40B4-BE49-F238E27FC236}">
                <a16:creationId xmlns:a16="http://schemas.microsoft.com/office/drawing/2014/main" id="{6A6D62BE-1628-485D-B951-BB95EB1342D0}"/>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4" name="object 14">
            <a:extLst>
              <a:ext uri="{FF2B5EF4-FFF2-40B4-BE49-F238E27FC236}">
                <a16:creationId xmlns:a16="http://schemas.microsoft.com/office/drawing/2014/main" id="{23BCBFA9-0BB1-7D25-130A-AD62868CBE0C}"/>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pic>
        <p:nvPicPr>
          <p:cNvPr id="5" name="Image 4">
            <a:extLst>
              <a:ext uri="{FF2B5EF4-FFF2-40B4-BE49-F238E27FC236}">
                <a16:creationId xmlns:a16="http://schemas.microsoft.com/office/drawing/2014/main" id="{A59EAC2E-0A6E-92F7-3813-2B4D18FCA117}"/>
              </a:ext>
            </a:extLst>
          </p:cNvPr>
          <p:cNvPicPr>
            <a:picLocks noChangeAspect="1"/>
          </p:cNvPicPr>
          <p:nvPr/>
        </p:nvPicPr>
        <p:blipFill>
          <a:blip r:embed="rId8"/>
          <a:stretch>
            <a:fillRect/>
          </a:stretch>
        </p:blipFill>
        <p:spPr>
          <a:xfrm>
            <a:off x="219976" y="5153489"/>
            <a:ext cx="635748" cy="635748"/>
          </a:xfrm>
          <a:prstGeom prst="rect">
            <a:avLst/>
          </a:prstGeom>
        </p:spPr>
      </p:pic>
      <p:pic>
        <p:nvPicPr>
          <p:cNvPr id="2050" name="Picture 2" descr="6 x Autocollant 5cm rond drapeau AUSTRALIE sticker valise PC vélo voiture - Photo 1/1">
            <a:extLst>
              <a:ext uri="{FF2B5EF4-FFF2-40B4-BE49-F238E27FC236}">
                <a16:creationId xmlns:a16="http://schemas.microsoft.com/office/drawing/2014/main" id="{AB5B4AE5-1D7F-94CD-32B6-C0EA1A15157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400" b="90400" l="8652" r="90946">
                        <a14:foregroundMark x1="9054" y1="41800" x2="8853" y2="49800"/>
                        <a14:foregroundMark x1="8853" y1="49800" x2="8853" y2="50000"/>
                        <a14:foregroundMark x1="43058" y1="9600" x2="50704" y2="9400"/>
                        <a14:foregroundMark x1="28974" y1="23800" x2="55332" y2="52000"/>
                        <a14:foregroundMark x1="55332" y1="52000" x2="48089" y2="33600"/>
                        <a14:foregroundMark x1="48089" y1="33600" x2="41851" y2="28000"/>
                        <a14:foregroundMark x1="41851" y1="28000" x2="32193" y2="27600"/>
                        <a14:foregroundMark x1="32193" y1="27600" x2="24145" y2="38200"/>
                        <a14:foregroundMark x1="24145" y1="38200" x2="25956" y2="48200"/>
                        <a14:foregroundMark x1="25956" y1="48200" x2="33803" y2="45800"/>
                        <a14:foregroundMark x1="33803" y1="45800" x2="40241" y2="34600"/>
                        <a14:foregroundMark x1="40241" y1="34600" x2="32193" y2="39400"/>
                        <a14:foregroundMark x1="32193" y1="39400" x2="38833" y2="54200"/>
                        <a14:foregroundMark x1="38833" y1="54200" x2="51911" y2="53600"/>
                        <a14:foregroundMark x1="51911" y1="53600" x2="55734" y2="41200"/>
                        <a14:foregroundMark x1="55734" y1="41200" x2="65795" y2="53400"/>
                        <a14:foregroundMark x1="65795" y1="53400" x2="74044" y2="57200"/>
                        <a14:foregroundMark x1="74044" y1="57200" x2="60161" y2="29800"/>
                        <a14:foregroundMark x1="60161" y1="29800" x2="67606" y2="34400"/>
                        <a14:foregroundMark x1="67606" y1="34400" x2="69014" y2="44800"/>
                        <a14:foregroundMark x1="69014" y1="44800" x2="57746" y2="38600"/>
                        <a14:foregroundMark x1="57746" y1="38600" x2="83903" y2="57600"/>
                        <a14:foregroundMark x1="83903" y1="57600" x2="76660" y2="49000"/>
                        <a14:foregroundMark x1="76660" y1="49000" x2="64386" y2="54200"/>
                        <a14:foregroundMark x1="64386" y1="54200" x2="57948" y2="63600"/>
                        <a14:foregroundMark x1="57948" y1="63600" x2="63380" y2="57600"/>
                        <a14:foregroundMark x1="63380" y1="57600" x2="50101" y2="60800"/>
                        <a14:foregroundMark x1="50101" y1="60800" x2="41046" y2="58400"/>
                        <a14:foregroundMark x1="41046" y1="58400" x2="36821" y2="60600"/>
                        <a14:foregroundMark x1="46278" y1="46200" x2="31992" y2="46200"/>
                        <a14:foregroundMark x1="31992" y1="46200" x2="45473" y2="54600"/>
                        <a14:foregroundMark x1="45473" y1="54600" x2="36821" y2="50800"/>
                        <a14:foregroundMark x1="36821" y1="50800" x2="57545" y2="48200"/>
                        <a14:foregroundMark x1="57545" y1="48200" x2="44064" y2="44000"/>
                        <a14:foregroundMark x1="44064" y1="44000" x2="57746" y2="53000"/>
                        <a14:foregroundMark x1="57746" y1="53000" x2="57143" y2="49400"/>
                        <a14:foregroundMark x1="64789" y1="61800" x2="67606" y2="59400"/>
                        <a14:foregroundMark x1="89135" y1="38600" x2="89336" y2="57400"/>
                        <a14:foregroundMark x1="90141" y1="42600" x2="90946" y2="50800"/>
                        <a14:foregroundMark x1="90946" y1="50800" x2="89135" y2="58000"/>
                        <a14:foregroundMark x1="41247" y1="89800" x2="48893" y2="91000"/>
                        <a14:foregroundMark x1="48893" y1="91000" x2="56740" y2="90400"/>
                        <a14:foregroundMark x1="56740" y1="90400" x2="59759" y2="88400"/>
                        <a14:foregroundMark x1="28974" y1="48800" x2="22133" y2="50800"/>
                        <a14:foregroundMark x1="31388" y1="40600" x2="16499" y2="39200"/>
                      </a14:backgroundRemoval>
                    </a14:imgEffect>
                  </a14:imgLayer>
                </a14:imgProps>
              </a:ext>
              <a:ext uri="{28A0092B-C50C-407E-A947-70E740481C1C}">
                <a14:useLocalDpi xmlns:a14="http://schemas.microsoft.com/office/drawing/2010/main" val="0"/>
              </a:ext>
            </a:extLst>
          </a:blip>
          <a:srcRect/>
          <a:stretch>
            <a:fillRect/>
          </a:stretch>
        </p:blipFill>
        <p:spPr bwMode="auto">
          <a:xfrm>
            <a:off x="3716189" y="4131885"/>
            <a:ext cx="848896" cy="854019"/>
          </a:xfrm>
          <a:prstGeom prst="ellipse">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E540CD3D-B9AB-67FB-BD38-F0B08B4404BA}"/>
              </a:ext>
            </a:extLst>
          </p:cNvPr>
          <p:cNvPicPr>
            <a:picLocks noChangeAspect="1"/>
          </p:cNvPicPr>
          <p:nvPr/>
        </p:nvPicPr>
        <p:blipFill>
          <a:blip r:embed="rId11"/>
          <a:stretch>
            <a:fillRect/>
          </a:stretch>
        </p:blipFill>
        <p:spPr>
          <a:xfrm>
            <a:off x="8381871" y="5372960"/>
            <a:ext cx="688975" cy="688975"/>
          </a:xfrm>
          <a:prstGeom prst="rect">
            <a:avLst/>
          </a:prstGeom>
        </p:spPr>
      </p:pic>
      <p:pic>
        <p:nvPicPr>
          <p:cNvPr id="7" name="Image 6">
            <a:extLst>
              <a:ext uri="{FF2B5EF4-FFF2-40B4-BE49-F238E27FC236}">
                <a16:creationId xmlns:a16="http://schemas.microsoft.com/office/drawing/2014/main" id="{2658F565-E1A9-AADA-FCD1-63192DC61AB8}"/>
              </a:ext>
            </a:extLst>
          </p:cNvPr>
          <p:cNvPicPr>
            <a:picLocks noChangeAspect="1"/>
          </p:cNvPicPr>
          <p:nvPr/>
        </p:nvPicPr>
        <p:blipFill rotWithShape="1">
          <a:blip r:embed="rId12">
            <a:extLst>
              <a:ext uri="{28A0092B-C50C-407E-A947-70E740481C1C}">
                <a14:useLocalDpi xmlns:a14="http://schemas.microsoft.com/office/drawing/2010/main" val="0"/>
              </a:ext>
            </a:extLst>
          </a:blip>
          <a:srcRect l="26878" r="18577" b="23445"/>
          <a:stretch/>
        </p:blipFill>
        <p:spPr>
          <a:xfrm rot="16200000">
            <a:off x="3061745" y="5527023"/>
            <a:ext cx="337235" cy="473313"/>
          </a:xfrm>
          <a:prstGeom prst="rect">
            <a:avLst/>
          </a:prstGeom>
        </p:spPr>
      </p:pic>
      <p:pic>
        <p:nvPicPr>
          <p:cNvPr id="10" name="Image 9">
            <a:extLst>
              <a:ext uri="{FF2B5EF4-FFF2-40B4-BE49-F238E27FC236}">
                <a16:creationId xmlns:a16="http://schemas.microsoft.com/office/drawing/2014/main" id="{4BF2D87D-CC8E-B2E3-FF19-7BAFDF0DB94D}"/>
              </a:ext>
            </a:extLst>
          </p:cNvPr>
          <p:cNvPicPr>
            <a:picLocks noChangeAspect="1"/>
          </p:cNvPicPr>
          <p:nvPr/>
        </p:nvPicPr>
        <p:blipFill rotWithShape="1">
          <a:blip r:embed="rId12">
            <a:extLst>
              <a:ext uri="{28A0092B-C50C-407E-A947-70E740481C1C}">
                <a14:useLocalDpi xmlns:a14="http://schemas.microsoft.com/office/drawing/2010/main" val="0"/>
              </a:ext>
            </a:extLst>
          </a:blip>
          <a:srcRect l="26878" r="18577" b="23445"/>
          <a:stretch/>
        </p:blipFill>
        <p:spPr>
          <a:xfrm rot="16200000">
            <a:off x="7954932" y="4538127"/>
            <a:ext cx="337235" cy="473313"/>
          </a:xfrm>
          <a:prstGeom prst="rect">
            <a:avLst/>
          </a:prstGeom>
        </p:spPr>
      </p:pic>
      <p:pic>
        <p:nvPicPr>
          <p:cNvPr id="13" name="Image 12">
            <a:extLst>
              <a:ext uri="{FF2B5EF4-FFF2-40B4-BE49-F238E27FC236}">
                <a16:creationId xmlns:a16="http://schemas.microsoft.com/office/drawing/2014/main" id="{2AE8780C-40A8-C043-B16E-6435B7117B9A}"/>
              </a:ext>
            </a:extLst>
          </p:cNvPr>
          <p:cNvPicPr>
            <a:picLocks noChangeAspect="1"/>
          </p:cNvPicPr>
          <p:nvPr/>
        </p:nvPicPr>
        <p:blipFill rotWithShape="1">
          <a:blip r:embed="rId12">
            <a:extLst>
              <a:ext uri="{28A0092B-C50C-407E-A947-70E740481C1C}">
                <a14:useLocalDpi xmlns:a14="http://schemas.microsoft.com/office/drawing/2010/main" val="0"/>
              </a:ext>
            </a:extLst>
          </a:blip>
          <a:srcRect l="26878" r="18577" b="23445"/>
          <a:stretch/>
        </p:blipFill>
        <p:spPr>
          <a:xfrm rot="16200000">
            <a:off x="11375463" y="5786147"/>
            <a:ext cx="337235" cy="473313"/>
          </a:xfrm>
          <a:prstGeom prst="rect">
            <a:avLst/>
          </a:prstGeom>
        </p:spPr>
      </p:pic>
    </p:spTree>
    <p:extLst>
      <p:ext uri="{BB962C8B-B14F-4D97-AF65-F5344CB8AC3E}">
        <p14:creationId xmlns:p14="http://schemas.microsoft.com/office/powerpoint/2010/main" val="4140054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10077"/>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47AA27-C005-4331-8AC6-1365E3B32DE8}"/>
              </a:ext>
            </a:extLst>
          </p:cNvPr>
          <p:cNvSpPr>
            <a:spLocks noGrp="1"/>
          </p:cNvSpPr>
          <p:nvPr>
            <p:ph idx="1"/>
          </p:nvPr>
        </p:nvSpPr>
        <p:spPr>
          <a:xfrm>
            <a:off x="2120899" y="2026938"/>
            <a:ext cx="8934751" cy="3037943"/>
          </a:xfrm>
        </p:spPr>
        <p:txBody>
          <a:bodyPr/>
          <a:lstStyle/>
          <a:p>
            <a:r>
              <a:rPr lang="en-GB" sz="3600" b="1" dirty="0">
                <a:solidFill>
                  <a:schemeClr val="bg1"/>
                </a:solidFill>
                <a:latin typeface="Poppins" pitchFamily="2" charset="77"/>
                <a:cs typeface="Poppins" pitchFamily="2" charset="77"/>
              </a:rPr>
              <a:t>What are some of the challenges you have experienced/foresee in the successful implementation of a </a:t>
            </a:r>
            <a:r>
              <a:rPr lang="en-GB" sz="3600" b="1" dirty="0" err="1">
                <a:solidFill>
                  <a:schemeClr val="bg1"/>
                </a:solidFill>
                <a:latin typeface="Poppins" pitchFamily="2" charset="77"/>
                <a:cs typeface="Poppins" pitchFamily="2" charset="77"/>
              </a:rPr>
              <a:t>CoI</a:t>
            </a:r>
            <a:r>
              <a:rPr lang="en-GB" sz="3600" b="1" dirty="0">
                <a:solidFill>
                  <a:schemeClr val="bg1"/>
                </a:solidFill>
                <a:latin typeface="Poppins" pitchFamily="2" charset="77"/>
                <a:cs typeface="Poppins" pitchFamily="2" charset="77"/>
              </a:rPr>
              <a:t> prevention and management policy at your NITAG? </a:t>
            </a:r>
          </a:p>
        </p:txBody>
      </p:sp>
      <p:sp>
        <p:nvSpPr>
          <p:cNvPr id="5" name="Slide Number Placeholder 4">
            <a:extLst>
              <a:ext uri="{FF2B5EF4-FFF2-40B4-BE49-F238E27FC236}">
                <a16:creationId xmlns:a16="http://schemas.microsoft.com/office/drawing/2014/main" id="{6CC94600-BD2B-124E-BFE6-DB47DC08CC59}"/>
              </a:ext>
            </a:extLst>
          </p:cNvPr>
          <p:cNvSpPr>
            <a:spLocks noGrp="1"/>
          </p:cNvSpPr>
          <p:nvPr>
            <p:ph type="sldNum" sz="quarter" idx="16"/>
          </p:nvPr>
        </p:nvSpPr>
        <p:spPr/>
        <p:txBody>
          <a:bodyPr/>
          <a:lstStyle/>
          <a:p>
            <a:fld id="{A74CE0EA-F3B5-4684-BA10-C594598FDB9C}" type="slidenum">
              <a:rPr lang="en-GB" noProof="0" smtClean="0"/>
              <a:pPr/>
              <a:t>27</a:t>
            </a:fld>
            <a:endParaRPr lang="en-GB" noProof="0" dirty="0"/>
          </a:p>
        </p:txBody>
      </p:sp>
      <p:sp>
        <p:nvSpPr>
          <p:cNvPr id="6" name="object 2">
            <a:extLst>
              <a:ext uri="{FF2B5EF4-FFF2-40B4-BE49-F238E27FC236}">
                <a16:creationId xmlns:a16="http://schemas.microsoft.com/office/drawing/2014/main" id="{AA634334-CB2C-2485-13DA-98878EB5DA3E}"/>
              </a:ext>
            </a:extLst>
          </p:cNvPr>
          <p:cNvSpPr txBox="1">
            <a:spLocks/>
          </p:cNvSpPr>
          <p:nvPr/>
        </p:nvSpPr>
        <p:spPr>
          <a:xfrm>
            <a:off x="576585" y="551759"/>
            <a:ext cx="8370468"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EXERCISE</a:t>
            </a:r>
          </a:p>
        </p:txBody>
      </p:sp>
      <p:sp>
        <p:nvSpPr>
          <p:cNvPr id="8" name="Footer Placeholder 3">
            <a:extLst>
              <a:ext uri="{FF2B5EF4-FFF2-40B4-BE49-F238E27FC236}">
                <a16:creationId xmlns:a16="http://schemas.microsoft.com/office/drawing/2014/main" id="{F111AD5E-FA4D-F469-3B71-B0BA4C7040CB}"/>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9" name="object 14">
            <a:extLst>
              <a:ext uri="{FF2B5EF4-FFF2-40B4-BE49-F238E27FC236}">
                <a16:creationId xmlns:a16="http://schemas.microsoft.com/office/drawing/2014/main" id="{20A8A046-5C48-1528-98A1-303617B0B64E}"/>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pic>
        <p:nvPicPr>
          <p:cNvPr id="10" name="Image 9">
            <a:extLst>
              <a:ext uri="{FF2B5EF4-FFF2-40B4-BE49-F238E27FC236}">
                <a16:creationId xmlns:a16="http://schemas.microsoft.com/office/drawing/2014/main" id="{2872E890-49CF-A340-A377-F2565FEE1CA7}"/>
              </a:ext>
            </a:extLst>
          </p:cNvPr>
          <p:cNvPicPr>
            <a:picLocks noChangeAspect="1"/>
          </p:cNvPicPr>
          <p:nvPr/>
        </p:nvPicPr>
        <p:blipFill>
          <a:blip r:embed="rId3">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881492" y="2977140"/>
            <a:ext cx="1068387" cy="1068387"/>
          </a:xfrm>
          <a:prstGeom prst="rect">
            <a:avLst/>
          </a:prstGeom>
        </p:spPr>
      </p:pic>
      <p:sp>
        <p:nvSpPr>
          <p:cNvPr id="2" name="Rectangle 1">
            <a:extLst>
              <a:ext uri="{FF2B5EF4-FFF2-40B4-BE49-F238E27FC236}">
                <a16:creationId xmlns:a16="http://schemas.microsoft.com/office/drawing/2014/main" id="{C7F6305C-71E3-610D-97EF-F8365AF3B250}"/>
              </a:ext>
            </a:extLst>
          </p:cNvPr>
          <p:cNvSpPr/>
          <p:nvPr/>
        </p:nvSpPr>
        <p:spPr>
          <a:xfrm>
            <a:off x="9364717" y="268014"/>
            <a:ext cx="2385911" cy="997632"/>
          </a:xfrm>
          <a:prstGeom prst="rect">
            <a:avLst/>
          </a:prstGeom>
          <a:solidFill>
            <a:srgbClr val="C1007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logo&#10;&#10;Description générée automatiquement">
            <a:extLst>
              <a:ext uri="{FF2B5EF4-FFF2-40B4-BE49-F238E27FC236}">
                <a16:creationId xmlns:a16="http://schemas.microsoft.com/office/drawing/2014/main" id="{203CC7F5-1368-936C-A236-563B35126BD6}"/>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spTree>
    <p:extLst>
      <p:ext uri="{BB962C8B-B14F-4D97-AF65-F5344CB8AC3E}">
        <p14:creationId xmlns:p14="http://schemas.microsoft.com/office/powerpoint/2010/main" val="1037813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47AA27-C005-4331-8AC6-1365E3B32DE8}"/>
              </a:ext>
            </a:extLst>
          </p:cNvPr>
          <p:cNvSpPr>
            <a:spLocks noGrp="1"/>
          </p:cNvSpPr>
          <p:nvPr>
            <p:ph idx="1"/>
          </p:nvPr>
        </p:nvSpPr>
        <p:spPr/>
        <p:txBody>
          <a:bodyPr/>
          <a:lstStyle/>
          <a:p>
            <a:pPr marL="342900" indent="-342900">
              <a:lnSpc>
                <a:spcPct val="100000"/>
              </a:lnSpc>
              <a:buClr>
                <a:srgbClr val="009CDE"/>
              </a:buClr>
              <a:buFont typeface="Wingdings" pitchFamily="2" charset="2"/>
              <a:buChar char="§"/>
            </a:pPr>
            <a:r>
              <a:rPr lang="fr-FR" sz="2400" b="1" dirty="0">
                <a:latin typeface="Poppins" pitchFamily="2" charset="77"/>
                <a:cs typeface="Poppins" pitchFamily="2" charset="77"/>
              </a:rPr>
              <a:t>Policy </a:t>
            </a:r>
            <a:r>
              <a:rPr lang="fr-FR" sz="2400" b="1" dirty="0" err="1">
                <a:latin typeface="Poppins" pitchFamily="2" charset="77"/>
                <a:cs typeface="Poppins" pitchFamily="2" charset="77"/>
              </a:rPr>
              <a:t>only</a:t>
            </a:r>
            <a:r>
              <a:rPr lang="fr-FR" sz="2400" b="1" dirty="0">
                <a:latin typeface="Poppins" pitchFamily="2" charset="77"/>
                <a:cs typeface="Poppins" pitchFamily="2" charset="77"/>
              </a:rPr>
              <a:t> on </a:t>
            </a:r>
            <a:r>
              <a:rPr lang="fr-FR" sz="2400" b="1" dirty="0" err="1">
                <a:latin typeface="Poppins" pitchFamily="2" charset="77"/>
                <a:cs typeface="Poppins" pitchFamily="2" charset="77"/>
              </a:rPr>
              <a:t>paper</a:t>
            </a:r>
            <a:r>
              <a:rPr lang="fr-FR" sz="2400" b="1" dirty="0">
                <a:latin typeface="Poppins" pitchFamily="2" charset="77"/>
                <a:cs typeface="Poppins" pitchFamily="2" charset="77"/>
              </a:rPr>
              <a:t> </a:t>
            </a:r>
            <a:r>
              <a:rPr lang="fr-FR" sz="2400" dirty="0">
                <a:latin typeface="Poppins" pitchFamily="2" charset="77"/>
                <a:cs typeface="Poppins" pitchFamily="2" charset="77"/>
              </a:rPr>
              <a:t>versus </a:t>
            </a:r>
            <a:r>
              <a:rPr lang="fr-FR" sz="2400" dirty="0" err="1">
                <a:latin typeface="Poppins" pitchFamily="2" charset="77"/>
                <a:cs typeface="Poppins" pitchFamily="2" charset="77"/>
              </a:rPr>
              <a:t>implemented</a:t>
            </a:r>
            <a:endParaRPr lang="fr-FR" sz="2400" dirty="0">
              <a:latin typeface="Poppins" pitchFamily="2" charset="77"/>
              <a:cs typeface="Poppins" pitchFamily="2" charset="77"/>
            </a:endParaRPr>
          </a:p>
          <a:p>
            <a:pPr marL="342900" indent="-342900">
              <a:lnSpc>
                <a:spcPct val="100000"/>
              </a:lnSpc>
              <a:buClr>
                <a:srgbClr val="009CDE"/>
              </a:buClr>
              <a:buFont typeface="Wingdings" pitchFamily="2" charset="2"/>
              <a:buChar char="§"/>
            </a:pPr>
            <a:r>
              <a:rPr lang="fr-FR" sz="2400" b="1" dirty="0">
                <a:latin typeface="Poppins" pitchFamily="2" charset="77"/>
                <a:cs typeface="Poppins" pitchFamily="2" charset="77"/>
              </a:rPr>
              <a:t>Nothing </a:t>
            </a:r>
            <a:r>
              <a:rPr lang="fr-FR" sz="2400" b="1" dirty="0" err="1">
                <a:latin typeface="Poppins" pitchFamily="2" charset="77"/>
                <a:cs typeface="Poppins" pitchFamily="2" charset="77"/>
              </a:rPr>
              <a:t>done</a:t>
            </a:r>
            <a:r>
              <a:rPr lang="fr-FR" sz="2400" b="1" dirty="0">
                <a:latin typeface="Poppins" pitchFamily="2" charset="77"/>
                <a:cs typeface="Poppins" pitchFamily="2" charset="77"/>
              </a:rPr>
              <a:t> </a:t>
            </a:r>
            <a:r>
              <a:rPr lang="fr-FR" sz="2400" b="1" dirty="0" err="1">
                <a:latin typeface="Poppins" pitchFamily="2" charset="77"/>
                <a:cs typeface="Poppins" pitchFamily="2" charset="77"/>
              </a:rPr>
              <a:t>with</a:t>
            </a:r>
            <a:r>
              <a:rPr lang="fr-FR" sz="2400" b="1" dirty="0">
                <a:latin typeface="Poppins" pitchFamily="2" charset="77"/>
                <a:cs typeface="Poppins" pitchFamily="2" charset="77"/>
              </a:rPr>
              <a:t> </a:t>
            </a:r>
            <a:r>
              <a:rPr lang="fr-FR" sz="2400" b="1" dirty="0" err="1">
                <a:latin typeface="Poppins" pitchFamily="2" charset="77"/>
                <a:cs typeface="Poppins" pitchFamily="2" charset="77"/>
              </a:rPr>
              <a:t>DoIs</a:t>
            </a:r>
            <a:endParaRPr lang="fr-FR" sz="2400" b="1" dirty="0">
              <a:latin typeface="Poppins" pitchFamily="2" charset="77"/>
              <a:cs typeface="Poppins" pitchFamily="2" charset="77"/>
            </a:endParaRPr>
          </a:p>
          <a:p>
            <a:pPr marL="342900" indent="-342900">
              <a:lnSpc>
                <a:spcPct val="100000"/>
              </a:lnSpc>
              <a:buClr>
                <a:srgbClr val="009CDE"/>
              </a:buClr>
              <a:buFont typeface="Wingdings" pitchFamily="2" charset="2"/>
              <a:buChar char="§"/>
            </a:pPr>
            <a:r>
              <a:rPr lang="fr-FR" sz="2400" dirty="0" err="1">
                <a:latin typeface="Poppins" pitchFamily="2" charset="77"/>
                <a:cs typeface="Poppins" pitchFamily="2" charset="77"/>
              </a:rPr>
              <a:t>Often</a:t>
            </a:r>
            <a:r>
              <a:rPr lang="fr-FR" sz="2400" dirty="0">
                <a:latin typeface="Poppins" pitchFamily="2" charset="77"/>
                <a:cs typeface="Poppins" pitchFamily="2" charset="77"/>
              </a:rPr>
              <a:t> </a:t>
            </a:r>
            <a:r>
              <a:rPr lang="fr-FR" sz="2400" b="1" dirty="0" err="1">
                <a:latin typeface="Poppins" pitchFamily="2" charset="77"/>
                <a:cs typeface="Poppins" pitchFamily="2" charset="77"/>
              </a:rPr>
              <a:t>seen</a:t>
            </a:r>
            <a:r>
              <a:rPr lang="fr-FR" sz="2400" b="1" dirty="0">
                <a:latin typeface="Poppins" pitchFamily="2" charset="77"/>
                <a:cs typeface="Poppins" pitchFamily="2" charset="77"/>
              </a:rPr>
              <a:t> as a pain </a:t>
            </a:r>
            <a:r>
              <a:rPr lang="fr-FR" sz="2400" dirty="0">
                <a:latin typeface="Poppins" pitchFamily="2" charset="77"/>
                <a:cs typeface="Poppins" pitchFamily="2" charset="77"/>
              </a:rPr>
              <a:t>- Need to </a:t>
            </a:r>
            <a:r>
              <a:rPr lang="fr-FR" sz="2400" b="1" dirty="0" err="1">
                <a:latin typeface="Poppins" pitchFamily="2" charset="77"/>
                <a:cs typeface="Poppins" pitchFamily="2" charset="77"/>
              </a:rPr>
              <a:t>educate</a:t>
            </a:r>
            <a:r>
              <a:rPr lang="fr-FR" sz="2400" b="1" dirty="0">
                <a:latin typeface="Poppins" pitchFamily="2" charset="77"/>
                <a:cs typeface="Poppins" pitchFamily="2" charset="77"/>
              </a:rPr>
              <a:t> and </a:t>
            </a:r>
            <a:r>
              <a:rPr lang="fr-FR" sz="2400" b="1" dirty="0" err="1">
                <a:latin typeface="Poppins" pitchFamily="2" charset="77"/>
                <a:cs typeface="Poppins" pitchFamily="2" charset="77"/>
              </a:rPr>
              <a:t>inform</a:t>
            </a:r>
            <a:r>
              <a:rPr lang="fr-FR" sz="2400" b="1" dirty="0">
                <a:latin typeface="Poppins" pitchFamily="2" charset="77"/>
                <a:cs typeface="Poppins" pitchFamily="2" charset="77"/>
              </a:rPr>
              <a:t> </a:t>
            </a:r>
            <a:r>
              <a:rPr lang="fr-FR" sz="2400" dirty="0" err="1">
                <a:latin typeface="Poppins" pitchFamily="2" charset="77"/>
                <a:cs typeface="Poppins" pitchFamily="2" charset="77"/>
              </a:rPr>
              <a:t>members</a:t>
            </a:r>
            <a:endParaRPr lang="fr-FR" sz="2400" dirty="0">
              <a:latin typeface="Poppins" pitchFamily="2" charset="77"/>
              <a:cs typeface="Poppins" pitchFamily="2" charset="77"/>
            </a:endParaRPr>
          </a:p>
          <a:p>
            <a:pPr marL="342900" indent="-342900">
              <a:lnSpc>
                <a:spcPct val="100000"/>
              </a:lnSpc>
              <a:buClr>
                <a:srgbClr val="009CDE"/>
              </a:buClr>
              <a:buFont typeface="Wingdings" pitchFamily="2" charset="2"/>
              <a:buChar char="§"/>
            </a:pPr>
            <a:r>
              <a:rPr lang="fr-FR" sz="2400" b="1" dirty="0" err="1">
                <a:latin typeface="Poppins" pitchFamily="2" charset="77"/>
                <a:cs typeface="Poppins" pitchFamily="2" charset="77"/>
              </a:rPr>
              <a:t>Lack</a:t>
            </a:r>
            <a:r>
              <a:rPr lang="fr-FR" sz="2400" b="1" dirty="0">
                <a:latin typeface="Poppins" pitchFamily="2" charset="77"/>
                <a:cs typeface="Poppins" pitchFamily="2" charset="77"/>
              </a:rPr>
              <a:t> of </a:t>
            </a:r>
            <a:r>
              <a:rPr lang="fr-FR" sz="2400" b="1" dirty="0" err="1">
                <a:latin typeface="Poppins" pitchFamily="2" charset="77"/>
                <a:cs typeface="Poppins" pitchFamily="2" charset="77"/>
              </a:rPr>
              <a:t>updating</a:t>
            </a:r>
            <a:r>
              <a:rPr lang="fr-FR" sz="2400" b="1" dirty="0">
                <a:latin typeface="Poppins" pitchFamily="2" charset="77"/>
                <a:cs typeface="Poppins" pitchFamily="2" charset="77"/>
              </a:rPr>
              <a:t> </a:t>
            </a:r>
            <a:r>
              <a:rPr lang="fr-FR" sz="2400" dirty="0">
                <a:latin typeface="Poppins" pitchFamily="2" charset="77"/>
                <a:cs typeface="Poppins" pitchFamily="2" charset="77"/>
              </a:rPr>
              <a:t>of </a:t>
            </a:r>
            <a:r>
              <a:rPr lang="fr-FR" sz="2400" dirty="0" err="1">
                <a:latin typeface="Poppins" pitchFamily="2" charset="77"/>
                <a:cs typeface="Poppins" pitchFamily="2" charset="77"/>
              </a:rPr>
              <a:t>DoI</a:t>
            </a:r>
            <a:endParaRPr lang="fr-FR" sz="2400" dirty="0">
              <a:latin typeface="Poppins" pitchFamily="2" charset="77"/>
              <a:cs typeface="Poppins" pitchFamily="2" charset="77"/>
            </a:endParaRPr>
          </a:p>
          <a:p>
            <a:pPr marL="342900" indent="-342900">
              <a:lnSpc>
                <a:spcPct val="100000"/>
              </a:lnSpc>
              <a:buClr>
                <a:srgbClr val="009CDE"/>
              </a:buClr>
              <a:buFont typeface="Wingdings" pitchFamily="2" charset="2"/>
              <a:buChar char="§"/>
            </a:pPr>
            <a:r>
              <a:rPr lang="fr-FR" sz="2400" b="1" dirty="0" err="1">
                <a:latin typeface="Poppins" pitchFamily="2" charset="77"/>
                <a:cs typeface="Poppins" pitchFamily="2" charset="77"/>
              </a:rPr>
              <a:t>Insufficient</a:t>
            </a:r>
            <a:r>
              <a:rPr lang="fr-FR" sz="2400" b="1" dirty="0">
                <a:latin typeface="Poppins" pitchFamily="2" charset="77"/>
                <a:cs typeface="Poppins" pitchFamily="2" charset="77"/>
              </a:rPr>
              <a:t> </a:t>
            </a:r>
            <a:r>
              <a:rPr lang="fr-FR" sz="2400" b="1" dirty="0" err="1">
                <a:latin typeface="Poppins" pitchFamily="2" charset="77"/>
                <a:cs typeface="Poppins" pitchFamily="2" charset="77"/>
              </a:rPr>
              <a:t>reporting</a:t>
            </a:r>
            <a:r>
              <a:rPr lang="fr-FR" sz="2400" b="1" dirty="0">
                <a:latin typeface="Poppins" pitchFamily="2" charset="77"/>
                <a:cs typeface="Poppins" pitchFamily="2" charset="77"/>
              </a:rPr>
              <a:t> </a:t>
            </a:r>
            <a:r>
              <a:rPr lang="fr-FR" sz="2400" dirty="0">
                <a:latin typeface="Poppins" pitchFamily="2" charset="77"/>
                <a:cs typeface="Poppins" pitchFamily="2" charset="77"/>
              </a:rPr>
              <a:t>– (</a:t>
            </a:r>
            <a:r>
              <a:rPr lang="fr-FR" sz="2400" dirty="0" err="1">
                <a:latin typeface="Poppins" pitchFamily="2" charset="77"/>
                <a:cs typeface="Poppins" pitchFamily="2" charset="77"/>
              </a:rPr>
              <a:t>pre-determination</a:t>
            </a:r>
            <a:r>
              <a:rPr lang="fr-FR" sz="2400" dirty="0">
                <a:latin typeface="Poppins" pitchFamily="2" charset="77"/>
                <a:cs typeface="Poppins" pitchFamily="2" charset="77"/>
              </a:rPr>
              <a:t> by expert of </a:t>
            </a:r>
            <a:r>
              <a:rPr lang="fr-FR" sz="2400" dirty="0" err="1">
                <a:latin typeface="Poppins" pitchFamily="2" charset="77"/>
                <a:cs typeface="Poppins" pitchFamily="2" charset="77"/>
              </a:rPr>
              <a:t>what</a:t>
            </a:r>
            <a:r>
              <a:rPr lang="fr-FR" sz="2400" dirty="0">
                <a:latin typeface="Poppins" pitchFamily="2" charset="77"/>
                <a:cs typeface="Poppins" pitchFamily="2" charset="77"/>
              </a:rPr>
              <a:t> to report).  </a:t>
            </a:r>
            <a:r>
              <a:rPr lang="fr-FR" sz="2400" dirty="0" err="1">
                <a:latin typeface="Poppins" pitchFamily="2" charset="77"/>
                <a:cs typeface="Poppins" pitchFamily="2" charset="77"/>
              </a:rPr>
              <a:t>Better</a:t>
            </a:r>
            <a:r>
              <a:rPr lang="fr-FR" sz="2400" dirty="0">
                <a:latin typeface="Poppins" pitchFamily="2" charset="77"/>
                <a:cs typeface="Poppins" pitchFamily="2" charset="77"/>
              </a:rPr>
              <a:t> to report more!</a:t>
            </a:r>
          </a:p>
          <a:p>
            <a:pPr marL="342900" indent="-342900">
              <a:lnSpc>
                <a:spcPct val="100000"/>
              </a:lnSpc>
              <a:buClr>
                <a:srgbClr val="009CDE"/>
              </a:buClr>
              <a:buFont typeface="Wingdings" pitchFamily="2" charset="2"/>
              <a:buChar char="§"/>
            </a:pPr>
            <a:r>
              <a:rPr lang="fr-FR" sz="2400" b="1" dirty="0">
                <a:latin typeface="Poppins" pitchFamily="2" charset="77"/>
                <a:cs typeface="Poppins" pitchFamily="2" charset="77"/>
              </a:rPr>
              <a:t>Not </a:t>
            </a:r>
            <a:r>
              <a:rPr lang="fr-FR" sz="2400" b="1" dirty="0" err="1">
                <a:latin typeface="Poppins" pitchFamily="2" charset="77"/>
                <a:cs typeface="Poppins" pitchFamily="2" charset="77"/>
              </a:rPr>
              <a:t>enough</a:t>
            </a:r>
            <a:r>
              <a:rPr lang="fr-FR" sz="2400" b="1" dirty="0">
                <a:latin typeface="Poppins" pitchFamily="2" charset="77"/>
                <a:cs typeface="Poppins" pitchFamily="2" charset="77"/>
              </a:rPr>
              <a:t> </a:t>
            </a:r>
            <a:r>
              <a:rPr lang="fr-FR" sz="2400" b="1" dirty="0" err="1">
                <a:latin typeface="Poppins" pitchFamily="2" charset="77"/>
                <a:cs typeface="Poppins" pitchFamily="2" charset="77"/>
              </a:rPr>
              <a:t>specificity</a:t>
            </a:r>
            <a:r>
              <a:rPr lang="fr-FR" sz="2400" b="1" dirty="0">
                <a:latin typeface="Poppins" pitchFamily="2" charset="77"/>
                <a:cs typeface="Poppins" pitchFamily="2" charset="77"/>
              </a:rPr>
              <a:t>/</a:t>
            </a:r>
            <a:r>
              <a:rPr lang="fr-FR" sz="2400" b="1" dirty="0" err="1">
                <a:latin typeface="Poppins" pitchFamily="2" charset="77"/>
                <a:cs typeface="Poppins" pitchFamily="2" charset="77"/>
              </a:rPr>
              <a:t>details</a:t>
            </a:r>
            <a:r>
              <a:rPr lang="fr-FR" sz="2400" b="1" dirty="0">
                <a:latin typeface="Poppins" pitchFamily="2" charset="77"/>
                <a:cs typeface="Poppins" pitchFamily="2" charset="77"/>
              </a:rPr>
              <a:t> </a:t>
            </a:r>
            <a:r>
              <a:rPr lang="fr-FR" sz="2400" dirty="0">
                <a:latin typeface="Poppins" pitchFamily="2" charset="77"/>
                <a:cs typeface="Poppins" pitchFamily="2" charset="77"/>
              </a:rPr>
              <a:t>in the </a:t>
            </a:r>
            <a:r>
              <a:rPr lang="fr-FR" sz="2400" dirty="0" err="1">
                <a:latin typeface="Poppins" pitchFamily="2" charset="77"/>
                <a:cs typeface="Poppins" pitchFamily="2" charset="77"/>
              </a:rPr>
              <a:t>completed</a:t>
            </a:r>
            <a:r>
              <a:rPr lang="fr-FR" sz="2400" dirty="0">
                <a:latin typeface="Poppins" pitchFamily="2" charset="77"/>
                <a:cs typeface="Poppins" pitchFamily="2" charset="77"/>
              </a:rPr>
              <a:t> </a:t>
            </a:r>
            <a:r>
              <a:rPr lang="fr-FR" sz="2400" dirty="0" err="1">
                <a:latin typeface="Poppins" pitchFamily="2" charset="77"/>
                <a:cs typeface="Poppins" pitchFamily="2" charset="77"/>
              </a:rPr>
              <a:t>DoIs</a:t>
            </a:r>
            <a:endParaRPr lang="fr-FR" sz="2400" dirty="0">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B8553958-80D7-DC4A-BD68-F19FEECDEF00}"/>
              </a:ext>
            </a:extLst>
          </p:cNvPr>
          <p:cNvSpPr>
            <a:spLocks noGrp="1"/>
          </p:cNvSpPr>
          <p:nvPr>
            <p:ph type="sldNum" sz="quarter" idx="16"/>
          </p:nvPr>
        </p:nvSpPr>
        <p:spPr/>
        <p:txBody>
          <a:bodyPr/>
          <a:lstStyle/>
          <a:p>
            <a:fld id="{A74CE0EA-F3B5-4684-BA10-C594598FDB9C}" type="slidenum">
              <a:rPr lang="en-GB" noProof="0" smtClean="0"/>
              <a:pPr/>
              <a:t>28</a:t>
            </a:fld>
            <a:endParaRPr lang="en-GB" noProof="0" dirty="0"/>
          </a:p>
        </p:txBody>
      </p:sp>
      <p:sp>
        <p:nvSpPr>
          <p:cNvPr id="6" name="object 2">
            <a:extLst>
              <a:ext uri="{FF2B5EF4-FFF2-40B4-BE49-F238E27FC236}">
                <a16:creationId xmlns:a16="http://schemas.microsoft.com/office/drawing/2014/main" id="{960D84C0-2C49-9B62-4910-5FB50DDE4986}"/>
              </a:ext>
            </a:extLst>
          </p:cNvPr>
          <p:cNvSpPr txBox="1">
            <a:spLocks/>
          </p:cNvSpPr>
          <p:nvPr/>
        </p:nvSpPr>
        <p:spPr>
          <a:xfrm>
            <a:off x="576585" y="551759"/>
            <a:ext cx="8370468"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Major pitfalls/challenges</a:t>
            </a:r>
          </a:p>
        </p:txBody>
      </p:sp>
      <p:sp>
        <p:nvSpPr>
          <p:cNvPr id="7" name="Footer Placeholder 3">
            <a:extLst>
              <a:ext uri="{FF2B5EF4-FFF2-40B4-BE49-F238E27FC236}">
                <a16:creationId xmlns:a16="http://schemas.microsoft.com/office/drawing/2014/main" id="{8B8AD76B-F394-9E67-F6F1-B5541F83C7B2}"/>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8" name="object 14">
            <a:extLst>
              <a:ext uri="{FF2B5EF4-FFF2-40B4-BE49-F238E27FC236}">
                <a16:creationId xmlns:a16="http://schemas.microsoft.com/office/drawing/2014/main" id="{393ACD3E-24C6-3FAD-830A-597DC224B665}"/>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cxnSp>
        <p:nvCxnSpPr>
          <p:cNvPr id="4" name="Connecteur droit 3">
            <a:extLst>
              <a:ext uri="{FF2B5EF4-FFF2-40B4-BE49-F238E27FC236}">
                <a16:creationId xmlns:a16="http://schemas.microsoft.com/office/drawing/2014/main" id="{C79BE6C5-8880-031B-CA72-65D531F3662F}"/>
              </a:ext>
            </a:extLst>
          </p:cNvPr>
          <p:cNvCxnSpPr/>
          <p:nvPr/>
        </p:nvCxnSpPr>
        <p:spPr>
          <a:xfrm>
            <a:off x="548127" y="1615691"/>
            <a:ext cx="0" cy="414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97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A0F8B3-D89E-4CEB-A596-F800B1F70EE2}"/>
              </a:ext>
            </a:extLst>
          </p:cNvPr>
          <p:cNvSpPr>
            <a:spLocks noGrp="1"/>
          </p:cNvSpPr>
          <p:nvPr>
            <p:ph type="sldNum" sz="quarter" idx="12"/>
          </p:nvPr>
        </p:nvSpPr>
        <p:spPr/>
        <p:txBody>
          <a:bodyPr/>
          <a:lstStyle/>
          <a:p>
            <a:fld id="{E2E31AFC-DF42-41A5-B57C-06A83BBA6616}" type="slidenum">
              <a:rPr lang="en-GB" smtClean="0"/>
              <a:pPr/>
              <a:t>2</a:t>
            </a:fld>
            <a:endParaRPr lang="en-GB"/>
          </a:p>
        </p:txBody>
      </p:sp>
      <p:sp>
        <p:nvSpPr>
          <p:cNvPr id="9" name="Espace réservé du texte 8">
            <a:extLst>
              <a:ext uri="{FF2B5EF4-FFF2-40B4-BE49-F238E27FC236}">
                <a16:creationId xmlns:a16="http://schemas.microsoft.com/office/drawing/2014/main" id="{A00136CE-6B48-4589-371F-355278756DF9}"/>
              </a:ext>
            </a:extLst>
          </p:cNvPr>
          <p:cNvSpPr>
            <a:spLocks noGrp="1"/>
          </p:cNvSpPr>
          <p:nvPr>
            <p:ph type="body" sz="quarter" idx="13"/>
          </p:nvPr>
        </p:nvSpPr>
        <p:spPr/>
        <p:txBody>
          <a:bodyPr/>
          <a:lstStyle/>
          <a:p>
            <a:r>
              <a:rPr lang="en-US" sz="1700" dirty="0">
                <a:solidFill>
                  <a:srgbClr val="0092CC"/>
                </a:solidFill>
              </a:rPr>
              <a:t>On completion of this training, you will be able to:</a:t>
            </a:r>
            <a:endParaRPr lang="en-US" sz="1700" dirty="0"/>
          </a:p>
          <a:p>
            <a:endParaRPr lang="fr-FR" sz="1700" dirty="0"/>
          </a:p>
        </p:txBody>
      </p:sp>
      <p:sp>
        <p:nvSpPr>
          <p:cNvPr id="4" name="ZoneTexte 3">
            <a:extLst>
              <a:ext uri="{FF2B5EF4-FFF2-40B4-BE49-F238E27FC236}">
                <a16:creationId xmlns:a16="http://schemas.microsoft.com/office/drawing/2014/main" id="{BD8F2D4E-3304-831E-13C4-4864BF1E5017}"/>
              </a:ext>
            </a:extLst>
          </p:cNvPr>
          <p:cNvSpPr txBox="1"/>
          <p:nvPr/>
        </p:nvSpPr>
        <p:spPr>
          <a:xfrm>
            <a:off x="576263" y="1813800"/>
            <a:ext cx="7562528" cy="4511491"/>
          </a:xfrm>
          <a:prstGeom prst="rect">
            <a:avLst/>
          </a:prstGeom>
          <a:noFill/>
        </p:spPr>
        <p:txBody>
          <a:bodyPr wrap="square" rtlCol="0">
            <a:spAutoFit/>
          </a:bodyPr>
          <a:lstStyle/>
          <a:p>
            <a:pPr marL="457200" indent="-457200">
              <a:lnSpc>
                <a:spcPct val="150000"/>
              </a:lnSpc>
              <a:spcBef>
                <a:spcPts val="600"/>
              </a:spcBef>
              <a:buClr>
                <a:srgbClr val="0092CC"/>
              </a:buClr>
              <a:buFont typeface="+mj-lt"/>
              <a:buAutoNum type="arabicPeriod"/>
            </a:pPr>
            <a:r>
              <a:rPr lang="en-US" sz="2000" dirty="0">
                <a:latin typeface="Poppins" pitchFamily="2" charset="77"/>
                <a:cs typeface="Poppins" pitchFamily="2" charset="77"/>
              </a:rPr>
              <a:t>Describe </a:t>
            </a:r>
            <a:r>
              <a:rPr lang="en-US" sz="2000" b="1" dirty="0">
                <a:latin typeface="Poppins" pitchFamily="2" charset="77"/>
                <a:cs typeface="Poppins" pitchFamily="2" charset="77"/>
              </a:rPr>
              <a:t>what constitutes a Conflict of Interes</a:t>
            </a:r>
            <a:r>
              <a:rPr lang="en-US" sz="2000" dirty="0">
                <a:latin typeface="Poppins" pitchFamily="2" charset="77"/>
                <a:cs typeface="Poppins" pitchFamily="2" charset="77"/>
              </a:rPr>
              <a:t>t at the NITAG level</a:t>
            </a:r>
          </a:p>
          <a:p>
            <a:pPr marL="457200" indent="-457200">
              <a:lnSpc>
                <a:spcPct val="150000"/>
              </a:lnSpc>
              <a:spcBef>
                <a:spcPts val="600"/>
              </a:spcBef>
              <a:buClr>
                <a:srgbClr val="0092CC"/>
              </a:buClr>
              <a:buFont typeface="+mj-lt"/>
              <a:buAutoNum type="arabicPeriod"/>
            </a:pPr>
            <a:r>
              <a:rPr lang="en-US" sz="2000" dirty="0">
                <a:latin typeface="Poppins" pitchFamily="2" charset="77"/>
                <a:cs typeface="Poppins" pitchFamily="2" charset="77"/>
              </a:rPr>
              <a:t>Identify the </a:t>
            </a:r>
            <a:r>
              <a:rPr lang="en-US" sz="2000" b="1" dirty="0">
                <a:latin typeface="Poppins" pitchFamily="2" charset="77"/>
                <a:cs typeface="Poppins" pitchFamily="2" charset="77"/>
              </a:rPr>
              <a:t>difference between an Interest vs Conflict of Interest</a:t>
            </a:r>
            <a:r>
              <a:rPr lang="en-US" sz="2000" dirty="0">
                <a:latin typeface="Poppins" pitchFamily="2" charset="77"/>
                <a:cs typeface="Poppins" pitchFamily="2" charset="77"/>
              </a:rPr>
              <a:t> in the context of a NITAG</a:t>
            </a:r>
          </a:p>
          <a:p>
            <a:pPr marL="457200" indent="-457200">
              <a:lnSpc>
                <a:spcPct val="150000"/>
              </a:lnSpc>
              <a:spcBef>
                <a:spcPts val="600"/>
              </a:spcBef>
              <a:buClr>
                <a:srgbClr val="0092CC"/>
              </a:buClr>
              <a:buFont typeface="+mj-lt"/>
              <a:buAutoNum type="arabicPeriod"/>
            </a:pPr>
            <a:r>
              <a:rPr lang="en-US" sz="2000" dirty="0">
                <a:latin typeface="Poppins" pitchFamily="2" charset="77"/>
                <a:cs typeface="Poppins" pitchFamily="2" charset="77"/>
              </a:rPr>
              <a:t>Outline </a:t>
            </a:r>
            <a:r>
              <a:rPr lang="en-US" sz="2000" b="1" dirty="0">
                <a:latin typeface="Poppins" pitchFamily="2" charset="77"/>
                <a:cs typeface="Poppins" pitchFamily="2" charset="77"/>
              </a:rPr>
              <a:t>different ways to prevent Conflict of Interests</a:t>
            </a:r>
          </a:p>
          <a:p>
            <a:pPr marL="457200" indent="-457200">
              <a:lnSpc>
                <a:spcPct val="150000"/>
              </a:lnSpc>
              <a:spcBef>
                <a:spcPts val="600"/>
              </a:spcBef>
              <a:buClr>
                <a:srgbClr val="0092CC"/>
              </a:buClr>
              <a:buFont typeface="+mj-lt"/>
              <a:buAutoNum type="arabicPeriod"/>
            </a:pPr>
            <a:r>
              <a:rPr lang="en-US" sz="2000" dirty="0">
                <a:latin typeface="Poppins" pitchFamily="2" charset="77"/>
                <a:cs typeface="Poppins" pitchFamily="2" charset="77"/>
              </a:rPr>
              <a:t>Summarize the </a:t>
            </a:r>
            <a:r>
              <a:rPr lang="en-US" sz="2000" b="1" dirty="0">
                <a:latin typeface="Poppins" pitchFamily="2" charset="77"/>
                <a:cs typeface="Poppins" pitchFamily="2" charset="77"/>
              </a:rPr>
              <a:t>key points </a:t>
            </a:r>
            <a:r>
              <a:rPr lang="en-US" sz="2000" dirty="0">
                <a:latin typeface="Poppins" pitchFamily="2" charset="77"/>
                <a:cs typeface="Poppins" pitchFamily="2" charset="77"/>
              </a:rPr>
              <a:t>involved in developing a </a:t>
            </a:r>
            <a:r>
              <a:rPr lang="en-US" sz="2000" dirty="0" err="1">
                <a:latin typeface="Poppins" pitchFamily="2" charset="77"/>
                <a:cs typeface="Poppins" pitchFamily="2" charset="77"/>
              </a:rPr>
              <a:t>CoI</a:t>
            </a:r>
            <a:r>
              <a:rPr lang="en-US" sz="2000" dirty="0">
                <a:latin typeface="Poppins" pitchFamily="2" charset="77"/>
                <a:cs typeface="Poppins" pitchFamily="2" charset="77"/>
              </a:rPr>
              <a:t> Prevention and Management Policy</a:t>
            </a:r>
          </a:p>
          <a:p>
            <a:pPr marL="457200" indent="-457200">
              <a:lnSpc>
                <a:spcPct val="150000"/>
              </a:lnSpc>
              <a:spcBef>
                <a:spcPts val="600"/>
              </a:spcBef>
              <a:buClr>
                <a:srgbClr val="0092CC"/>
              </a:buClr>
              <a:buFont typeface="+mj-lt"/>
              <a:buAutoNum type="arabicPeriod"/>
            </a:pPr>
            <a:r>
              <a:rPr lang="en-US" sz="2000" dirty="0">
                <a:latin typeface="Poppins" pitchFamily="2" charset="77"/>
                <a:cs typeface="Poppins" pitchFamily="2" charset="77"/>
              </a:rPr>
              <a:t>Analyze </a:t>
            </a:r>
            <a:r>
              <a:rPr lang="en-US" sz="2000" b="1" dirty="0">
                <a:latin typeface="Poppins" pitchFamily="2" charset="77"/>
                <a:cs typeface="Poppins" pitchFamily="2" charset="77"/>
              </a:rPr>
              <a:t>different NITAG scenarios </a:t>
            </a:r>
            <a:r>
              <a:rPr lang="en-US" sz="2000" dirty="0">
                <a:latin typeface="Poppins" pitchFamily="2" charset="77"/>
                <a:cs typeface="Poppins" pitchFamily="2" charset="77"/>
              </a:rPr>
              <a:t>to identify potential </a:t>
            </a:r>
            <a:r>
              <a:rPr lang="en-US" sz="2000" dirty="0" err="1">
                <a:latin typeface="Poppins" pitchFamily="2" charset="77"/>
                <a:cs typeface="Poppins" pitchFamily="2" charset="77"/>
              </a:rPr>
              <a:t>CoI</a:t>
            </a:r>
            <a:r>
              <a:rPr lang="en-US" sz="2000" dirty="0">
                <a:latin typeface="Poppins" pitchFamily="2" charset="77"/>
                <a:cs typeface="Poppins" pitchFamily="2" charset="77"/>
              </a:rPr>
              <a:t> and develop best practices </a:t>
            </a:r>
          </a:p>
        </p:txBody>
      </p:sp>
      <p:pic>
        <p:nvPicPr>
          <p:cNvPr id="5" name="Image 4">
            <a:extLst>
              <a:ext uri="{FF2B5EF4-FFF2-40B4-BE49-F238E27FC236}">
                <a16:creationId xmlns:a16="http://schemas.microsoft.com/office/drawing/2014/main" id="{E3ED9E25-14B3-A14C-1CA9-F41D7528E3BA}"/>
              </a:ext>
            </a:extLst>
          </p:cNvPr>
          <p:cNvPicPr>
            <a:picLocks noChangeAspect="1"/>
          </p:cNvPicPr>
          <p:nvPr/>
        </p:nvPicPr>
        <p:blipFill rotWithShape="1">
          <a:blip r:embed="rId2">
            <a:extLst>
              <a:ext uri="{28A0092B-C50C-407E-A947-70E740481C1C}">
                <a14:useLocalDpi xmlns:a14="http://schemas.microsoft.com/office/drawing/2010/main" val="0"/>
              </a:ext>
            </a:extLst>
          </a:blip>
          <a:srcRect b="16588"/>
          <a:stretch/>
        </p:blipFill>
        <p:spPr>
          <a:xfrm>
            <a:off x="8359938" y="2045921"/>
            <a:ext cx="3339094" cy="2785208"/>
          </a:xfrm>
          <a:prstGeom prst="rect">
            <a:avLst/>
          </a:prstGeom>
        </p:spPr>
      </p:pic>
      <p:sp>
        <p:nvSpPr>
          <p:cNvPr id="8" name="object 2">
            <a:extLst>
              <a:ext uri="{FF2B5EF4-FFF2-40B4-BE49-F238E27FC236}">
                <a16:creationId xmlns:a16="http://schemas.microsoft.com/office/drawing/2014/main" id="{5BBC9AF6-956E-8754-7397-F30CD9460E4D}"/>
              </a:ext>
            </a:extLst>
          </p:cNvPr>
          <p:cNvSpPr txBox="1">
            <a:spLocks noGrp="1"/>
          </p:cNvSpPr>
          <p:nvPr>
            <p:ph type="title"/>
          </p:nvPr>
        </p:nvSpPr>
        <p:spPr>
          <a:xfrm>
            <a:off x="576584" y="551759"/>
            <a:ext cx="10993543" cy="464423"/>
          </a:xfrm>
        </p:spPr>
        <p:txBody>
          <a:bodyPr vert="horz" wrap="square" lIns="0" tIns="7303" rIns="0" bIns="0" rtlCol="0" anchor="t" anchorCtr="0">
            <a:spAutoFit/>
          </a:bodyPr>
          <a:lstStyle/>
          <a:p>
            <a:r>
              <a:rPr lang="en-GB" dirty="0">
                <a:latin typeface="Ebrima" panose="02000000000000000000" pitchFamily="2" charset="0"/>
                <a:ea typeface="Ebrima" panose="02000000000000000000" pitchFamily="2" charset="0"/>
                <a:cs typeface="Ebrima" panose="02000000000000000000" pitchFamily="2" charset="0"/>
              </a:rPr>
              <a:t>Learning objectives</a:t>
            </a:r>
          </a:p>
        </p:txBody>
      </p:sp>
      <p:sp>
        <p:nvSpPr>
          <p:cNvPr id="11" name="Footer Placeholder 3">
            <a:extLst>
              <a:ext uri="{FF2B5EF4-FFF2-40B4-BE49-F238E27FC236}">
                <a16:creationId xmlns:a16="http://schemas.microsoft.com/office/drawing/2014/main" id="{5EE16346-BBEF-0C77-08E8-5698332F13B2}"/>
              </a:ext>
            </a:extLst>
          </p:cNvPr>
          <p:cNvSpPr>
            <a:spLocks noGrp="1"/>
          </p:cNvSpPr>
          <p:nvPr>
            <p:ph type="ftr" sz="quarter" idx="11"/>
          </p:nvPr>
        </p:nvSpPr>
        <p:spPr>
          <a:xfrm>
            <a:off x="576263" y="6486525"/>
            <a:ext cx="7562850" cy="112713"/>
          </a:xfrm>
        </p:spPr>
        <p:txBody>
          <a:bodyPr/>
          <a:lstStyle/>
          <a:p>
            <a:r>
              <a:rPr lang="en-US" dirty="0"/>
              <a:t>NITAG Conflict of Interest – Prevention and Management</a:t>
            </a:r>
            <a:endParaRPr lang="en-GB" dirty="0"/>
          </a:p>
        </p:txBody>
      </p:sp>
    </p:spTree>
    <p:extLst>
      <p:ext uri="{BB962C8B-B14F-4D97-AF65-F5344CB8AC3E}">
        <p14:creationId xmlns:p14="http://schemas.microsoft.com/office/powerpoint/2010/main" val="35889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10077"/>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DC0CB3B-89D9-C74E-9408-4BA2D5736129}"/>
              </a:ext>
            </a:extLst>
          </p:cNvPr>
          <p:cNvSpPr>
            <a:spLocks noGrp="1"/>
          </p:cNvSpPr>
          <p:nvPr>
            <p:ph type="sldNum" sz="quarter" idx="16"/>
          </p:nvPr>
        </p:nvSpPr>
        <p:spPr/>
        <p:txBody>
          <a:bodyPr/>
          <a:lstStyle/>
          <a:p>
            <a:fld id="{A74CE0EA-F3B5-4684-BA10-C594598FDB9C}" type="slidenum">
              <a:rPr lang="en-GB" noProof="0" smtClean="0"/>
              <a:pPr/>
              <a:t>29</a:t>
            </a:fld>
            <a:endParaRPr lang="en-GB" noProof="0"/>
          </a:p>
        </p:txBody>
      </p:sp>
      <p:sp>
        <p:nvSpPr>
          <p:cNvPr id="10" name="object 2">
            <a:extLst>
              <a:ext uri="{FF2B5EF4-FFF2-40B4-BE49-F238E27FC236}">
                <a16:creationId xmlns:a16="http://schemas.microsoft.com/office/drawing/2014/main" id="{FB792EA2-FC0D-BD4C-BCFF-500E4B31708B}"/>
              </a:ext>
            </a:extLst>
          </p:cNvPr>
          <p:cNvSpPr txBox="1">
            <a:spLocks/>
          </p:cNvSpPr>
          <p:nvPr/>
        </p:nvSpPr>
        <p:spPr>
          <a:xfrm>
            <a:off x="576585" y="551759"/>
            <a:ext cx="8370468"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Is this worrisome?</a:t>
            </a:r>
          </a:p>
        </p:txBody>
      </p:sp>
      <p:sp>
        <p:nvSpPr>
          <p:cNvPr id="11" name="Footer Placeholder 3">
            <a:extLst>
              <a:ext uri="{FF2B5EF4-FFF2-40B4-BE49-F238E27FC236}">
                <a16:creationId xmlns:a16="http://schemas.microsoft.com/office/drawing/2014/main" id="{E7413755-D399-D33E-8334-D480F626B454}"/>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12" name="object 14">
            <a:extLst>
              <a:ext uri="{FF2B5EF4-FFF2-40B4-BE49-F238E27FC236}">
                <a16:creationId xmlns:a16="http://schemas.microsoft.com/office/drawing/2014/main" id="{19D018D3-BC2D-006D-C204-34372EA32180}"/>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p>
        </p:txBody>
      </p:sp>
      <p:sp>
        <p:nvSpPr>
          <p:cNvPr id="2" name="ZoneTexte 1">
            <a:extLst>
              <a:ext uri="{FF2B5EF4-FFF2-40B4-BE49-F238E27FC236}">
                <a16:creationId xmlns:a16="http://schemas.microsoft.com/office/drawing/2014/main" id="{C569B6CA-9C31-D62C-3C72-08FAA45C1DBB}"/>
              </a:ext>
            </a:extLst>
          </p:cNvPr>
          <p:cNvSpPr txBox="1"/>
          <p:nvPr/>
        </p:nvSpPr>
        <p:spPr>
          <a:xfrm>
            <a:off x="519377" y="1783941"/>
            <a:ext cx="8721970" cy="1815882"/>
          </a:xfrm>
          <a:prstGeom prst="rect">
            <a:avLst/>
          </a:prstGeom>
          <a:noFill/>
        </p:spPr>
        <p:txBody>
          <a:bodyPr wrap="square" rtlCol="0">
            <a:spAutoFit/>
          </a:bodyPr>
          <a:lstStyle/>
          <a:p>
            <a:r>
              <a:rPr lang="fr-FR" sz="2800" b="1" dirty="0">
                <a:solidFill>
                  <a:schemeClr val="bg1"/>
                </a:solidFill>
                <a:latin typeface="Poppins" pitchFamily="2" charset="77"/>
                <a:cs typeface="Poppins" pitchFamily="2" charset="77"/>
              </a:rPr>
              <a:t>DISCLOSURE</a:t>
            </a:r>
          </a:p>
          <a:p>
            <a:endParaRPr lang="fr-FR" dirty="0">
              <a:solidFill>
                <a:schemeClr val="bg1"/>
              </a:solidFill>
              <a:latin typeface="Poppins" pitchFamily="2" charset="77"/>
              <a:cs typeface="Poppins" pitchFamily="2" charset="77"/>
            </a:endParaRPr>
          </a:p>
          <a:p>
            <a:r>
              <a:rPr lang="fr-FR" b="0" i="0" dirty="0">
                <a:solidFill>
                  <a:schemeClr val="bg1"/>
                </a:solidFill>
                <a:effectLst/>
                <a:latin typeface="Poppins" pitchFamily="2" charset="77"/>
                <a:cs typeface="Poppins" pitchFamily="2" charset="77"/>
              </a:rPr>
              <a:t>☐ </a:t>
            </a:r>
            <a:r>
              <a:rPr lang="fr-FR" dirty="0">
                <a:solidFill>
                  <a:schemeClr val="bg1"/>
                </a:solidFill>
                <a:latin typeface="Poppins" pitchFamily="2" charset="77"/>
                <a:cs typeface="Poppins" pitchFamily="2" charset="77"/>
              </a:rPr>
              <a:t>I have no </a:t>
            </a:r>
            <a:r>
              <a:rPr lang="fr-FR" dirty="0" err="1">
                <a:solidFill>
                  <a:schemeClr val="bg1"/>
                </a:solidFill>
                <a:latin typeface="Poppins" pitchFamily="2" charset="77"/>
                <a:cs typeface="Poppins" pitchFamily="2" charset="77"/>
              </a:rPr>
              <a:t>potential</a:t>
            </a:r>
            <a:r>
              <a:rPr lang="fr-FR" dirty="0">
                <a:solidFill>
                  <a:schemeClr val="bg1"/>
                </a:solidFill>
                <a:latin typeface="Poppins" pitchFamily="2" charset="77"/>
                <a:cs typeface="Poppins" pitchFamily="2" charset="77"/>
              </a:rPr>
              <a:t> </a:t>
            </a:r>
            <a:r>
              <a:rPr lang="fr-FR" dirty="0" err="1">
                <a:solidFill>
                  <a:schemeClr val="bg1"/>
                </a:solidFill>
                <a:latin typeface="Poppins" pitchFamily="2" charset="77"/>
                <a:cs typeface="Poppins" pitchFamily="2" charset="77"/>
              </a:rPr>
              <a:t>conflict</a:t>
            </a:r>
            <a:r>
              <a:rPr lang="fr-FR" dirty="0">
                <a:solidFill>
                  <a:schemeClr val="bg1"/>
                </a:solidFill>
                <a:latin typeface="Poppins" pitchFamily="2" charset="77"/>
                <a:cs typeface="Poppins" pitchFamily="2" charset="77"/>
              </a:rPr>
              <a:t> of </a:t>
            </a:r>
            <a:r>
              <a:rPr lang="fr-FR" dirty="0" err="1">
                <a:solidFill>
                  <a:schemeClr val="bg1"/>
                </a:solidFill>
                <a:latin typeface="Poppins" pitchFamily="2" charset="77"/>
                <a:cs typeface="Poppins" pitchFamily="2" charset="77"/>
              </a:rPr>
              <a:t>interest</a:t>
            </a:r>
            <a:r>
              <a:rPr lang="fr-FR" dirty="0">
                <a:solidFill>
                  <a:schemeClr val="bg1"/>
                </a:solidFill>
                <a:latin typeface="Poppins" pitchFamily="2" charset="77"/>
                <a:cs typeface="Poppins" pitchFamily="2" charset="77"/>
              </a:rPr>
              <a:t> to report</a:t>
            </a:r>
          </a:p>
          <a:p>
            <a:r>
              <a:rPr lang="fr-FR" dirty="0">
                <a:solidFill>
                  <a:schemeClr val="bg1"/>
                </a:solidFill>
                <a:latin typeface="Poppins" pitchFamily="2" charset="77"/>
                <a:cs typeface="Poppins" pitchFamily="2" charset="77"/>
              </a:rPr>
              <a:t>☒ I have the </a:t>
            </a:r>
            <a:r>
              <a:rPr lang="fr-FR" dirty="0" err="1">
                <a:solidFill>
                  <a:schemeClr val="bg1"/>
                </a:solidFill>
                <a:latin typeface="Poppins" pitchFamily="2" charset="77"/>
                <a:cs typeface="Poppins" pitchFamily="2" charset="77"/>
              </a:rPr>
              <a:t>following</a:t>
            </a:r>
            <a:r>
              <a:rPr lang="fr-FR" dirty="0">
                <a:solidFill>
                  <a:schemeClr val="bg1"/>
                </a:solidFill>
                <a:latin typeface="Poppins" pitchFamily="2" charset="77"/>
                <a:cs typeface="Poppins" pitchFamily="2" charset="77"/>
              </a:rPr>
              <a:t> </a:t>
            </a:r>
            <a:r>
              <a:rPr lang="fr-FR" dirty="0" err="1">
                <a:solidFill>
                  <a:schemeClr val="bg1"/>
                </a:solidFill>
                <a:latin typeface="Poppins" pitchFamily="2" charset="77"/>
                <a:cs typeface="Poppins" pitchFamily="2" charset="77"/>
              </a:rPr>
              <a:t>potential</a:t>
            </a:r>
            <a:r>
              <a:rPr lang="fr-FR" dirty="0">
                <a:solidFill>
                  <a:schemeClr val="bg1"/>
                </a:solidFill>
                <a:latin typeface="Poppins" pitchFamily="2" charset="77"/>
                <a:cs typeface="Poppins" pitchFamily="2" charset="77"/>
              </a:rPr>
              <a:t> </a:t>
            </a:r>
            <a:r>
              <a:rPr lang="fr-FR" dirty="0" err="1">
                <a:solidFill>
                  <a:schemeClr val="bg1"/>
                </a:solidFill>
                <a:latin typeface="Poppins" pitchFamily="2" charset="77"/>
                <a:cs typeface="Poppins" pitchFamily="2" charset="77"/>
              </a:rPr>
              <a:t>conflict</a:t>
            </a:r>
            <a:r>
              <a:rPr lang="fr-FR" dirty="0">
                <a:solidFill>
                  <a:schemeClr val="bg1"/>
                </a:solidFill>
                <a:latin typeface="Poppins" pitchFamily="2" charset="77"/>
                <a:cs typeface="Poppins" pitchFamily="2" charset="77"/>
              </a:rPr>
              <a:t>(s) of </a:t>
            </a:r>
            <a:r>
              <a:rPr lang="fr-FR" dirty="0" err="1">
                <a:solidFill>
                  <a:schemeClr val="bg1"/>
                </a:solidFill>
                <a:latin typeface="Poppins" pitchFamily="2" charset="77"/>
                <a:cs typeface="Poppins" pitchFamily="2" charset="77"/>
              </a:rPr>
              <a:t>interest</a:t>
            </a:r>
            <a:r>
              <a:rPr lang="fr-FR" dirty="0">
                <a:solidFill>
                  <a:schemeClr val="bg1"/>
                </a:solidFill>
                <a:latin typeface="Poppins" pitchFamily="2" charset="77"/>
                <a:cs typeface="Poppins" pitchFamily="2" charset="77"/>
              </a:rPr>
              <a:t> to report</a:t>
            </a:r>
          </a:p>
          <a:p>
            <a:endParaRPr lang="fr-FR" dirty="0">
              <a:solidFill>
                <a:schemeClr val="bg1"/>
              </a:solidFill>
              <a:latin typeface="Poppins" pitchFamily="2" charset="77"/>
              <a:cs typeface="Poppins" pitchFamily="2" charset="77"/>
            </a:endParaRPr>
          </a:p>
        </p:txBody>
      </p:sp>
      <p:sp>
        <p:nvSpPr>
          <p:cNvPr id="13" name="ZoneTexte 12">
            <a:extLst>
              <a:ext uri="{FF2B5EF4-FFF2-40B4-BE49-F238E27FC236}">
                <a16:creationId xmlns:a16="http://schemas.microsoft.com/office/drawing/2014/main" id="{9E84DE63-35C9-30C8-6910-F790FA48B7E7}"/>
              </a:ext>
            </a:extLst>
          </p:cNvPr>
          <p:cNvSpPr txBox="1"/>
          <p:nvPr/>
        </p:nvSpPr>
        <p:spPr>
          <a:xfrm>
            <a:off x="519377" y="3898970"/>
            <a:ext cx="8342140" cy="1708160"/>
          </a:xfrm>
          <a:prstGeom prst="rect">
            <a:avLst/>
          </a:prstGeom>
          <a:noFill/>
        </p:spPr>
        <p:txBody>
          <a:bodyPr wrap="square">
            <a:spAutoFit/>
          </a:bodyPr>
          <a:lstStyle/>
          <a:p>
            <a:r>
              <a:rPr lang="fr-FR" b="1" dirty="0">
                <a:solidFill>
                  <a:schemeClr val="bg1"/>
                </a:solidFill>
                <a:latin typeface="Poppins" pitchFamily="2" charset="77"/>
                <a:cs typeface="Poppins" pitchFamily="2" charset="77"/>
              </a:rPr>
              <a:t>Type of affiliation/</a:t>
            </a:r>
            <a:r>
              <a:rPr lang="fr-FR" b="1" dirty="0" err="1">
                <a:solidFill>
                  <a:schemeClr val="bg1"/>
                </a:solidFill>
                <a:latin typeface="Poppins" pitchFamily="2" charset="77"/>
                <a:cs typeface="Poppins" pitchFamily="2" charset="77"/>
              </a:rPr>
              <a:t>financial</a:t>
            </a:r>
            <a:r>
              <a:rPr lang="fr-FR" b="1" dirty="0">
                <a:solidFill>
                  <a:schemeClr val="bg1"/>
                </a:solidFill>
                <a:latin typeface="Poppins" pitchFamily="2" charset="77"/>
                <a:cs typeface="Poppins" pitchFamily="2" charset="77"/>
              </a:rPr>
              <a:t> </a:t>
            </a:r>
            <a:r>
              <a:rPr lang="fr-FR" b="1" dirty="0" err="1">
                <a:solidFill>
                  <a:schemeClr val="bg1"/>
                </a:solidFill>
                <a:latin typeface="Poppins" pitchFamily="2" charset="77"/>
                <a:cs typeface="Poppins" pitchFamily="2" charset="77"/>
              </a:rPr>
              <a:t>interest</a:t>
            </a:r>
            <a:r>
              <a:rPr lang="fr-FR" b="1" dirty="0">
                <a:solidFill>
                  <a:schemeClr val="bg1"/>
                </a:solidFill>
                <a:latin typeface="Poppins" pitchFamily="2" charset="77"/>
                <a:cs typeface="Poppins" pitchFamily="2" charset="77"/>
              </a:rPr>
              <a:t>:</a:t>
            </a:r>
          </a:p>
          <a:p>
            <a:endParaRPr lang="fr-FR" b="1" dirty="0">
              <a:solidFill>
                <a:schemeClr val="bg1"/>
              </a:solidFill>
              <a:latin typeface="Poppins" pitchFamily="2" charset="77"/>
              <a:cs typeface="Poppins" pitchFamily="2" charset="77"/>
            </a:endParaRPr>
          </a:p>
          <a:p>
            <a:r>
              <a:rPr lang="fr-FR" dirty="0" err="1">
                <a:solidFill>
                  <a:schemeClr val="bg1"/>
                </a:solidFill>
                <a:latin typeface="Poppins" pitchFamily="2" charset="77"/>
                <a:cs typeface="Poppins" pitchFamily="2" charset="77"/>
              </a:rPr>
              <a:t>Receipt</a:t>
            </a:r>
            <a:r>
              <a:rPr lang="fr-FR" dirty="0">
                <a:solidFill>
                  <a:schemeClr val="bg1"/>
                </a:solidFill>
                <a:latin typeface="Poppins" pitchFamily="2" charset="77"/>
                <a:cs typeface="Poppins" pitchFamily="2" charset="77"/>
              </a:rPr>
              <a:t> of </a:t>
            </a:r>
            <a:r>
              <a:rPr lang="fr-FR" dirty="0" err="1">
                <a:solidFill>
                  <a:schemeClr val="bg1"/>
                </a:solidFill>
                <a:latin typeface="Poppins" pitchFamily="2" charset="77"/>
                <a:cs typeface="Poppins" pitchFamily="2" charset="77"/>
              </a:rPr>
              <a:t>grants</a:t>
            </a:r>
            <a:r>
              <a:rPr lang="fr-FR" dirty="0">
                <a:solidFill>
                  <a:schemeClr val="bg1"/>
                </a:solidFill>
                <a:latin typeface="Poppins" pitchFamily="2" charset="77"/>
                <a:cs typeface="Poppins" pitchFamily="2" charset="77"/>
              </a:rPr>
              <a:t>/</a:t>
            </a:r>
            <a:r>
              <a:rPr lang="fr-FR" dirty="0" err="1">
                <a:solidFill>
                  <a:schemeClr val="bg1"/>
                </a:solidFill>
                <a:latin typeface="Poppins" pitchFamily="2" charset="77"/>
                <a:cs typeface="Poppins" pitchFamily="2" charset="77"/>
              </a:rPr>
              <a:t>research</a:t>
            </a:r>
            <a:r>
              <a:rPr lang="fr-FR" dirty="0">
                <a:solidFill>
                  <a:schemeClr val="bg1"/>
                </a:solidFill>
                <a:latin typeface="Poppins" pitchFamily="2" charset="77"/>
                <a:cs typeface="Poppins" pitchFamily="2" charset="77"/>
              </a:rPr>
              <a:t> supports:</a:t>
            </a:r>
          </a:p>
          <a:p>
            <a:endParaRPr lang="fr-FR" dirty="0">
              <a:solidFill>
                <a:schemeClr val="bg1"/>
              </a:solidFill>
              <a:latin typeface="Poppins" pitchFamily="2" charset="77"/>
              <a:cs typeface="Poppins" pitchFamily="2" charset="77"/>
            </a:endParaRPr>
          </a:p>
          <a:p>
            <a:r>
              <a:rPr lang="fr-FR" dirty="0" err="1">
                <a:solidFill>
                  <a:schemeClr val="bg1"/>
                </a:solidFill>
                <a:latin typeface="Poppins" pitchFamily="2" charset="77"/>
                <a:cs typeface="Poppins" pitchFamily="2" charset="77"/>
              </a:rPr>
              <a:t>Receipt</a:t>
            </a:r>
            <a:r>
              <a:rPr lang="fr-FR" dirty="0">
                <a:solidFill>
                  <a:schemeClr val="bg1"/>
                </a:solidFill>
                <a:latin typeface="Poppins" pitchFamily="2" charset="77"/>
                <a:cs typeface="Poppins" pitchFamily="2" charset="77"/>
              </a:rPr>
              <a:t> of </a:t>
            </a:r>
            <a:r>
              <a:rPr lang="fr-FR" dirty="0" err="1">
                <a:solidFill>
                  <a:schemeClr val="bg1"/>
                </a:solidFill>
                <a:latin typeface="Poppins" pitchFamily="2" charset="77"/>
                <a:cs typeface="Poppins" pitchFamily="2" charset="77"/>
              </a:rPr>
              <a:t>honoraria</a:t>
            </a:r>
            <a:r>
              <a:rPr lang="fr-FR" dirty="0">
                <a:solidFill>
                  <a:schemeClr val="bg1"/>
                </a:solidFill>
                <a:latin typeface="Poppins" pitchFamily="2" charset="77"/>
                <a:cs typeface="Poppins" pitchFamily="2" charset="77"/>
              </a:rPr>
              <a:t> or consultation </a:t>
            </a:r>
            <a:r>
              <a:rPr lang="fr-FR" dirty="0" err="1">
                <a:solidFill>
                  <a:schemeClr val="bg1"/>
                </a:solidFill>
                <a:latin typeface="Poppins" pitchFamily="2" charset="77"/>
                <a:cs typeface="Poppins" pitchFamily="2" charset="77"/>
              </a:rPr>
              <a:t>fees</a:t>
            </a:r>
            <a:r>
              <a:rPr lang="fr-FR" dirty="0">
                <a:solidFill>
                  <a:schemeClr val="bg1"/>
                </a:solidFill>
                <a:latin typeface="Poppins" pitchFamily="2" charset="77"/>
                <a:cs typeface="Poppins" pitchFamily="2" charset="77"/>
              </a:rPr>
              <a:t>: </a:t>
            </a:r>
          </a:p>
        </p:txBody>
      </p:sp>
      <p:sp>
        <p:nvSpPr>
          <p:cNvPr id="14" name="ZoneTexte 13">
            <a:extLst>
              <a:ext uri="{FF2B5EF4-FFF2-40B4-BE49-F238E27FC236}">
                <a16:creationId xmlns:a16="http://schemas.microsoft.com/office/drawing/2014/main" id="{B4B1B2C3-9836-AA70-735F-23C9DD0B8FB5}"/>
              </a:ext>
            </a:extLst>
          </p:cNvPr>
          <p:cNvSpPr txBox="1"/>
          <p:nvPr/>
        </p:nvSpPr>
        <p:spPr>
          <a:xfrm>
            <a:off x="6877462" y="3898970"/>
            <a:ext cx="8342140" cy="1708160"/>
          </a:xfrm>
          <a:prstGeom prst="rect">
            <a:avLst/>
          </a:prstGeom>
          <a:noFill/>
        </p:spPr>
        <p:txBody>
          <a:bodyPr wrap="square">
            <a:spAutoFit/>
          </a:bodyPr>
          <a:lstStyle/>
          <a:p>
            <a:r>
              <a:rPr lang="fr-FR" b="1" dirty="0">
                <a:solidFill>
                  <a:schemeClr val="bg1"/>
                </a:solidFill>
                <a:latin typeface="Poppins" pitchFamily="2" charset="77"/>
                <a:cs typeface="Poppins" pitchFamily="2" charset="77"/>
              </a:rPr>
              <a:t>Name of commercial </a:t>
            </a:r>
            <a:r>
              <a:rPr lang="fr-FR" b="1" dirty="0" err="1">
                <a:solidFill>
                  <a:schemeClr val="bg1"/>
                </a:solidFill>
                <a:latin typeface="Poppins" pitchFamily="2" charset="77"/>
                <a:cs typeface="Poppins" pitchFamily="2" charset="77"/>
              </a:rPr>
              <a:t>company</a:t>
            </a:r>
            <a:endParaRPr lang="fr-FR" b="1" dirty="0">
              <a:solidFill>
                <a:schemeClr val="bg1"/>
              </a:solidFill>
              <a:latin typeface="Poppins" pitchFamily="2" charset="77"/>
              <a:cs typeface="Poppins" pitchFamily="2" charset="77"/>
            </a:endParaRPr>
          </a:p>
          <a:p>
            <a:endParaRPr lang="fr-FR" b="1" dirty="0">
              <a:solidFill>
                <a:schemeClr val="bg1"/>
              </a:solidFill>
              <a:latin typeface="Poppins" pitchFamily="2" charset="77"/>
              <a:cs typeface="Poppins" pitchFamily="2" charset="77"/>
            </a:endParaRPr>
          </a:p>
          <a:p>
            <a:r>
              <a:rPr lang="fr-FR" b="1" dirty="0">
                <a:solidFill>
                  <a:schemeClr val="bg1"/>
                </a:solidFill>
                <a:latin typeface="Poppins" pitchFamily="2" charset="77"/>
                <a:cs typeface="Poppins" pitchFamily="2" charset="77"/>
              </a:rPr>
              <a:t>GlaxoSmithKline, Pfizer</a:t>
            </a:r>
          </a:p>
          <a:p>
            <a:endParaRPr lang="fr-FR" b="1" dirty="0">
              <a:solidFill>
                <a:schemeClr val="bg1"/>
              </a:solidFill>
              <a:latin typeface="Poppins" pitchFamily="2" charset="77"/>
              <a:cs typeface="Poppins" pitchFamily="2" charset="77"/>
            </a:endParaRPr>
          </a:p>
          <a:p>
            <a:r>
              <a:rPr lang="fr-FR" b="1" dirty="0" err="1">
                <a:solidFill>
                  <a:schemeClr val="bg1"/>
                </a:solidFill>
                <a:latin typeface="Poppins" pitchFamily="2" charset="77"/>
                <a:cs typeface="Poppins" pitchFamily="2" charset="77"/>
              </a:rPr>
              <a:t>Curevac</a:t>
            </a:r>
            <a:r>
              <a:rPr lang="fr-FR" b="1" dirty="0">
                <a:solidFill>
                  <a:schemeClr val="bg1"/>
                </a:solidFill>
                <a:latin typeface="Poppins" pitchFamily="2" charset="77"/>
                <a:cs typeface="Poppins" pitchFamily="2" charset="77"/>
              </a:rPr>
              <a:t>, Merck Vaccines</a:t>
            </a:r>
            <a:endParaRPr lang="fr-FR" dirty="0">
              <a:solidFill>
                <a:schemeClr val="bg1"/>
              </a:solidFill>
              <a:latin typeface="Poppins" pitchFamily="2" charset="77"/>
              <a:cs typeface="Poppins" pitchFamily="2" charset="77"/>
            </a:endParaRPr>
          </a:p>
        </p:txBody>
      </p:sp>
      <p:sp>
        <p:nvSpPr>
          <p:cNvPr id="17" name="Rectangle 16">
            <a:extLst>
              <a:ext uri="{FF2B5EF4-FFF2-40B4-BE49-F238E27FC236}">
                <a16:creationId xmlns:a16="http://schemas.microsoft.com/office/drawing/2014/main" id="{99E6A650-8F0C-46A4-6104-8EF5CB89CED6}"/>
              </a:ext>
            </a:extLst>
          </p:cNvPr>
          <p:cNvSpPr/>
          <p:nvPr/>
        </p:nvSpPr>
        <p:spPr>
          <a:xfrm>
            <a:off x="323557" y="1491181"/>
            <a:ext cx="11361470" cy="43609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a:extLst>
              <a:ext uri="{FF2B5EF4-FFF2-40B4-BE49-F238E27FC236}">
                <a16:creationId xmlns:a16="http://schemas.microsoft.com/office/drawing/2014/main" id="{E026D109-3069-C642-2D99-5ECA9FFA2284}"/>
              </a:ext>
            </a:extLst>
          </p:cNvPr>
          <p:cNvCxnSpPr>
            <a:cxnSpLocks/>
          </p:cNvCxnSpPr>
          <p:nvPr/>
        </p:nvCxnSpPr>
        <p:spPr>
          <a:xfrm>
            <a:off x="6267769" y="4754879"/>
            <a:ext cx="49715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8F7C0C38-FAAD-FB07-654A-498AD19F3E56}"/>
              </a:ext>
            </a:extLst>
          </p:cNvPr>
          <p:cNvCxnSpPr>
            <a:cxnSpLocks/>
          </p:cNvCxnSpPr>
          <p:nvPr/>
        </p:nvCxnSpPr>
        <p:spPr>
          <a:xfrm>
            <a:off x="6267769" y="5374799"/>
            <a:ext cx="49715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341A233-0F56-DF41-F036-6038DB18FE53}"/>
              </a:ext>
            </a:extLst>
          </p:cNvPr>
          <p:cNvSpPr/>
          <p:nvPr/>
        </p:nvSpPr>
        <p:spPr>
          <a:xfrm>
            <a:off x="9364717" y="268014"/>
            <a:ext cx="2385911" cy="997632"/>
          </a:xfrm>
          <a:prstGeom prst="rect">
            <a:avLst/>
          </a:prstGeom>
          <a:solidFill>
            <a:srgbClr val="C1007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descr="Une image contenant logo&#10;&#10;Description générée automatiquement">
            <a:extLst>
              <a:ext uri="{FF2B5EF4-FFF2-40B4-BE49-F238E27FC236}">
                <a16:creationId xmlns:a16="http://schemas.microsoft.com/office/drawing/2014/main" id="{89B50B58-AB55-9AB6-D3A8-419AC59873B0}"/>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spTree>
    <p:extLst>
      <p:ext uri="{BB962C8B-B14F-4D97-AF65-F5344CB8AC3E}">
        <p14:creationId xmlns:p14="http://schemas.microsoft.com/office/powerpoint/2010/main" val="1092676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10077"/>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DC0CB3B-89D9-C74E-9408-4BA2D5736129}"/>
              </a:ext>
            </a:extLst>
          </p:cNvPr>
          <p:cNvSpPr>
            <a:spLocks noGrp="1"/>
          </p:cNvSpPr>
          <p:nvPr>
            <p:ph type="sldNum" sz="quarter" idx="16"/>
          </p:nvPr>
        </p:nvSpPr>
        <p:spPr/>
        <p:txBody>
          <a:bodyPr/>
          <a:lstStyle/>
          <a:p>
            <a:fld id="{A74CE0EA-F3B5-4684-BA10-C594598FDB9C}" type="slidenum">
              <a:rPr lang="en-GB" noProof="0" smtClean="0"/>
              <a:pPr/>
              <a:t>30</a:t>
            </a:fld>
            <a:endParaRPr lang="en-GB" noProof="0"/>
          </a:p>
        </p:txBody>
      </p:sp>
      <p:sp>
        <p:nvSpPr>
          <p:cNvPr id="10" name="object 2">
            <a:extLst>
              <a:ext uri="{FF2B5EF4-FFF2-40B4-BE49-F238E27FC236}">
                <a16:creationId xmlns:a16="http://schemas.microsoft.com/office/drawing/2014/main" id="{FB792EA2-FC0D-BD4C-BCFF-500E4B31708B}"/>
              </a:ext>
            </a:extLst>
          </p:cNvPr>
          <p:cNvSpPr txBox="1">
            <a:spLocks/>
          </p:cNvSpPr>
          <p:nvPr/>
        </p:nvSpPr>
        <p:spPr>
          <a:xfrm>
            <a:off x="576585" y="551759"/>
            <a:ext cx="8370468"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Is this worrisome?</a:t>
            </a:r>
          </a:p>
        </p:txBody>
      </p:sp>
      <p:sp>
        <p:nvSpPr>
          <p:cNvPr id="11" name="Footer Placeholder 3">
            <a:extLst>
              <a:ext uri="{FF2B5EF4-FFF2-40B4-BE49-F238E27FC236}">
                <a16:creationId xmlns:a16="http://schemas.microsoft.com/office/drawing/2014/main" id="{E7413755-D399-D33E-8334-D480F626B454}"/>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12" name="object 14">
            <a:extLst>
              <a:ext uri="{FF2B5EF4-FFF2-40B4-BE49-F238E27FC236}">
                <a16:creationId xmlns:a16="http://schemas.microsoft.com/office/drawing/2014/main" id="{19D018D3-BC2D-006D-C204-34372EA32180}"/>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solidFill>
                <a:schemeClr val="bg1"/>
              </a:solidFill>
            </a:endParaRPr>
          </a:p>
        </p:txBody>
      </p:sp>
      <p:sp>
        <p:nvSpPr>
          <p:cNvPr id="2" name="ZoneTexte 1">
            <a:extLst>
              <a:ext uri="{FF2B5EF4-FFF2-40B4-BE49-F238E27FC236}">
                <a16:creationId xmlns:a16="http://schemas.microsoft.com/office/drawing/2014/main" id="{C569B6CA-9C31-D62C-3C72-08FAA45C1DBB}"/>
              </a:ext>
            </a:extLst>
          </p:cNvPr>
          <p:cNvSpPr txBox="1"/>
          <p:nvPr/>
        </p:nvSpPr>
        <p:spPr>
          <a:xfrm>
            <a:off x="519377" y="1783941"/>
            <a:ext cx="8721970" cy="1815882"/>
          </a:xfrm>
          <a:prstGeom prst="rect">
            <a:avLst/>
          </a:prstGeom>
          <a:noFill/>
        </p:spPr>
        <p:txBody>
          <a:bodyPr wrap="square" rtlCol="0">
            <a:spAutoFit/>
          </a:bodyPr>
          <a:lstStyle/>
          <a:p>
            <a:r>
              <a:rPr lang="fr-FR" sz="2800" b="1" dirty="0">
                <a:solidFill>
                  <a:schemeClr val="bg1"/>
                </a:solidFill>
                <a:latin typeface="Poppins" pitchFamily="2" charset="77"/>
                <a:cs typeface="Poppins" pitchFamily="2" charset="77"/>
              </a:rPr>
              <a:t>DISCLOSURE</a:t>
            </a:r>
          </a:p>
          <a:p>
            <a:endParaRPr lang="fr-FR" dirty="0">
              <a:solidFill>
                <a:schemeClr val="bg1"/>
              </a:solidFill>
              <a:latin typeface="Poppins" pitchFamily="2" charset="77"/>
              <a:cs typeface="Poppins" pitchFamily="2" charset="77"/>
            </a:endParaRPr>
          </a:p>
          <a:p>
            <a:r>
              <a:rPr lang="fr-FR" b="0" i="0" dirty="0">
                <a:solidFill>
                  <a:schemeClr val="bg1"/>
                </a:solidFill>
                <a:effectLst/>
                <a:latin typeface="Poppins" pitchFamily="2" charset="77"/>
                <a:cs typeface="Poppins" pitchFamily="2" charset="77"/>
              </a:rPr>
              <a:t>☐ </a:t>
            </a:r>
            <a:r>
              <a:rPr lang="fr-FR" dirty="0">
                <a:solidFill>
                  <a:schemeClr val="bg1"/>
                </a:solidFill>
                <a:latin typeface="Poppins" pitchFamily="2" charset="77"/>
                <a:cs typeface="Poppins" pitchFamily="2" charset="77"/>
              </a:rPr>
              <a:t>I have no </a:t>
            </a:r>
            <a:r>
              <a:rPr lang="fr-FR" dirty="0" err="1">
                <a:solidFill>
                  <a:schemeClr val="bg1"/>
                </a:solidFill>
                <a:latin typeface="Poppins" pitchFamily="2" charset="77"/>
                <a:cs typeface="Poppins" pitchFamily="2" charset="77"/>
              </a:rPr>
              <a:t>potential</a:t>
            </a:r>
            <a:r>
              <a:rPr lang="fr-FR" dirty="0">
                <a:solidFill>
                  <a:schemeClr val="bg1"/>
                </a:solidFill>
                <a:latin typeface="Poppins" pitchFamily="2" charset="77"/>
                <a:cs typeface="Poppins" pitchFamily="2" charset="77"/>
              </a:rPr>
              <a:t> </a:t>
            </a:r>
            <a:r>
              <a:rPr lang="fr-FR" dirty="0" err="1">
                <a:solidFill>
                  <a:schemeClr val="bg1"/>
                </a:solidFill>
                <a:latin typeface="Poppins" pitchFamily="2" charset="77"/>
                <a:cs typeface="Poppins" pitchFamily="2" charset="77"/>
              </a:rPr>
              <a:t>conflict</a:t>
            </a:r>
            <a:r>
              <a:rPr lang="fr-FR" dirty="0">
                <a:solidFill>
                  <a:schemeClr val="bg1"/>
                </a:solidFill>
                <a:latin typeface="Poppins" pitchFamily="2" charset="77"/>
                <a:cs typeface="Poppins" pitchFamily="2" charset="77"/>
              </a:rPr>
              <a:t> of </a:t>
            </a:r>
            <a:r>
              <a:rPr lang="fr-FR" dirty="0" err="1">
                <a:solidFill>
                  <a:schemeClr val="bg1"/>
                </a:solidFill>
                <a:latin typeface="Poppins" pitchFamily="2" charset="77"/>
                <a:cs typeface="Poppins" pitchFamily="2" charset="77"/>
              </a:rPr>
              <a:t>interest</a:t>
            </a:r>
            <a:r>
              <a:rPr lang="fr-FR" dirty="0">
                <a:solidFill>
                  <a:schemeClr val="bg1"/>
                </a:solidFill>
                <a:latin typeface="Poppins" pitchFamily="2" charset="77"/>
                <a:cs typeface="Poppins" pitchFamily="2" charset="77"/>
              </a:rPr>
              <a:t> to report</a:t>
            </a:r>
          </a:p>
          <a:p>
            <a:r>
              <a:rPr lang="fr-FR" dirty="0">
                <a:solidFill>
                  <a:schemeClr val="bg1"/>
                </a:solidFill>
                <a:latin typeface="Poppins" pitchFamily="2" charset="77"/>
                <a:cs typeface="Poppins" pitchFamily="2" charset="77"/>
              </a:rPr>
              <a:t>☒ I have the </a:t>
            </a:r>
            <a:r>
              <a:rPr lang="fr-FR" dirty="0" err="1">
                <a:solidFill>
                  <a:schemeClr val="bg1"/>
                </a:solidFill>
                <a:latin typeface="Poppins" pitchFamily="2" charset="77"/>
                <a:cs typeface="Poppins" pitchFamily="2" charset="77"/>
              </a:rPr>
              <a:t>following</a:t>
            </a:r>
            <a:r>
              <a:rPr lang="fr-FR" dirty="0">
                <a:solidFill>
                  <a:schemeClr val="bg1"/>
                </a:solidFill>
                <a:latin typeface="Poppins" pitchFamily="2" charset="77"/>
                <a:cs typeface="Poppins" pitchFamily="2" charset="77"/>
              </a:rPr>
              <a:t> </a:t>
            </a:r>
            <a:r>
              <a:rPr lang="fr-FR" dirty="0" err="1">
                <a:solidFill>
                  <a:schemeClr val="bg1"/>
                </a:solidFill>
                <a:latin typeface="Poppins" pitchFamily="2" charset="77"/>
                <a:cs typeface="Poppins" pitchFamily="2" charset="77"/>
              </a:rPr>
              <a:t>potential</a:t>
            </a:r>
            <a:r>
              <a:rPr lang="fr-FR" dirty="0">
                <a:solidFill>
                  <a:schemeClr val="bg1"/>
                </a:solidFill>
                <a:latin typeface="Poppins" pitchFamily="2" charset="77"/>
                <a:cs typeface="Poppins" pitchFamily="2" charset="77"/>
              </a:rPr>
              <a:t> </a:t>
            </a:r>
            <a:r>
              <a:rPr lang="fr-FR" dirty="0" err="1">
                <a:solidFill>
                  <a:schemeClr val="bg1"/>
                </a:solidFill>
                <a:latin typeface="Poppins" pitchFamily="2" charset="77"/>
                <a:cs typeface="Poppins" pitchFamily="2" charset="77"/>
              </a:rPr>
              <a:t>conflict</a:t>
            </a:r>
            <a:r>
              <a:rPr lang="fr-FR" dirty="0">
                <a:solidFill>
                  <a:schemeClr val="bg1"/>
                </a:solidFill>
                <a:latin typeface="Poppins" pitchFamily="2" charset="77"/>
                <a:cs typeface="Poppins" pitchFamily="2" charset="77"/>
              </a:rPr>
              <a:t>(s) of </a:t>
            </a:r>
            <a:r>
              <a:rPr lang="fr-FR" dirty="0" err="1">
                <a:solidFill>
                  <a:schemeClr val="bg1"/>
                </a:solidFill>
                <a:latin typeface="Poppins" pitchFamily="2" charset="77"/>
                <a:cs typeface="Poppins" pitchFamily="2" charset="77"/>
              </a:rPr>
              <a:t>interest</a:t>
            </a:r>
            <a:r>
              <a:rPr lang="fr-FR" dirty="0">
                <a:solidFill>
                  <a:schemeClr val="bg1"/>
                </a:solidFill>
                <a:latin typeface="Poppins" pitchFamily="2" charset="77"/>
                <a:cs typeface="Poppins" pitchFamily="2" charset="77"/>
              </a:rPr>
              <a:t> to report</a:t>
            </a:r>
          </a:p>
          <a:p>
            <a:endParaRPr lang="fr-FR" dirty="0">
              <a:solidFill>
                <a:schemeClr val="bg1"/>
              </a:solidFill>
              <a:latin typeface="Poppins" pitchFamily="2" charset="77"/>
              <a:cs typeface="Poppins" pitchFamily="2" charset="77"/>
            </a:endParaRPr>
          </a:p>
        </p:txBody>
      </p:sp>
      <p:sp>
        <p:nvSpPr>
          <p:cNvPr id="13" name="ZoneTexte 12">
            <a:extLst>
              <a:ext uri="{FF2B5EF4-FFF2-40B4-BE49-F238E27FC236}">
                <a16:creationId xmlns:a16="http://schemas.microsoft.com/office/drawing/2014/main" id="{9E84DE63-35C9-30C8-6910-F790FA48B7E7}"/>
              </a:ext>
            </a:extLst>
          </p:cNvPr>
          <p:cNvSpPr txBox="1"/>
          <p:nvPr/>
        </p:nvSpPr>
        <p:spPr>
          <a:xfrm>
            <a:off x="519377" y="3898970"/>
            <a:ext cx="8342140" cy="1708160"/>
          </a:xfrm>
          <a:prstGeom prst="rect">
            <a:avLst/>
          </a:prstGeom>
          <a:noFill/>
        </p:spPr>
        <p:txBody>
          <a:bodyPr wrap="square">
            <a:spAutoFit/>
          </a:bodyPr>
          <a:lstStyle/>
          <a:p>
            <a:r>
              <a:rPr lang="fr-FR" b="1" dirty="0">
                <a:solidFill>
                  <a:schemeClr val="bg1"/>
                </a:solidFill>
                <a:latin typeface="Poppins" pitchFamily="2" charset="77"/>
                <a:cs typeface="Poppins" pitchFamily="2" charset="77"/>
              </a:rPr>
              <a:t>Type of affiliation/</a:t>
            </a:r>
            <a:r>
              <a:rPr lang="fr-FR" b="1" dirty="0" err="1">
                <a:solidFill>
                  <a:schemeClr val="bg1"/>
                </a:solidFill>
                <a:latin typeface="Poppins" pitchFamily="2" charset="77"/>
                <a:cs typeface="Poppins" pitchFamily="2" charset="77"/>
              </a:rPr>
              <a:t>financial</a:t>
            </a:r>
            <a:r>
              <a:rPr lang="fr-FR" b="1" dirty="0">
                <a:solidFill>
                  <a:schemeClr val="bg1"/>
                </a:solidFill>
                <a:latin typeface="Poppins" pitchFamily="2" charset="77"/>
                <a:cs typeface="Poppins" pitchFamily="2" charset="77"/>
              </a:rPr>
              <a:t> </a:t>
            </a:r>
            <a:r>
              <a:rPr lang="fr-FR" b="1" dirty="0" err="1">
                <a:solidFill>
                  <a:schemeClr val="bg1"/>
                </a:solidFill>
                <a:latin typeface="Poppins" pitchFamily="2" charset="77"/>
                <a:cs typeface="Poppins" pitchFamily="2" charset="77"/>
              </a:rPr>
              <a:t>interest</a:t>
            </a:r>
            <a:r>
              <a:rPr lang="fr-FR" b="1" dirty="0">
                <a:solidFill>
                  <a:schemeClr val="bg1"/>
                </a:solidFill>
                <a:latin typeface="Poppins" pitchFamily="2" charset="77"/>
                <a:cs typeface="Poppins" pitchFamily="2" charset="77"/>
              </a:rPr>
              <a:t>:</a:t>
            </a:r>
          </a:p>
          <a:p>
            <a:endParaRPr lang="fr-FR" b="1" dirty="0">
              <a:solidFill>
                <a:schemeClr val="bg1"/>
              </a:solidFill>
              <a:latin typeface="Poppins" pitchFamily="2" charset="77"/>
              <a:cs typeface="Poppins" pitchFamily="2" charset="77"/>
            </a:endParaRPr>
          </a:p>
          <a:p>
            <a:r>
              <a:rPr lang="fr-FR" dirty="0" err="1">
                <a:solidFill>
                  <a:schemeClr val="bg1"/>
                </a:solidFill>
                <a:latin typeface="Poppins" pitchFamily="2" charset="77"/>
                <a:cs typeface="Poppins" pitchFamily="2" charset="77"/>
              </a:rPr>
              <a:t>Receipt</a:t>
            </a:r>
            <a:r>
              <a:rPr lang="fr-FR" dirty="0">
                <a:solidFill>
                  <a:schemeClr val="bg1"/>
                </a:solidFill>
                <a:latin typeface="Poppins" pitchFamily="2" charset="77"/>
                <a:cs typeface="Poppins" pitchFamily="2" charset="77"/>
              </a:rPr>
              <a:t> of </a:t>
            </a:r>
            <a:r>
              <a:rPr lang="fr-FR" dirty="0" err="1">
                <a:solidFill>
                  <a:schemeClr val="bg1"/>
                </a:solidFill>
                <a:latin typeface="Poppins" pitchFamily="2" charset="77"/>
                <a:cs typeface="Poppins" pitchFamily="2" charset="77"/>
              </a:rPr>
              <a:t>grants</a:t>
            </a:r>
            <a:r>
              <a:rPr lang="fr-FR" dirty="0">
                <a:solidFill>
                  <a:schemeClr val="bg1"/>
                </a:solidFill>
                <a:latin typeface="Poppins" pitchFamily="2" charset="77"/>
                <a:cs typeface="Poppins" pitchFamily="2" charset="77"/>
              </a:rPr>
              <a:t>/</a:t>
            </a:r>
            <a:r>
              <a:rPr lang="fr-FR" dirty="0" err="1">
                <a:solidFill>
                  <a:schemeClr val="bg1"/>
                </a:solidFill>
                <a:latin typeface="Poppins" pitchFamily="2" charset="77"/>
                <a:cs typeface="Poppins" pitchFamily="2" charset="77"/>
              </a:rPr>
              <a:t>research</a:t>
            </a:r>
            <a:r>
              <a:rPr lang="fr-FR" dirty="0">
                <a:solidFill>
                  <a:schemeClr val="bg1"/>
                </a:solidFill>
                <a:latin typeface="Poppins" pitchFamily="2" charset="77"/>
                <a:cs typeface="Poppins" pitchFamily="2" charset="77"/>
              </a:rPr>
              <a:t> supports:</a:t>
            </a:r>
          </a:p>
          <a:p>
            <a:endParaRPr lang="fr-FR" dirty="0">
              <a:solidFill>
                <a:schemeClr val="bg1"/>
              </a:solidFill>
              <a:latin typeface="Poppins" pitchFamily="2" charset="77"/>
              <a:cs typeface="Poppins" pitchFamily="2" charset="77"/>
            </a:endParaRPr>
          </a:p>
          <a:p>
            <a:r>
              <a:rPr lang="fr-FR" dirty="0" err="1">
                <a:solidFill>
                  <a:schemeClr val="bg1"/>
                </a:solidFill>
                <a:latin typeface="Poppins" pitchFamily="2" charset="77"/>
                <a:cs typeface="Poppins" pitchFamily="2" charset="77"/>
              </a:rPr>
              <a:t>Receipt</a:t>
            </a:r>
            <a:r>
              <a:rPr lang="fr-FR" dirty="0">
                <a:solidFill>
                  <a:schemeClr val="bg1"/>
                </a:solidFill>
                <a:latin typeface="Poppins" pitchFamily="2" charset="77"/>
                <a:cs typeface="Poppins" pitchFamily="2" charset="77"/>
              </a:rPr>
              <a:t> of </a:t>
            </a:r>
            <a:r>
              <a:rPr lang="fr-FR" dirty="0" err="1">
                <a:solidFill>
                  <a:schemeClr val="bg1"/>
                </a:solidFill>
                <a:latin typeface="Poppins" pitchFamily="2" charset="77"/>
                <a:cs typeface="Poppins" pitchFamily="2" charset="77"/>
              </a:rPr>
              <a:t>honoraria</a:t>
            </a:r>
            <a:r>
              <a:rPr lang="fr-FR" dirty="0">
                <a:solidFill>
                  <a:schemeClr val="bg1"/>
                </a:solidFill>
                <a:latin typeface="Poppins" pitchFamily="2" charset="77"/>
                <a:cs typeface="Poppins" pitchFamily="2" charset="77"/>
              </a:rPr>
              <a:t> or consultation </a:t>
            </a:r>
            <a:r>
              <a:rPr lang="fr-FR" dirty="0" err="1">
                <a:solidFill>
                  <a:schemeClr val="bg1"/>
                </a:solidFill>
                <a:latin typeface="Poppins" pitchFamily="2" charset="77"/>
                <a:cs typeface="Poppins" pitchFamily="2" charset="77"/>
              </a:rPr>
              <a:t>fees</a:t>
            </a:r>
            <a:r>
              <a:rPr lang="fr-FR" dirty="0">
                <a:solidFill>
                  <a:schemeClr val="bg1"/>
                </a:solidFill>
                <a:latin typeface="Poppins" pitchFamily="2" charset="77"/>
                <a:cs typeface="Poppins" pitchFamily="2" charset="77"/>
              </a:rPr>
              <a:t>: </a:t>
            </a:r>
          </a:p>
        </p:txBody>
      </p:sp>
      <p:sp>
        <p:nvSpPr>
          <p:cNvPr id="17" name="Rectangle 16">
            <a:extLst>
              <a:ext uri="{FF2B5EF4-FFF2-40B4-BE49-F238E27FC236}">
                <a16:creationId xmlns:a16="http://schemas.microsoft.com/office/drawing/2014/main" id="{99E6A650-8F0C-46A4-6104-8EF5CB89CED6}"/>
              </a:ext>
            </a:extLst>
          </p:cNvPr>
          <p:cNvSpPr/>
          <p:nvPr/>
        </p:nvSpPr>
        <p:spPr>
          <a:xfrm>
            <a:off x="323557" y="1491181"/>
            <a:ext cx="11361470" cy="43609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avec flèche 2">
            <a:extLst>
              <a:ext uri="{FF2B5EF4-FFF2-40B4-BE49-F238E27FC236}">
                <a16:creationId xmlns:a16="http://schemas.microsoft.com/office/drawing/2014/main" id="{DE33EEDF-6A99-B5FE-4820-98A10CACC01C}"/>
              </a:ext>
            </a:extLst>
          </p:cNvPr>
          <p:cNvCxnSpPr>
            <a:cxnSpLocks/>
          </p:cNvCxnSpPr>
          <p:nvPr/>
        </p:nvCxnSpPr>
        <p:spPr>
          <a:xfrm>
            <a:off x="6267769" y="4754879"/>
            <a:ext cx="49715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E411D533-3C05-4A42-A040-505E6EC241BD}"/>
              </a:ext>
            </a:extLst>
          </p:cNvPr>
          <p:cNvCxnSpPr>
            <a:cxnSpLocks/>
          </p:cNvCxnSpPr>
          <p:nvPr/>
        </p:nvCxnSpPr>
        <p:spPr>
          <a:xfrm>
            <a:off x="6267769" y="5374799"/>
            <a:ext cx="497153"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CCBF0698-B830-F948-CBA7-FD6E83E85161}"/>
              </a:ext>
            </a:extLst>
          </p:cNvPr>
          <p:cNvSpPr txBox="1"/>
          <p:nvPr/>
        </p:nvSpPr>
        <p:spPr>
          <a:xfrm>
            <a:off x="6877462" y="3898970"/>
            <a:ext cx="4722091" cy="1708160"/>
          </a:xfrm>
          <a:prstGeom prst="rect">
            <a:avLst/>
          </a:prstGeom>
          <a:noFill/>
        </p:spPr>
        <p:txBody>
          <a:bodyPr wrap="square">
            <a:spAutoFit/>
          </a:bodyPr>
          <a:lstStyle/>
          <a:p>
            <a:r>
              <a:rPr lang="fr-FR" b="1" dirty="0">
                <a:solidFill>
                  <a:schemeClr val="bg1"/>
                </a:solidFill>
                <a:latin typeface="Poppins" pitchFamily="2" charset="77"/>
                <a:cs typeface="Poppins" pitchFamily="2" charset="77"/>
              </a:rPr>
              <a:t>Name of commercial </a:t>
            </a:r>
            <a:r>
              <a:rPr lang="fr-FR" b="1" dirty="0" err="1">
                <a:solidFill>
                  <a:schemeClr val="bg1"/>
                </a:solidFill>
                <a:latin typeface="Poppins" pitchFamily="2" charset="77"/>
                <a:cs typeface="Poppins" pitchFamily="2" charset="77"/>
              </a:rPr>
              <a:t>company</a:t>
            </a:r>
            <a:endParaRPr lang="fr-FR" b="1" dirty="0">
              <a:solidFill>
                <a:schemeClr val="bg1"/>
              </a:solidFill>
              <a:latin typeface="Poppins" pitchFamily="2" charset="77"/>
              <a:cs typeface="Poppins" pitchFamily="2" charset="77"/>
            </a:endParaRPr>
          </a:p>
          <a:p>
            <a:endParaRPr lang="fr-FR" b="1" dirty="0">
              <a:solidFill>
                <a:schemeClr val="bg1"/>
              </a:solidFill>
              <a:latin typeface="Poppins" pitchFamily="2" charset="77"/>
              <a:cs typeface="Poppins" pitchFamily="2" charset="77"/>
            </a:endParaRPr>
          </a:p>
          <a:p>
            <a:r>
              <a:rPr lang="fr-FR" b="1" dirty="0">
                <a:solidFill>
                  <a:schemeClr val="bg1"/>
                </a:solidFill>
                <a:latin typeface="Poppins" pitchFamily="2" charset="77"/>
                <a:cs typeface="Poppins" pitchFamily="2" charset="77"/>
              </a:rPr>
              <a:t>GlaxoSmithKline, Pfizer</a:t>
            </a:r>
          </a:p>
          <a:p>
            <a:endParaRPr lang="fr-FR" b="1" dirty="0">
              <a:solidFill>
                <a:schemeClr val="bg1"/>
              </a:solidFill>
              <a:latin typeface="Poppins" pitchFamily="2" charset="77"/>
              <a:cs typeface="Poppins" pitchFamily="2" charset="77"/>
            </a:endParaRPr>
          </a:p>
          <a:p>
            <a:r>
              <a:rPr lang="fr-FR" b="1" dirty="0" err="1">
                <a:solidFill>
                  <a:schemeClr val="bg1"/>
                </a:solidFill>
                <a:latin typeface="Poppins" pitchFamily="2" charset="77"/>
                <a:cs typeface="Poppins" pitchFamily="2" charset="77"/>
              </a:rPr>
              <a:t>Curevac</a:t>
            </a:r>
            <a:r>
              <a:rPr lang="fr-FR" b="1" dirty="0">
                <a:solidFill>
                  <a:schemeClr val="bg1"/>
                </a:solidFill>
                <a:latin typeface="Poppins" pitchFamily="2" charset="77"/>
                <a:cs typeface="Poppins" pitchFamily="2" charset="77"/>
              </a:rPr>
              <a:t>, Merck Vaccines </a:t>
            </a:r>
            <a:r>
              <a:rPr lang="fr-FR" sz="1400" dirty="0">
                <a:solidFill>
                  <a:schemeClr val="bg1"/>
                </a:solidFill>
                <a:latin typeface="Segoe Print" panose="02000800000000000000" pitchFamily="2" charset="0"/>
              </a:rPr>
              <a:t>(DSMB)</a:t>
            </a:r>
          </a:p>
        </p:txBody>
      </p:sp>
      <p:sp>
        <p:nvSpPr>
          <p:cNvPr id="6" name="ZoneTexte 5">
            <a:extLst>
              <a:ext uri="{FF2B5EF4-FFF2-40B4-BE49-F238E27FC236}">
                <a16:creationId xmlns:a16="http://schemas.microsoft.com/office/drawing/2014/main" id="{62B6F64C-7433-6244-6515-D58F1AA72D95}"/>
              </a:ext>
            </a:extLst>
          </p:cNvPr>
          <p:cNvSpPr txBox="1"/>
          <p:nvPr/>
        </p:nvSpPr>
        <p:spPr>
          <a:xfrm>
            <a:off x="6897990" y="4863107"/>
            <a:ext cx="4687915" cy="307777"/>
          </a:xfrm>
          <a:prstGeom prst="rect">
            <a:avLst/>
          </a:prstGeom>
          <a:noFill/>
        </p:spPr>
        <p:txBody>
          <a:bodyPr wrap="square" rtlCol="0">
            <a:spAutoFit/>
          </a:bodyPr>
          <a:lstStyle/>
          <a:p>
            <a:r>
              <a:rPr lang="fr-FR" sz="1400" dirty="0">
                <a:solidFill>
                  <a:schemeClr val="bg1"/>
                </a:solidFill>
                <a:latin typeface="Segoe Print" panose="02000800000000000000" pitchFamily="2" charset="0"/>
                <a:cs typeface="Mystical Woods Smooth Script" panose="020F0502020204030204" pitchFamily="34" charset="0"/>
              </a:rPr>
              <a:t>(</a:t>
            </a:r>
            <a:r>
              <a:rPr lang="fr-FR" sz="1400" dirty="0" err="1">
                <a:solidFill>
                  <a:schemeClr val="bg1"/>
                </a:solidFill>
                <a:latin typeface="Segoe Print" panose="02000800000000000000" pitchFamily="2" charset="0"/>
                <a:cs typeface="Mystical Woods Smooth Script" panose="020F0502020204030204" pitchFamily="34" charset="0"/>
              </a:rPr>
              <a:t>Both</a:t>
            </a:r>
            <a:r>
              <a:rPr lang="fr-FR" sz="1400" dirty="0">
                <a:solidFill>
                  <a:schemeClr val="bg1"/>
                </a:solidFill>
                <a:latin typeface="Segoe Print" panose="02000800000000000000" pitchFamily="2" charset="0"/>
                <a:cs typeface="Mystical Woods Smooth Script" panose="020F0502020204030204" pitchFamily="34" charset="0"/>
              </a:rPr>
              <a:t> </a:t>
            </a:r>
            <a:r>
              <a:rPr lang="fr-FR" sz="1400" dirty="0" err="1">
                <a:solidFill>
                  <a:schemeClr val="bg1"/>
                </a:solidFill>
                <a:latin typeface="Segoe Print" panose="02000800000000000000" pitchFamily="2" charset="0"/>
                <a:cs typeface="Mystical Woods Smooth Script" panose="020F0502020204030204" pitchFamily="34" charset="0"/>
              </a:rPr>
              <a:t>research</a:t>
            </a:r>
            <a:r>
              <a:rPr lang="fr-FR" sz="1400" dirty="0">
                <a:solidFill>
                  <a:schemeClr val="bg1"/>
                </a:solidFill>
                <a:latin typeface="Segoe Print" panose="02000800000000000000" pitchFamily="2" charset="0"/>
                <a:cs typeface="Mystical Woods Smooth Script" panose="020F0502020204030204" pitchFamily="34" charset="0"/>
              </a:rPr>
              <a:t> </a:t>
            </a:r>
            <a:r>
              <a:rPr lang="fr-FR" sz="1400" dirty="0" err="1">
                <a:solidFill>
                  <a:schemeClr val="bg1"/>
                </a:solidFill>
                <a:latin typeface="Segoe Print" panose="02000800000000000000" pitchFamily="2" charset="0"/>
                <a:cs typeface="Mystical Woods Smooth Script" panose="020F0502020204030204" pitchFamily="34" charset="0"/>
              </a:rPr>
              <a:t>grants</a:t>
            </a:r>
            <a:r>
              <a:rPr lang="fr-FR" sz="1400" dirty="0">
                <a:solidFill>
                  <a:schemeClr val="bg1"/>
                </a:solidFill>
                <a:latin typeface="Segoe Print" panose="02000800000000000000" pitchFamily="2" charset="0"/>
                <a:cs typeface="Mystical Woods Smooth Script" panose="020F0502020204030204" pitchFamily="34" charset="0"/>
              </a:rPr>
              <a:t> to </a:t>
            </a:r>
            <a:r>
              <a:rPr lang="fr-FR" sz="1400" dirty="0" err="1">
                <a:solidFill>
                  <a:schemeClr val="bg1"/>
                </a:solidFill>
                <a:latin typeface="Segoe Print" panose="02000800000000000000" pitchFamily="2" charset="0"/>
                <a:cs typeface="Mystical Woods Smooth Script" panose="020F0502020204030204" pitchFamily="34" charset="0"/>
              </a:rPr>
              <a:t>my</a:t>
            </a:r>
            <a:r>
              <a:rPr lang="fr-FR" sz="1400" dirty="0">
                <a:solidFill>
                  <a:schemeClr val="bg1"/>
                </a:solidFill>
                <a:latin typeface="Segoe Print" panose="02000800000000000000" pitchFamily="2" charset="0"/>
                <a:cs typeface="Mystical Woods Smooth Script" panose="020F0502020204030204" pitchFamily="34" charset="0"/>
              </a:rPr>
              <a:t> institution)</a:t>
            </a:r>
          </a:p>
        </p:txBody>
      </p:sp>
      <p:sp>
        <p:nvSpPr>
          <p:cNvPr id="7" name="Rectangle 6">
            <a:extLst>
              <a:ext uri="{FF2B5EF4-FFF2-40B4-BE49-F238E27FC236}">
                <a16:creationId xmlns:a16="http://schemas.microsoft.com/office/drawing/2014/main" id="{E1FC15F0-D7F1-0F2B-5749-80D4976FB50E}"/>
              </a:ext>
            </a:extLst>
          </p:cNvPr>
          <p:cNvSpPr/>
          <p:nvPr/>
        </p:nvSpPr>
        <p:spPr>
          <a:xfrm>
            <a:off x="9364717" y="268014"/>
            <a:ext cx="2385911" cy="997632"/>
          </a:xfrm>
          <a:prstGeom prst="rect">
            <a:avLst/>
          </a:prstGeom>
          <a:solidFill>
            <a:srgbClr val="C1007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a16="http://schemas.microsoft.com/office/drawing/2014/main" id="{E5F1FD51-0EE2-D1F1-B9EE-C2726511546B}"/>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spTree>
    <p:extLst>
      <p:ext uri="{BB962C8B-B14F-4D97-AF65-F5344CB8AC3E}">
        <p14:creationId xmlns:p14="http://schemas.microsoft.com/office/powerpoint/2010/main" val="1384582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9B00"/>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47AA27-C005-4331-8AC6-1365E3B32DE8}"/>
              </a:ext>
            </a:extLst>
          </p:cNvPr>
          <p:cNvSpPr>
            <a:spLocks noGrp="1"/>
          </p:cNvSpPr>
          <p:nvPr>
            <p:ph idx="1"/>
          </p:nvPr>
        </p:nvSpPr>
        <p:spPr>
          <a:xfrm>
            <a:off x="2000679" y="2852438"/>
            <a:ext cx="8934751" cy="3037943"/>
          </a:xfrm>
        </p:spPr>
        <p:txBody>
          <a:bodyPr/>
          <a:lstStyle/>
          <a:p>
            <a:pPr>
              <a:lnSpc>
                <a:spcPct val="100000"/>
              </a:lnSpc>
            </a:pPr>
            <a:r>
              <a:rPr lang="en-GB" sz="9600" b="1" dirty="0">
                <a:solidFill>
                  <a:schemeClr val="bg1"/>
                </a:solidFill>
                <a:latin typeface="Poppins" pitchFamily="2" charset="77"/>
                <a:cs typeface="Poppins" pitchFamily="2" charset="77"/>
              </a:rPr>
              <a:t>CASE STUDIES </a:t>
            </a:r>
          </a:p>
        </p:txBody>
      </p:sp>
      <p:sp>
        <p:nvSpPr>
          <p:cNvPr id="5" name="Slide Number Placeholder 4">
            <a:extLst>
              <a:ext uri="{FF2B5EF4-FFF2-40B4-BE49-F238E27FC236}">
                <a16:creationId xmlns:a16="http://schemas.microsoft.com/office/drawing/2014/main" id="{6CC94600-BD2B-124E-BFE6-DB47DC08CC59}"/>
              </a:ext>
            </a:extLst>
          </p:cNvPr>
          <p:cNvSpPr>
            <a:spLocks noGrp="1"/>
          </p:cNvSpPr>
          <p:nvPr>
            <p:ph type="sldNum" sz="quarter" idx="16"/>
          </p:nvPr>
        </p:nvSpPr>
        <p:spPr/>
        <p:txBody>
          <a:bodyPr/>
          <a:lstStyle/>
          <a:p>
            <a:fld id="{A74CE0EA-F3B5-4684-BA10-C594598FDB9C}" type="slidenum">
              <a:rPr lang="en-GB" noProof="0" smtClean="0"/>
              <a:pPr/>
              <a:t>31</a:t>
            </a:fld>
            <a:endParaRPr lang="en-GB" noProof="0" dirty="0"/>
          </a:p>
        </p:txBody>
      </p:sp>
      <p:sp>
        <p:nvSpPr>
          <p:cNvPr id="6" name="object 2">
            <a:extLst>
              <a:ext uri="{FF2B5EF4-FFF2-40B4-BE49-F238E27FC236}">
                <a16:creationId xmlns:a16="http://schemas.microsoft.com/office/drawing/2014/main" id="{AA634334-CB2C-2485-13DA-98878EB5DA3E}"/>
              </a:ext>
            </a:extLst>
          </p:cNvPr>
          <p:cNvSpPr txBox="1">
            <a:spLocks/>
          </p:cNvSpPr>
          <p:nvPr/>
        </p:nvSpPr>
        <p:spPr>
          <a:xfrm>
            <a:off x="576585" y="551759"/>
            <a:ext cx="8934750" cy="921471"/>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Activity time: Analyse – Identify – Develop!</a:t>
            </a:r>
          </a:p>
          <a:p>
            <a:endParaRPr lang="en-GB" dirty="0">
              <a:solidFill>
                <a:schemeClr val="bg1"/>
              </a:solidFill>
            </a:endParaRPr>
          </a:p>
        </p:txBody>
      </p:sp>
      <p:sp>
        <p:nvSpPr>
          <p:cNvPr id="8" name="Footer Placeholder 3">
            <a:extLst>
              <a:ext uri="{FF2B5EF4-FFF2-40B4-BE49-F238E27FC236}">
                <a16:creationId xmlns:a16="http://schemas.microsoft.com/office/drawing/2014/main" id="{F111AD5E-FA4D-F469-3B71-B0BA4C7040CB}"/>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9" name="object 14">
            <a:extLst>
              <a:ext uri="{FF2B5EF4-FFF2-40B4-BE49-F238E27FC236}">
                <a16:creationId xmlns:a16="http://schemas.microsoft.com/office/drawing/2014/main" id="{20A8A046-5C48-1528-98A1-303617B0B64E}"/>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p>
        </p:txBody>
      </p:sp>
      <p:pic>
        <p:nvPicPr>
          <p:cNvPr id="10" name="Image 9">
            <a:extLst>
              <a:ext uri="{FF2B5EF4-FFF2-40B4-BE49-F238E27FC236}">
                <a16:creationId xmlns:a16="http://schemas.microsoft.com/office/drawing/2014/main" id="{2872E890-49CF-A340-A377-F2565FEE1CA7}"/>
              </a:ext>
            </a:extLst>
          </p:cNvPr>
          <p:cNvPicPr>
            <a:picLocks noChangeAspect="1"/>
          </p:cNvPicPr>
          <p:nvPr/>
        </p:nvPicPr>
        <p:blipFill>
          <a:blip r:embed="rId3">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932292" y="3066040"/>
            <a:ext cx="1068387" cy="1068387"/>
          </a:xfrm>
          <a:prstGeom prst="rect">
            <a:avLst/>
          </a:prstGeom>
        </p:spPr>
      </p:pic>
      <p:sp>
        <p:nvSpPr>
          <p:cNvPr id="2" name="Rectangle: Rounded Corners 37">
            <a:extLst>
              <a:ext uri="{FF2B5EF4-FFF2-40B4-BE49-F238E27FC236}">
                <a16:creationId xmlns:a16="http://schemas.microsoft.com/office/drawing/2014/main" id="{2D519EC9-C1FF-3AA0-523F-9D462B443EDB}"/>
              </a:ext>
            </a:extLst>
          </p:cNvPr>
          <p:cNvSpPr/>
          <p:nvPr/>
        </p:nvSpPr>
        <p:spPr>
          <a:xfrm>
            <a:off x="1496654" y="5250254"/>
            <a:ext cx="844779" cy="539689"/>
          </a:xfrm>
          <a:prstGeom prst="roundRect">
            <a:avLst/>
          </a:prstGeom>
          <a:solidFill>
            <a:srgbClr val="FA9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1" dirty="0"/>
          </a:p>
        </p:txBody>
      </p:sp>
    </p:spTree>
    <p:extLst>
      <p:ext uri="{BB962C8B-B14F-4D97-AF65-F5344CB8AC3E}">
        <p14:creationId xmlns:p14="http://schemas.microsoft.com/office/powerpoint/2010/main" val="1136779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p:txBody>
          <a:bodyPr>
            <a:normAutofit fontScale="77500" lnSpcReduction="20000"/>
          </a:bodyPr>
          <a:lstStyle/>
          <a:p>
            <a:pPr marL="514350" indent="-514350">
              <a:buClr>
                <a:srgbClr val="009CDE"/>
              </a:buClr>
              <a:buFont typeface="+mj-lt"/>
              <a:buAutoNum type="arabicPeriod"/>
            </a:pPr>
            <a:r>
              <a:rPr lang="en-GB" altLang="en-US" sz="2535" b="1" dirty="0">
                <a:latin typeface="Poppins" pitchFamily="2" charset="77"/>
                <a:cs typeface="Poppins" pitchFamily="2" charset="77"/>
              </a:rPr>
              <a:t>John Smith </a:t>
            </a:r>
            <a:r>
              <a:rPr lang="en-GB" altLang="en-US" sz="2535" dirty="0">
                <a:latin typeface="Poppins" pitchFamily="2" charset="77"/>
                <a:cs typeface="Poppins" pitchFamily="2" charset="77"/>
              </a:rPr>
              <a:t>works only part-time (50%) for a private vaccine manufacturing company. Can he be a NITAG member?</a:t>
            </a:r>
          </a:p>
          <a:p>
            <a:pPr marL="514350" indent="-514350">
              <a:buClr>
                <a:srgbClr val="009CDE"/>
              </a:buClr>
              <a:buFont typeface="+mj-lt"/>
              <a:buAutoNum type="arabicPeriod"/>
            </a:pPr>
            <a:r>
              <a:rPr lang="en-GB" altLang="en-US" sz="2535" b="1" dirty="0">
                <a:latin typeface="Poppins" pitchFamily="2" charset="77"/>
                <a:cs typeface="Poppins" pitchFamily="2" charset="77"/>
              </a:rPr>
              <a:t>Louise Dupont </a:t>
            </a:r>
            <a:r>
              <a:rPr lang="en-GB" altLang="en-US" sz="2535" dirty="0">
                <a:latin typeface="Poppins" pitchFamily="2" charset="77"/>
                <a:cs typeface="Poppins" pitchFamily="2" charset="77"/>
              </a:rPr>
              <a:t>is a NITAG member. Her spouse regularly conducts consultancies for one of the companies manufacturing PCV. Revision of PCV schedule is on the next NITAG meeting agenda. What should she do?</a:t>
            </a:r>
          </a:p>
          <a:p>
            <a:pPr marL="514350" indent="-514350">
              <a:buClr>
                <a:srgbClr val="009CDE"/>
              </a:buClr>
              <a:buFont typeface="+mj-lt"/>
              <a:buAutoNum type="arabicPeriod"/>
            </a:pPr>
            <a:r>
              <a:rPr lang="en-GB" altLang="en-US" sz="2535" b="1" dirty="0" err="1">
                <a:latin typeface="Poppins" pitchFamily="2" charset="77"/>
                <a:cs typeface="Poppins" pitchFamily="2" charset="77"/>
              </a:rPr>
              <a:t>Kalyar</a:t>
            </a:r>
            <a:r>
              <a:rPr lang="en-GB" altLang="en-US" sz="2535" b="1" dirty="0">
                <a:latin typeface="Poppins" pitchFamily="2" charset="77"/>
                <a:cs typeface="Poppins" pitchFamily="2" charset="77"/>
              </a:rPr>
              <a:t> Win </a:t>
            </a:r>
            <a:r>
              <a:rPr lang="en-GB" altLang="en-US" sz="2535" dirty="0">
                <a:latin typeface="Poppins" pitchFamily="2" charset="77"/>
                <a:cs typeface="Poppins" pitchFamily="2" charset="77"/>
              </a:rPr>
              <a:t>has received two grants - one  to examine PCV side effects in the elderly  funded by a company and one to look at factors that influence acceptance of HPV vaccine by school girls from the National Research Council. What should she do?</a:t>
            </a:r>
          </a:p>
          <a:p>
            <a:pPr marL="514350" indent="-514350">
              <a:buClr>
                <a:srgbClr val="009CDE"/>
              </a:buClr>
              <a:buFont typeface="+mj-lt"/>
              <a:buAutoNum type="arabicPeriod"/>
            </a:pPr>
            <a:r>
              <a:rPr lang="en-GB" altLang="en-US" sz="2535" b="1" dirty="0">
                <a:latin typeface="Poppins" pitchFamily="2" charset="77"/>
                <a:cs typeface="Poppins" pitchFamily="2" charset="77"/>
              </a:rPr>
              <a:t>Samuel Daye </a:t>
            </a:r>
            <a:r>
              <a:rPr lang="en-GB" altLang="en-US" sz="2535" dirty="0">
                <a:latin typeface="Poppins" pitchFamily="2" charset="77"/>
                <a:cs typeface="Poppins" pitchFamily="2" charset="77"/>
              </a:rPr>
              <a:t>is a member of the secretariat and ex officio to the NITAG. His son has just started as the marketing director for a local vaccine manufacturing company that makes a pentavalent vaccine for infants. What should he do?</a:t>
            </a:r>
          </a:p>
          <a:p>
            <a:pPr>
              <a:buClr>
                <a:srgbClr val="009CDE"/>
              </a:buClr>
            </a:pPr>
            <a:endParaRPr lang="en-GB" altLang="en-US" sz="2535" dirty="0">
              <a:solidFill>
                <a:srgbClr val="002060"/>
              </a:solidFill>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3546C823-ACC4-5C4E-9A72-9AFA22F1052C}"/>
              </a:ext>
            </a:extLst>
          </p:cNvPr>
          <p:cNvSpPr>
            <a:spLocks noGrp="1"/>
          </p:cNvSpPr>
          <p:nvPr>
            <p:ph type="sldNum" sz="quarter" idx="16"/>
          </p:nvPr>
        </p:nvSpPr>
        <p:spPr/>
        <p:txBody>
          <a:bodyPr/>
          <a:lstStyle/>
          <a:p>
            <a:fld id="{A74CE0EA-F3B5-4684-BA10-C594598FDB9C}" type="slidenum">
              <a:rPr lang="en-GB" noProof="0" smtClean="0"/>
              <a:pPr/>
              <a:t>32</a:t>
            </a:fld>
            <a:endParaRPr lang="en-GB" noProof="0" dirty="0"/>
          </a:p>
        </p:txBody>
      </p:sp>
      <p:sp>
        <p:nvSpPr>
          <p:cNvPr id="4" name="object 2">
            <a:extLst>
              <a:ext uri="{FF2B5EF4-FFF2-40B4-BE49-F238E27FC236}">
                <a16:creationId xmlns:a16="http://schemas.microsoft.com/office/drawing/2014/main" id="{4A0BC787-62B8-C6A5-B7ED-203C6D9FB070}"/>
              </a:ext>
            </a:extLst>
          </p:cNvPr>
          <p:cNvSpPr txBox="1">
            <a:spLocks/>
          </p:cNvSpPr>
          <p:nvPr/>
        </p:nvSpPr>
        <p:spPr>
          <a:xfrm>
            <a:off x="576585" y="551759"/>
            <a:ext cx="8975378"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rgbClr val="FB9B00"/>
                </a:solidFill>
              </a:rPr>
              <a:t>Activity time: Analyse – Identify – Develop!</a:t>
            </a:r>
          </a:p>
        </p:txBody>
      </p:sp>
      <p:sp>
        <p:nvSpPr>
          <p:cNvPr id="5" name="Footer Placeholder 3">
            <a:extLst>
              <a:ext uri="{FF2B5EF4-FFF2-40B4-BE49-F238E27FC236}">
                <a16:creationId xmlns:a16="http://schemas.microsoft.com/office/drawing/2014/main" id="{44CA03C9-A309-DC2D-554F-96A600816C46}"/>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66E23B39-3F9A-6A1C-7A4A-D8350BF21E59}"/>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Tree>
    <p:extLst>
      <p:ext uri="{BB962C8B-B14F-4D97-AF65-F5344CB8AC3E}">
        <p14:creationId xmlns:p14="http://schemas.microsoft.com/office/powerpoint/2010/main" val="231534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a:xfrm>
            <a:off x="479125" y="1812641"/>
            <a:ext cx="11211526" cy="1062304"/>
          </a:xfrm>
        </p:spPr>
        <p:txBody>
          <a:bodyPr>
            <a:normAutofit/>
          </a:bodyPr>
          <a:lstStyle/>
          <a:p>
            <a:pPr>
              <a:buClr>
                <a:srgbClr val="FF0000"/>
              </a:buClr>
            </a:pPr>
            <a:r>
              <a:rPr lang="en-GB" altLang="en-US" sz="2400" b="1" dirty="0">
                <a:latin typeface="Poppins" pitchFamily="2" charset="77"/>
                <a:cs typeface="Poppins" pitchFamily="2" charset="77"/>
              </a:rPr>
              <a:t>John Smith works only part-time (50%) for a private vaccine manufacturing company</a:t>
            </a:r>
            <a:r>
              <a:rPr lang="en-GB" altLang="en-US" sz="2400" dirty="0">
                <a:latin typeface="Poppins" pitchFamily="2" charset="77"/>
                <a:cs typeface="Poppins" pitchFamily="2" charset="77"/>
              </a:rPr>
              <a:t>. </a:t>
            </a:r>
          </a:p>
        </p:txBody>
      </p:sp>
      <p:sp>
        <p:nvSpPr>
          <p:cNvPr id="3" name="Slide Number Placeholder 2">
            <a:extLst>
              <a:ext uri="{FF2B5EF4-FFF2-40B4-BE49-F238E27FC236}">
                <a16:creationId xmlns:a16="http://schemas.microsoft.com/office/drawing/2014/main" id="{9C86E9BB-9F6A-1648-B17B-9FC8A36F91B1}"/>
              </a:ext>
            </a:extLst>
          </p:cNvPr>
          <p:cNvSpPr>
            <a:spLocks noGrp="1"/>
          </p:cNvSpPr>
          <p:nvPr>
            <p:ph type="sldNum" sz="quarter" idx="16"/>
          </p:nvPr>
        </p:nvSpPr>
        <p:spPr/>
        <p:txBody>
          <a:bodyPr/>
          <a:lstStyle/>
          <a:p>
            <a:fld id="{A74CE0EA-F3B5-4684-BA10-C594598FDB9C}" type="slidenum">
              <a:rPr lang="en-GB" noProof="0" smtClean="0"/>
              <a:pPr/>
              <a:t>33</a:t>
            </a:fld>
            <a:endParaRPr lang="en-GB" noProof="0" dirty="0"/>
          </a:p>
        </p:txBody>
      </p:sp>
      <p:sp>
        <p:nvSpPr>
          <p:cNvPr id="4" name="object 2">
            <a:extLst>
              <a:ext uri="{FF2B5EF4-FFF2-40B4-BE49-F238E27FC236}">
                <a16:creationId xmlns:a16="http://schemas.microsoft.com/office/drawing/2014/main" id="{7A5CD299-D981-163A-7B40-5886D69BE2F7}"/>
              </a:ext>
            </a:extLst>
          </p:cNvPr>
          <p:cNvSpPr txBox="1">
            <a:spLocks/>
          </p:cNvSpPr>
          <p:nvPr/>
        </p:nvSpPr>
        <p:spPr>
          <a:xfrm>
            <a:off x="576585" y="551759"/>
            <a:ext cx="8370468" cy="464423"/>
          </a:xfrm>
          <a:prstGeom prst="rect">
            <a:avLst/>
          </a:prstGeom>
          <a:solidFill>
            <a:srgbClr val="FB9B00"/>
          </a:solidFill>
          <a:ln>
            <a:solidFill>
              <a:schemeClr val="bg1"/>
            </a:solidFill>
          </a:ln>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CASE STUDY 1</a:t>
            </a:r>
          </a:p>
        </p:txBody>
      </p:sp>
      <p:sp>
        <p:nvSpPr>
          <p:cNvPr id="5" name="Footer Placeholder 3">
            <a:extLst>
              <a:ext uri="{FF2B5EF4-FFF2-40B4-BE49-F238E27FC236}">
                <a16:creationId xmlns:a16="http://schemas.microsoft.com/office/drawing/2014/main" id="{B1089DEC-693C-BF99-48FD-0E84A537C416}"/>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F6B77CF3-02EC-F875-83EF-56FDF212DE20}"/>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7" name="ZoneTexte 6">
            <a:extLst>
              <a:ext uri="{FF2B5EF4-FFF2-40B4-BE49-F238E27FC236}">
                <a16:creationId xmlns:a16="http://schemas.microsoft.com/office/drawing/2014/main" id="{78C1C511-F815-8445-2AAE-1EBCF7F25B7F}"/>
              </a:ext>
            </a:extLst>
          </p:cNvPr>
          <p:cNvSpPr txBox="1"/>
          <p:nvPr/>
        </p:nvSpPr>
        <p:spPr>
          <a:xfrm>
            <a:off x="479124" y="2730639"/>
            <a:ext cx="7562850" cy="707886"/>
          </a:xfrm>
          <a:prstGeom prst="rect">
            <a:avLst/>
          </a:prstGeom>
          <a:noFill/>
        </p:spPr>
        <p:txBody>
          <a:bodyPr wrap="square">
            <a:spAutoFit/>
          </a:bodyPr>
          <a:lstStyle/>
          <a:p>
            <a:pPr marL="672596" lvl="1" indent="-457200">
              <a:buClr>
                <a:srgbClr val="FB9B00"/>
              </a:buClr>
              <a:buFont typeface="+mj-lt"/>
              <a:buAutoNum type="arabicPeriod"/>
            </a:pPr>
            <a:r>
              <a:rPr lang="en-GB" altLang="en-US" sz="2000" b="1" dirty="0">
                <a:latin typeface="Poppins" pitchFamily="2" charset="77"/>
                <a:cs typeface="Poppins" pitchFamily="2" charset="77"/>
              </a:rPr>
              <a:t>Is there a conflict of interest?</a:t>
            </a:r>
          </a:p>
          <a:p>
            <a:pPr marL="672596" lvl="1" indent="-457200">
              <a:buClr>
                <a:srgbClr val="FB9B00"/>
              </a:buClr>
              <a:buFont typeface="+mj-lt"/>
              <a:buAutoNum type="arabicPeriod"/>
            </a:pPr>
            <a:r>
              <a:rPr lang="en-GB" altLang="en-US" sz="2000" b="1" dirty="0">
                <a:latin typeface="Poppins" pitchFamily="2" charset="77"/>
                <a:cs typeface="Poppins" pitchFamily="2" charset="77"/>
              </a:rPr>
              <a:t>Should he be a NITAG member?</a:t>
            </a:r>
          </a:p>
        </p:txBody>
      </p:sp>
    </p:spTree>
    <p:extLst>
      <p:ext uri="{BB962C8B-B14F-4D97-AF65-F5344CB8AC3E}">
        <p14:creationId xmlns:p14="http://schemas.microsoft.com/office/powerpoint/2010/main" val="257451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B9E7E9-B729-7233-C45F-D9B1A66A51C1}"/>
              </a:ext>
            </a:extLst>
          </p:cNvPr>
          <p:cNvSpPr/>
          <p:nvPr/>
        </p:nvSpPr>
        <p:spPr>
          <a:xfrm>
            <a:off x="576263" y="5357808"/>
            <a:ext cx="11023290" cy="104361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0163" name="Rectangle 3"/>
          <p:cNvSpPr>
            <a:spLocks noGrp="1" noChangeArrowheads="1"/>
          </p:cNvSpPr>
          <p:nvPr>
            <p:ph idx="1"/>
          </p:nvPr>
        </p:nvSpPr>
        <p:spPr>
          <a:xfrm>
            <a:off x="479125" y="1812641"/>
            <a:ext cx="11211526" cy="1062304"/>
          </a:xfrm>
        </p:spPr>
        <p:txBody>
          <a:bodyPr>
            <a:normAutofit/>
          </a:bodyPr>
          <a:lstStyle/>
          <a:p>
            <a:pPr>
              <a:buClr>
                <a:srgbClr val="FF0000"/>
              </a:buClr>
            </a:pPr>
            <a:r>
              <a:rPr lang="en-GB" altLang="en-US" sz="2400" b="1" dirty="0">
                <a:latin typeface="Poppins" pitchFamily="2" charset="77"/>
                <a:cs typeface="Poppins" pitchFamily="2" charset="77"/>
              </a:rPr>
              <a:t>John Smith works only part-time (50%) for a private vaccine manufacturing company</a:t>
            </a:r>
            <a:r>
              <a:rPr lang="en-GB" altLang="en-US" sz="2400" dirty="0">
                <a:latin typeface="Poppins" pitchFamily="2" charset="77"/>
                <a:cs typeface="Poppins" pitchFamily="2" charset="77"/>
              </a:rPr>
              <a:t>. </a:t>
            </a:r>
          </a:p>
        </p:txBody>
      </p:sp>
      <p:sp>
        <p:nvSpPr>
          <p:cNvPr id="3" name="Slide Number Placeholder 2">
            <a:extLst>
              <a:ext uri="{FF2B5EF4-FFF2-40B4-BE49-F238E27FC236}">
                <a16:creationId xmlns:a16="http://schemas.microsoft.com/office/drawing/2014/main" id="{9C86E9BB-9F6A-1648-B17B-9FC8A36F91B1}"/>
              </a:ext>
            </a:extLst>
          </p:cNvPr>
          <p:cNvSpPr>
            <a:spLocks noGrp="1"/>
          </p:cNvSpPr>
          <p:nvPr>
            <p:ph type="sldNum" sz="quarter" idx="16"/>
          </p:nvPr>
        </p:nvSpPr>
        <p:spPr/>
        <p:txBody>
          <a:bodyPr/>
          <a:lstStyle/>
          <a:p>
            <a:fld id="{A74CE0EA-F3B5-4684-BA10-C594598FDB9C}" type="slidenum">
              <a:rPr lang="en-GB" noProof="0" smtClean="0"/>
              <a:pPr/>
              <a:t>34</a:t>
            </a:fld>
            <a:endParaRPr lang="en-GB" noProof="0" dirty="0"/>
          </a:p>
        </p:txBody>
      </p:sp>
      <p:sp>
        <p:nvSpPr>
          <p:cNvPr id="4" name="object 2">
            <a:extLst>
              <a:ext uri="{FF2B5EF4-FFF2-40B4-BE49-F238E27FC236}">
                <a16:creationId xmlns:a16="http://schemas.microsoft.com/office/drawing/2014/main" id="{7A5CD299-D981-163A-7B40-5886D69BE2F7}"/>
              </a:ext>
            </a:extLst>
          </p:cNvPr>
          <p:cNvSpPr txBox="1">
            <a:spLocks/>
          </p:cNvSpPr>
          <p:nvPr/>
        </p:nvSpPr>
        <p:spPr>
          <a:xfrm>
            <a:off x="576585" y="551759"/>
            <a:ext cx="8370468" cy="464423"/>
          </a:xfrm>
          <a:prstGeom prst="rect">
            <a:avLst/>
          </a:prstGeom>
          <a:solidFill>
            <a:srgbClr val="FB9B00"/>
          </a:solidFill>
          <a:ln>
            <a:solidFill>
              <a:schemeClr val="bg1"/>
            </a:solidFill>
          </a:ln>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CASE STUDY 1</a:t>
            </a:r>
          </a:p>
        </p:txBody>
      </p:sp>
      <p:sp>
        <p:nvSpPr>
          <p:cNvPr id="5" name="Footer Placeholder 3">
            <a:extLst>
              <a:ext uri="{FF2B5EF4-FFF2-40B4-BE49-F238E27FC236}">
                <a16:creationId xmlns:a16="http://schemas.microsoft.com/office/drawing/2014/main" id="{B1089DEC-693C-BF99-48FD-0E84A537C416}"/>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F6B77CF3-02EC-F875-83EF-56FDF212DE20}"/>
              </a:ext>
            </a:extLst>
          </p:cNvPr>
          <p:cNvSpPr/>
          <p:nvPr/>
        </p:nvSpPr>
        <p:spPr>
          <a:xfrm>
            <a:off x="576797" y="6401419"/>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7" name="ZoneTexte 6">
            <a:extLst>
              <a:ext uri="{FF2B5EF4-FFF2-40B4-BE49-F238E27FC236}">
                <a16:creationId xmlns:a16="http://schemas.microsoft.com/office/drawing/2014/main" id="{78C1C511-F815-8445-2AAE-1EBCF7F25B7F}"/>
              </a:ext>
            </a:extLst>
          </p:cNvPr>
          <p:cNvSpPr txBox="1"/>
          <p:nvPr/>
        </p:nvSpPr>
        <p:spPr>
          <a:xfrm>
            <a:off x="479123" y="2730639"/>
            <a:ext cx="11379501" cy="4001095"/>
          </a:xfrm>
          <a:prstGeom prst="rect">
            <a:avLst/>
          </a:prstGeom>
          <a:noFill/>
        </p:spPr>
        <p:txBody>
          <a:bodyPr wrap="square">
            <a:spAutoFit/>
          </a:bodyPr>
          <a:lstStyle/>
          <a:p>
            <a:pPr marL="672596" lvl="1" indent="-457200">
              <a:buClr>
                <a:srgbClr val="FB9B00"/>
              </a:buClr>
              <a:buFont typeface="+mj-lt"/>
              <a:buAutoNum type="arabicPeriod"/>
            </a:pPr>
            <a:r>
              <a:rPr lang="en-GB" altLang="en-US" sz="2000" b="1" dirty="0">
                <a:latin typeface="Poppins" pitchFamily="2" charset="77"/>
                <a:cs typeface="Poppins" pitchFamily="2" charset="77"/>
              </a:rPr>
              <a:t>Is there a conflict of interest? </a:t>
            </a:r>
            <a:r>
              <a:rPr lang="en-US" sz="2000" dirty="0">
                <a:latin typeface="Poppins" pitchFamily="2" charset="77"/>
                <a:cs typeface="Poppins" pitchFamily="2" charset="77"/>
              </a:rPr>
              <a:t>Yes; Financial, Personal, Direct, Current</a:t>
            </a:r>
            <a:endParaRPr lang="en-GB" sz="2000" dirty="0">
              <a:latin typeface="Poppins" pitchFamily="2" charset="77"/>
              <a:cs typeface="Poppins" pitchFamily="2" charset="77"/>
            </a:endParaRPr>
          </a:p>
          <a:p>
            <a:pPr marL="672596" lvl="1" indent="-457200">
              <a:buClr>
                <a:srgbClr val="FB9B00"/>
              </a:buClr>
              <a:buFont typeface="+mj-lt"/>
              <a:buAutoNum type="arabicPeriod"/>
            </a:pPr>
            <a:r>
              <a:rPr lang="en-GB" altLang="en-US" sz="2000" b="1" dirty="0">
                <a:latin typeface="Poppins" pitchFamily="2" charset="77"/>
                <a:cs typeface="Poppins" pitchFamily="2" charset="77"/>
              </a:rPr>
              <a:t>Should he be a NITAG member? </a:t>
            </a:r>
            <a:r>
              <a:rPr lang="en-US" sz="2000" dirty="0">
                <a:latin typeface="Poppins" pitchFamily="2" charset="77"/>
                <a:cs typeface="Poppins" pitchFamily="2" charset="77"/>
              </a:rPr>
              <a:t>No, even if company is not producing vaccines specific to the discussion. </a:t>
            </a:r>
          </a:p>
          <a:p>
            <a:pPr marL="672596" lvl="1" indent="-457200">
              <a:buClr>
                <a:srgbClr val="FB9B00"/>
              </a:buClr>
              <a:buFont typeface="+mj-lt"/>
              <a:buAutoNum type="arabicPeriod"/>
            </a:pPr>
            <a:endParaRPr lang="en-US" sz="2000" b="1" dirty="0">
              <a:latin typeface="Poppins" pitchFamily="2" charset="77"/>
              <a:cs typeface="Poppins" pitchFamily="2" charset="77"/>
            </a:endParaRPr>
          </a:p>
          <a:p>
            <a:pPr marL="215396" lvl="1">
              <a:buClr>
                <a:srgbClr val="FB9B00"/>
              </a:buClr>
            </a:pPr>
            <a:r>
              <a:rPr lang="en-US" sz="2000" b="1" dirty="0">
                <a:latin typeface="Poppins" pitchFamily="2" charset="77"/>
                <a:cs typeface="Poppins" pitchFamily="2" charset="77"/>
              </a:rPr>
              <a:t>	   Why ?</a:t>
            </a:r>
          </a:p>
          <a:p>
            <a:pPr marL="1303715" lvl="3">
              <a:buClr>
                <a:srgbClr val="FB9B00"/>
              </a:buClr>
            </a:pPr>
            <a:r>
              <a:rPr lang="en-US" sz="1800" dirty="0">
                <a:latin typeface="Poppins" pitchFamily="2" charset="77"/>
                <a:cs typeface="Poppins" pitchFamily="2" charset="77"/>
              </a:rPr>
              <a:t>1) There would be a perception that he cannot give an independent opinion because of his personal direct interest</a:t>
            </a:r>
          </a:p>
          <a:p>
            <a:pPr marL="1303715" lvl="3">
              <a:buClr>
                <a:srgbClr val="FB9B00"/>
              </a:buClr>
            </a:pPr>
            <a:r>
              <a:rPr lang="en-US" sz="1800" dirty="0">
                <a:latin typeface="Poppins" pitchFamily="2" charset="77"/>
                <a:cs typeface="Poppins" pitchFamily="2" charset="77"/>
              </a:rPr>
              <a:t>2) The NITAG will be perceived as being under the influence of a pharma company</a:t>
            </a:r>
          </a:p>
          <a:p>
            <a:pPr marL="215396" lvl="1">
              <a:buClr>
                <a:srgbClr val="FB9B00"/>
              </a:buClr>
            </a:pPr>
            <a:endParaRPr lang="en-US" sz="2000" dirty="0">
              <a:latin typeface="Poppins" pitchFamily="2" charset="77"/>
              <a:cs typeface="Poppins" pitchFamily="2" charset="77"/>
            </a:endParaRPr>
          </a:p>
          <a:p>
            <a:pPr marL="215396" lvl="1" indent="0">
              <a:buNone/>
            </a:pPr>
            <a:r>
              <a:rPr lang="en-US" sz="2000" dirty="0">
                <a:latin typeface="Poppins" pitchFamily="2" charset="77"/>
                <a:cs typeface="Poppins" pitchFamily="2" charset="77"/>
              </a:rPr>
              <a:t>Consider adding to the </a:t>
            </a:r>
            <a:r>
              <a:rPr lang="en-US" sz="2000" dirty="0" err="1">
                <a:latin typeface="Poppins" pitchFamily="2" charset="77"/>
                <a:cs typeface="Poppins" pitchFamily="2" charset="77"/>
              </a:rPr>
              <a:t>ToRs</a:t>
            </a:r>
            <a:r>
              <a:rPr lang="en-US" sz="2000" dirty="0">
                <a:latin typeface="Poppins" pitchFamily="2" charset="77"/>
                <a:cs typeface="Poppins" pitchFamily="2" charset="77"/>
              </a:rPr>
              <a:t> a policy that “No member, his/her spouse, or a member of his/her immediate family can be directly employed by a vaccine manufacturer or its parent company" </a:t>
            </a:r>
          </a:p>
          <a:p>
            <a:pPr marL="215396" lvl="1">
              <a:buClr>
                <a:srgbClr val="FB9B00"/>
              </a:buClr>
            </a:pPr>
            <a:endParaRPr lang="en-US" sz="2000" b="1" dirty="0">
              <a:latin typeface="Poppins" pitchFamily="2" charset="77"/>
              <a:cs typeface="Poppins" pitchFamily="2" charset="77"/>
            </a:endParaRPr>
          </a:p>
        </p:txBody>
      </p:sp>
      <p:sp>
        <p:nvSpPr>
          <p:cNvPr id="8" name="object 14">
            <a:extLst>
              <a:ext uri="{FF2B5EF4-FFF2-40B4-BE49-F238E27FC236}">
                <a16:creationId xmlns:a16="http://schemas.microsoft.com/office/drawing/2014/main" id="{F5C4926F-4111-D533-248C-AF9B826773CE}"/>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Tree>
    <p:extLst>
      <p:ext uri="{BB962C8B-B14F-4D97-AF65-F5344CB8AC3E}">
        <p14:creationId xmlns:p14="http://schemas.microsoft.com/office/powerpoint/2010/main" val="373734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a:xfrm>
            <a:off x="479125" y="1812641"/>
            <a:ext cx="11211526" cy="1287736"/>
          </a:xfrm>
        </p:spPr>
        <p:txBody>
          <a:bodyPr>
            <a:normAutofit/>
          </a:bodyPr>
          <a:lstStyle/>
          <a:p>
            <a:pPr>
              <a:lnSpc>
                <a:spcPct val="100000"/>
              </a:lnSpc>
              <a:buClr>
                <a:srgbClr val="FF0000"/>
              </a:buClr>
            </a:pPr>
            <a:r>
              <a:rPr lang="en-GB" altLang="en-US" sz="2400" b="1" dirty="0">
                <a:latin typeface="Poppins" pitchFamily="2" charset="77"/>
                <a:cs typeface="Poppins" pitchFamily="2" charset="77"/>
              </a:rPr>
              <a:t>Louise Dupont is a NITAG member. Her spouse regularly conducts consultancies for one of the companies manufacturing PCV. Revision of PCV schedule is on the next NITAG meeting agenda. </a:t>
            </a:r>
          </a:p>
        </p:txBody>
      </p:sp>
      <p:sp>
        <p:nvSpPr>
          <p:cNvPr id="3" name="Slide Number Placeholder 2">
            <a:extLst>
              <a:ext uri="{FF2B5EF4-FFF2-40B4-BE49-F238E27FC236}">
                <a16:creationId xmlns:a16="http://schemas.microsoft.com/office/drawing/2014/main" id="{77949BEA-405C-BE4F-B84B-CC646BB744D5}"/>
              </a:ext>
            </a:extLst>
          </p:cNvPr>
          <p:cNvSpPr>
            <a:spLocks noGrp="1"/>
          </p:cNvSpPr>
          <p:nvPr>
            <p:ph type="sldNum" sz="quarter" idx="16"/>
          </p:nvPr>
        </p:nvSpPr>
        <p:spPr/>
        <p:txBody>
          <a:bodyPr/>
          <a:lstStyle/>
          <a:p>
            <a:fld id="{A74CE0EA-F3B5-4684-BA10-C594598FDB9C}" type="slidenum">
              <a:rPr lang="en-GB" noProof="0" smtClean="0"/>
              <a:pPr/>
              <a:t>35</a:t>
            </a:fld>
            <a:endParaRPr lang="en-GB" noProof="0" dirty="0"/>
          </a:p>
        </p:txBody>
      </p:sp>
      <p:sp>
        <p:nvSpPr>
          <p:cNvPr id="4" name="object 2">
            <a:extLst>
              <a:ext uri="{FF2B5EF4-FFF2-40B4-BE49-F238E27FC236}">
                <a16:creationId xmlns:a16="http://schemas.microsoft.com/office/drawing/2014/main" id="{6E38902C-A4A1-D539-73CE-1FF9705EF139}"/>
              </a:ext>
            </a:extLst>
          </p:cNvPr>
          <p:cNvSpPr txBox="1">
            <a:spLocks/>
          </p:cNvSpPr>
          <p:nvPr/>
        </p:nvSpPr>
        <p:spPr>
          <a:xfrm>
            <a:off x="576585" y="551759"/>
            <a:ext cx="8370468" cy="464423"/>
          </a:xfrm>
          <a:prstGeom prst="rect">
            <a:avLst/>
          </a:prstGeom>
          <a:solidFill>
            <a:srgbClr val="FB9B00"/>
          </a:solidFill>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CASE STUDY 2</a:t>
            </a:r>
          </a:p>
        </p:txBody>
      </p:sp>
      <p:sp>
        <p:nvSpPr>
          <p:cNvPr id="5" name="Footer Placeholder 3">
            <a:extLst>
              <a:ext uri="{FF2B5EF4-FFF2-40B4-BE49-F238E27FC236}">
                <a16:creationId xmlns:a16="http://schemas.microsoft.com/office/drawing/2014/main" id="{39B1C8C1-BF07-15CE-A1C6-B35CD6022661}"/>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128F81E7-1D5B-0037-5A7C-59333A4F0150}"/>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7" name="ZoneTexte 6">
            <a:extLst>
              <a:ext uri="{FF2B5EF4-FFF2-40B4-BE49-F238E27FC236}">
                <a16:creationId xmlns:a16="http://schemas.microsoft.com/office/drawing/2014/main" id="{1E0FBC3D-B283-792C-FFB2-D3BF64BB7E78}"/>
              </a:ext>
            </a:extLst>
          </p:cNvPr>
          <p:cNvSpPr txBox="1"/>
          <p:nvPr/>
        </p:nvSpPr>
        <p:spPr>
          <a:xfrm>
            <a:off x="576263" y="3068788"/>
            <a:ext cx="10819362" cy="2246769"/>
          </a:xfrm>
          <a:prstGeom prst="rect">
            <a:avLst/>
          </a:prstGeom>
          <a:noFill/>
        </p:spPr>
        <p:txBody>
          <a:bodyPr wrap="square">
            <a:spAutoFit/>
          </a:bodyPr>
          <a:lstStyle/>
          <a:p>
            <a:pPr marL="672596" lvl="1" indent="-457200">
              <a:buClr>
                <a:srgbClr val="FB9B00"/>
              </a:buClr>
              <a:buFont typeface="+mj-lt"/>
              <a:buAutoNum type="arabicPeriod"/>
            </a:pPr>
            <a:r>
              <a:rPr lang="en-GB" altLang="en-US" sz="2000" b="1" dirty="0">
                <a:latin typeface="Poppins" pitchFamily="2" charset="77"/>
                <a:cs typeface="Poppins" pitchFamily="2" charset="77"/>
              </a:rPr>
              <a:t>What should she do? </a:t>
            </a:r>
            <a:r>
              <a:rPr lang="en-GB" altLang="en-US" sz="2000" dirty="0">
                <a:solidFill>
                  <a:schemeClr val="bg1"/>
                </a:solidFill>
                <a:latin typeface="Poppins" pitchFamily="2" charset="77"/>
                <a:cs typeface="Poppins" pitchFamily="2" charset="77"/>
              </a:rPr>
              <a:t>She</a:t>
            </a:r>
            <a:r>
              <a:rPr lang="en-GB" altLang="en-US" sz="2000" b="1" dirty="0">
                <a:solidFill>
                  <a:schemeClr val="bg1"/>
                </a:solidFill>
                <a:latin typeface="Poppins" pitchFamily="2" charset="77"/>
                <a:cs typeface="Poppins" pitchFamily="2" charset="77"/>
              </a:rPr>
              <a:t> </a:t>
            </a:r>
            <a:r>
              <a:rPr lang="en-US" sz="2000" dirty="0">
                <a:solidFill>
                  <a:schemeClr val="bg1"/>
                </a:solidFill>
                <a:latin typeface="Poppins" pitchFamily="2" charset="77"/>
                <a:cs typeface="Poppins" pitchFamily="2" charset="77"/>
              </a:rPr>
              <a:t>should flag this interest to the NITAG Secretariat and Chair</a:t>
            </a:r>
            <a:endParaRPr lang="en-GB" altLang="en-US" sz="2000" b="1" dirty="0">
              <a:solidFill>
                <a:schemeClr val="bg1"/>
              </a:solidFill>
              <a:latin typeface="Poppins" pitchFamily="2" charset="77"/>
              <a:cs typeface="Poppins" pitchFamily="2" charset="77"/>
            </a:endParaRPr>
          </a:p>
          <a:p>
            <a:pPr marL="672596" lvl="1" indent="-457200">
              <a:buClr>
                <a:srgbClr val="FB9B00"/>
              </a:buClr>
              <a:buFont typeface="+mj-lt"/>
              <a:buAutoNum type="arabicPeriod"/>
            </a:pPr>
            <a:r>
              <a:rPr lang="en-GB" altLang="en-US" sz="2000" b="1" dirty="0">
                <a:latin typeface="Poppins" pitchFamily="2" charset="77"/>
                <a:cs typeface="Poppins" pitchFamily="2" charset="77"/>
              </a:rPr>
              <a:t>Is there a conflict of interest? </a:t>
            </a:r>
            <a:r>
              <a:rPr lang="en-US" sz="2000" dirty="0">
                <a:solidFill>
                  <a:schemeClr val="bg1"/>
                </a:solidFill>
                <a:latin typeface="Poppins" pitchFamily="2" charset="77"/>
                <a:cs typeface="Poppins" pitchFamily="2" charset="77"/>
              </a:rPr>
              <a:t>Yes; Financial, Personal, Indirect, Specific, Significant, Current</a:t>
            </a:r>
            <a:endParaRPr lang="en-GB" altLang="en-US" sz="2000" b="1" dirty="0">
              <a:solidFill>
                <a:schemeClr val="bg1"/>
              </a:solidFill>
              <a:latin typeface="Poppins" pitchFamily="2" charset="77"/>
              <a:cs typeface="Poppins" pitchFamily="2" charset="77"/>
            </a:endParaRPr>
          </a:p>
          <a:p>
            <a:pPr marL="672596" lvl="1" indent="-457200">
              <a:buClr>
                <a:srgbClr val="FB9B00"/>
              </a:buClr>
              <a:buFont typeface="+mj-lt"/>
              <a:buAutoNum type="arabicPeriod"/>
            </a:pPr>
            <a:r>
              <a:rPr lang="en-GB" altLang="en-US" sz="2000" b="1" dirty="0">
                <a:latin typeface="Poppins" pitchFamily="2" charset="77"/>
                <a:cs typeface="Poppins" pitchFamily="2" charset="77"/>
              </a:rPr>
              <a:t>If so, how should it be managed/h</a:t>
            </a:r>
            <a:r>
              <a:rPr lang="en-US" sz="2000" b="1" dirty="0">
                <a:latin typeface="Poppins" pitchFamily="2" charset="77"/>
                <a:cs typeface="Poppins" pitchFamily="2" charset="77"/>
              </a:rPr>
              <a:t>ow could the Secretariat manage the COI? </a:t>
            </a:r>
            <a:r>
              <a:rPr lang="en-US" sz="2000" dirty="0">
                <a:solidFill>
                  <a:schemeClr val="bg1"/>
                </a:solidFill>
                <a:latin typeface="Poppins" pitchFamily="2" charset="77"/>
                <a:cs typeface="Poppins" pitchFamily="2" charset="77"/>
              </a:rPr>
              <a:t>Exclude the member from PCV discussions and vote (or only from vote)</a:t>
            </a:r>
          </a:p>
          <a:p>
            <a:pPr marL="672596" lvl="1" indent="-457200">
              <a:buClr>
                <a:srgbClr val="FB9B00"/>
              </a:buClr>
              <a:buFont typeface="+mj-lt"/>
              <a:buAutoNum type="arabicPeriod"/>
            </a:pPr>
            <a:endParaRPr lang="en-US" sz="2000" b="1" dirty="0">
              <a:latin typeface="Poppins" pitchFamily="2" charset="77"/>
              <a:cs typeface="Poppins" pitchFamily="2" charset="77"/>
            </a:endParaRPr>
          </a:p>
        </p:txBody>
      </p:sp>
    </p:spTree>
    <p:extLst>
      <p:ext uri="{BB962C8B-B14F-4D97-AF65-F5344CB8AC3E}">
        <p14:creationId xmlns:p14="http://schemas.microsoft.com/office/powerpoint/2010/main" val="3014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a:xfrm>
            <a:off x="479125" y="1812641"/>
            <a:ext cx="11211526" cy="1287736"/>
          </a:xfrm>
        </p:spPr>
        <p:txBody>
          <a:bodyPr>
            <a:normAutofit/>
          </a:bodyPr>
          <a:lstStyle/>
          <a:p>
            <a:pPr>
              <a:lnSpc>
                <a:spcPct val="100000"/>
              </a:lnSpc>
              <a:buClr>
                <a:srgbClr val="FF0000"/>
              </a:buClr>
            </a:pPr>
            <a:r>
              <a:rPr lang="en-GB" altLang="en-US" sz="2400" b="1" dirty="0">
                <a:latin typeface="Poppins" pitchFamily="2" charset="77"/>
                <a:cs typeface="Poppins" pitchFamily="2" charset="77"/>
              </a:rPr>
              <a:t>Louise Dupont is a NITAG member. Her spouse regularly conducts consultancies for one of the companies manufacturing PCV. Revision of PCV schedule is on the next NITAG meeting agenda. </a:t>
            </a:r>
          </a:p>
        </p:txBody>
      </p:sp>
      <p:sp>
        <p:nvSpPr>
          <p:cNvPr id="3" name="Slide Number Placeholder 2">
            <a:extLst>
              <a:ext uri="{FF2B5EF4-FFF2-40B4-BE49-F238E27FC236}">
                <a16:creationId xmlns:a16="http://schemas.microsoft.com/office/drawing/2014/main" id="{77949BEA-405C-BE4F-B84B-CC646BB744D5}"/>
              </a:ext>
            </a:extLst>
          </p:cNvPr>
          <p:cNvSpPr>
            <a:spLocks noGrp="1"/>
          </p:cNvSpPr>
          <p:nvPr>
            <p:ph type="sldNum" sz="quarter" idx="16"/>
          </p:nvPr>
        </p:nvSpPr>
        <p:spPr/>
        <p:txBody>
          <a:bodyPr/>
          <a:lstStyle/>
          <a:p>
            <a:fld id="{A74CE0EA-F3B5-4684-BA10-C594598FDB9C}" type="slidenum">
              <a:rPr lang="en-GB" noProof="0" smtClean="0"/>
              <a:pPr/>
              <a:t>36</a:t>
            </a:fld>
            <a:endParaRPr lang="en-GB" noProof="0" dirty="0"/>
          </a:p>
        </p:txBody>
      </p:sp>
      <p:sp>
        <p:nvSpPr>
          <p:cNvPr id="4" name="object 2">
            <a:extLst>
              <a:ext uri="{FF2B5EF4-FFF2-40B4-BE49-F238E27FC236}">
                <a16:creationId xmlns:a16="http://schemas.microsoft.com/office/drawing/2014/main" id="{6E38902C-A4A1-D539-73CE-1FF9705EF139}"/>
              </a:ext>
            </a:extLst>
          </p:cNvPr>
          <p:cNvSpPr txBox="1">
            <a:spLocks/>
          </p:cNvSpPr>
          <p:nvPr/>
        </p:nvSpPr>
        <p:spPr>
          <a:xfrm>
            <a:off x="576585" y="551759"/>
            <a:ext cx="8370468" cy="464423"/>
          </a:xfrm>
          <a:prstGeom prst="rect">
            <a:avLst/>
          </a:prstGeom>
          <a:solidFill>
            <a:srgbClr val="FB9B00"/>
          </a:solidFill>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CASE STUDY 2</a:t>
            </a:r>
          </a:p>
        </p:txBody>
      </p:sp>
      <p:sp>
        <p:nvSpPr>
          <p:cNvPr id="5" name="Footer Placeholder 3">
            <a:extLst>
              <a:ext uri="{FF2B5EF4-FFF2-40B4-BE49-F238E27FC236}">
                <a16:creationId xmlns:a16="http://schemas.microsoft.com/office/drawing/2014/main" id="{39B1C8C1-BF07-15CE-A1C6-B35CD6022661}"/>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128F81E7-1D5B-0037-5A7C-59333A4F0150}"/>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7" name="ZoneTexte 6">
            <a:extLst>
              <a:ext uri="{FF2B5EF4-FFF2-40B4-BE49-F238E27FC236}">
                <a16:creationId xmlns:a16="http://schemas.microsoft.com/office/drawing/2014/main" id="{1E0FBC3D-B283-792C-FFB2-D3BF64BB7E78}"/>
              </a:ext>
            </a:extLst>
          </p:cNvPr>
          <p:cNvSpPr txBox="1"/>
          <p:nvPr/>
        </p:nvSpPr>
        <p:spPr>
          <a:xfrm>
            <a:off x="576263" y="3068788"/>
            <a:ext cx="10819362" cy="2246769"/>
          </a:xfrm>
          <a:prstGeom prst="rect">
            <a:avLst/>
          </a:prstGeom>
          <a:noFill/>
        </p:spPr>
        <p:txBody>
          <a:bodyPr wrap="square">
            <a:spAutoFit/>
          </a:bodyPr>
          <a:lstStyle/>
          <a:p>
            <a:pPr marL="672596" lvl="1" indent="-457200">
              <a:buClr>
                <a:srgbClr val="FB9B00"/>
              </a:buClr>
              <a:buFont typeface="+mj-lt"/>
              <a:buAutoNum type="arabicPeriod"/>
            </a:pPr>
            <a:r>
              <a:rPr lang="en-GB" altLang="en-US" sz="2000" b="1" dirty="0">
                <a:latin typeface="Poppins" pitchFamily="2" charset="77"/>
                <a:cs typeface="Poppins" pitchFamily="2" charset="77"/>
              </a:rPr>
              <a:t>What should she do? </a:t>
            </a:r>
            <a:r>
              <a:rPr lang="en-GB" altLang="en-US" sz="2000" dirty="0">
                <a:latin typeface="Poppins" pitchFamily="2" charset="77"/>
                <a:cs typeface="Poppins" pitchFamily="2" charset="77"/>
              </a:rPr>
              <a:t>She</a:t>
            </a:r>
            <a:r>
              <a:rPr lang="en-GB" altLang="en-US" sz="2000" b="1" dirty="0">
                <a:latin typeface="Poppins" pitchFamily="2" charset="77"/>
                <a:cs typeface="Poppins" pitchFamily="2" charset="77"/>
              </a:rPr>
              <a:t> </a:t>
            </a:r>
            <a:r>
              <a:rPr lang="en-US" sz="2000" dirty="0">
                <a:latin typeface="Poppins" pitchFamily="2" charset="77"/>
                <a:cs typeface="Poppins" pitchFamily="2" charset="77"/>
              </a:rPr>
              <a:t>should flag this interest to the NITAG Secretariat and Chair</a:t>
            </a:r>
            <a:endParaRPr lang="en-GB" altLang="en-US" sz="2000" b="1" dirty="0">
              <a:latin typeface="Poppins" pitchFamily="2" charset="77"/>
              <a:cs typeface="Poppins" pitchFamily="2" charset="77"/>
            </a:endParaRPr>
          </a:p>
          <a:p>
            <a:pPr marL="672596" lvl="1" indent="-457200">
              <a:buClr>
                <a:srgbClr val="FB9B00"/>
              </a:buClr>
              <a:buFont typeface="+mj-lt"/>
              <a:buAutoNum type="arabicPeriod"/>
            </a:pPr>
            <a:r>
              <a:rPr lang="en-GB" altLang="en-US" sz="2000" b="1" dirty="0">
                <a:latin typeface="Poppins" pitchFamily="2" charset="77"/>
                <a:cs typeface="Poppins" pitchFamily="2" charset="77"/>
              </a:rPr>
              <a:t>Is there a conflict of interest? </a:t>
            </a:r>
            <a:r>
              <a:rPr lang="en-US" sz="2000" dirty="0">
                <a:latin typeface="Poppins" pitchFamily="2" charset="77"/>
                <a:cs typeface="Poppins" pitchFamily="2" charset="77"/>
              </a:rPr>
              <a:t>Yes; Financial, Personal, Indirect, Specific, Significant, Current</a:t>
            </a:r>
            <a:endParaRPr lang="en-GB" altLang="en-US" sz="2000" b="1" dirty="0">
              <a:latin typeface="Poppins" pitchFamily="2" charset="77"/>
              <a:cs typeface="Poppins" pitchFamily="2" charset="77"/>
            </a:endParaRPr>
          </a:p>
          <a:p>
            <a:pPr marL="672596" lvl="1" indent="-457200">
              <a:buClr>
                <a:srgbClr val="FB9B00"/>
              </a:buClr>
              <a:buFont typeface="+mj-lt"/>
              <a:buAutoNum type="arabicPeriod"/>
            </a:pPr>
            <a:r>
              <a:rPr lang="en-GB" altLang="en-US" sz="2000" b="1" dirty="0">
                <a:latin typeface="Poppins" pitchFamily="2" charset="77"/>
                <a:cs typeface="Poppins" pitchFamily="2" charset="77"/>
              </a:rPr>
              <a:t>If so, how should it be managed/h</a:t>
            </a:r>
            <a:r>
              <a:rPr lang="en-US" sz="2000" b="1" dirty="0">
                <a:latin typeface="Poppins" pitchFamily="2" charset="77"/>
                <a:cs typeface="Poppins" pitchFamily="2" charset="77"/>
              </a:rPr>
              <a:t>ow could the Secretariat manage the COI? </a:t>
            </a:r>
            <a:r>
              <a:rPr lang="en-US" sz="2000" dirty="0">
                <a:latin typeface="Poppins" pitchFamily="2" charset="77"/>
                <a:cs typeface="Poppins" pitchFamily="2" charset="77"/>
              </a:rPr>
              <a:t>Exclude the member from PCV discussions and vote (or only from vote)</a:t>
            </a:r>
          </a:p>
          <a:p>
            <a:pPr marL="672596" lvl="1" indent="-457200">
              <a:buClr>
                <a:srgbClr val="FB9B00"/>
              </a:buClr>
              <a:buFont typeface="+mj-lt"/>
              <a:buAutoNum type="arabicPeriod"/>
            </a:pPr>
            <a:endParaRPr lang="en-US" sz="2000" b="1" dirty="0">
              <a:latin typeface="Poppins" pitchFamily="2" charset="77"/>
              <a:cs typeface="Poppins" pitchFamily="2" charset="77"/>
            </a:endParaRPr>
          </a:p>
        </p:txBody>
      </p:sp>
    </p:spTree>
    <p:extLst>
      <p:ext uri="{BB962C8B-B14F-4D97-AF65-F5344CB8AC3E}">
        <p14:creationId xmlns:p14="http://schemas.microsoft.com/office/powerpoint/2010/main" val="61010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a:xfrm>
            <a:off x="479125" y="1812642"/>
            <a:ext cx="11211526" cy="1625884"/>
          </a:xfrm>
        </p:spPr>
        <p:txBody>
          <a:bodyPr>
            <a:normAutofit/>
          </a:bodyPr>
          <a:lstStyle/>
          <a:p>
            <a:pPr>
              <a:lnSpc>
                <a:spcPct val="100000"/>
              </a:lnSpc>
              <a:buClr>
                <a:srgbClr val="FF0000"/>
              </a:buClr>
            </a:pPr>
            <a:r>
              <a:rPr lang="en-GB" altLang="en-US" sz="2400" b="1" dirty="0" err="1">
                <a:latin typeface="Poppins" pitchFamily="2" charset="77"/>
                <a:cs typeface="Poppins" pitchFamily="2" charset="77"/>
              </a:rPr>
              <a:t>Kalyar</a:t>
            </a:r>
            <a:r>
              <a:rPr lang="en-GB" altLang="en-US" sz="2400" b="1" dirty="0">
                <a:latin typeface="Poppins" pitchFamily="2" charset="77"/>
                <a:cs typeface="Poppins" pitchFamily="2" charset="77"/>
              </a:rPr>
              <a:t> Win has received two grants, 1) to examine PCV side effects in the elderly, funded by a company and 2) to look at factors that influence acceptance of HPV vaccine by school girls, funded by the National Research Council.</a:t>
            </a:r>
            <a:endParaRPr lang="en-GB" altLang="en-US" sz="2400" b="1" dirty="0">
              <a:solidFill>
                <a:srgbClr val="002060"/>
              </a:solidFill>
              <a:latin typeface="Poppins" pitchFamily="2" charset="77"/>
              <a:cs typeface="Poppins" pitchFamily="2" charset="77"/>
            </a:endParaRPr>
          </a:p>
          <a:p>
            <a:pPr>
              <a:lnSpc>
                <a:spcPct val="100000"/>
              </a:lnSpc>
              <a:buClr>
                <a:srgbClr val="FF0000"/>
              </a:buClr>
            </a:pPr>
            <a:endParaRPr lang="en-GB" altLang="en-US" sz="2400" b="1" dirty="0">
              <a:solidFill>
                <a:srgbClr val="002060"/>
              </a:solidFill>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B89A60AF-8A70-D84E-A4A2-F94349C78000}"/>
              </a:ext>
            </a:extLst>
          </p:cNvPr>
          <p:cNvSpPr>
            <a:spLocks noGrp="1"/>
          </p:cNvSpPr>
          <p:nvPr>
            <p:ph type="sldNum" sz="quarter" idx="16"/>
          </p:nvPr>
        </p:nvSpPr>
        <p:spPr/>
        <p:txBody>
          <a:bodyPr/>
          <a:lstStyle/>
          <a:p>
            <a:fld id="{A74CE0EA-F3B5-4684-BA10-C594598FDB9C}" type="slidenum">
              <a:rPr lang="en-GB" noProof="0" smtClean="0"/>
              <a:pPr/>
              <a:t>37</a:t>
            </a:fld>
            <a:endParaRPr lang="en-GB" noProof="0" dirty="0"/>
          </a:p>
        </p:txBody>
      </p:sp>
      <p:sp>
        <p:nvSpPr>
          <p:cNvPr id="4" name="object 2">
            <a:extLst>
              <a:ext uri="{FF2B5EF4-FFF2-40B4-BE49-F238E27FC236}">
                <a16:creationId xmlns:a16="http://schemas.microsoft.com/office/drawing/2014/main" id="{A2ECEC98-153F-75A5-C4F6-0C4EBECF4FDF}"/>
              </a:ext>
            </a:extLst>
          </p:cNvPr>
          <p:cNvSpPr txBox="1">
            <a:spLocks/>
          </p:cNvSpPr>
          <p:nvPr/>
        </p:nvSpPr>
        <p:spPr>
          <a:xfrm>
            <a:off x="576585" y="551759"/>
            <a:ext cx="8370468" cy="464423"/>
          </a:xfrm>
          <a:prstGeom prst="rect">
            <a:avLst/>
          </a:prstGeom>
          <a:solidFill>
            <a:srgbClr val="FB9B00"/>
          </a:solidFill>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CASE STUDY 3</a:t>
            </a:r>
          </a:p>
        </p:txBody>
      </p:sp>
      <p:sp>
        <p:nvSpPr>
          <p:cNvPr id="5" name="Footer Placeholder 3">
            <a:extLst>
              <a:ext uri="{FF2B5EF4-FFF2-40B4-BE49-F238E27FC236}">
                <a16:creationId xmlns:a16="http://schemas.microsoft.com/office/drawing/2014/main" id="{F98790BD-C334-B1A5-A597-4CC6503D8505}"/>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00C8621D-0D33-8E50-9A0F-8B372D1627E6}"/>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8" name="ZoneTexte 7">
            <a:extLst>
              <a:ext uri="{FF2B5EF4-FFF2-40B4-BE49-F238E27FC236}">
                <a16:creationId xmlns:a16="http://schemas.microsoft.com/office/drawing/2014/main" id="{AD313498-1680-609A-68F2-3660DAF41477}"/>
              </a:ext>
            </a:extLst>
          </p:cNvPr>
          <p:cNvSpPr txBox="1"/>
          <p:nvPr/>
        </p:nvSpPr>
        <p:spPr>
          <a:xfrm>
            <a:off x="576263" y="3440262"/>
            <a:ext cx="10819362" cy="923330"/>
          </a:xfrm>
          <a:prstGeom prst="rect">
            <a:avLst/>
          </a:prstGeom>
          <a:noFill/>
        </p:spPr>
        <p:txBody>
          <a:bodyPr wrap="square">
            <a:spAutoFit/>
          </a:bodyPr>
          <a:lstStyle/>
          <a:p>
            <a:pPr marL="672596" lvl="1" indent="-457200">
              <a:buClr>
                <a:srgbClr val="FB9B00"/>
              </a:buClr>
              <a:buFont typeface="+mj-lt"/>
              <a:buAutoNum type="arabicPeriod"/>
            </a:pPr>
            <a:r>
              <a:rPr lang="en-GB" altLang="en-US" sz="1800" b="1" dirty="0">
                <a:latin typeface="Poppins" pitchFamily="2" charset="77"/>
                <a:cs typeface="Poppins" pitchFamily="2" charset="77"/>
              </a:rPr>
              <a:t>What should she do?</a:t>
            </a:r>
          </a:p>
          <a:p>
            <a:pPr marL="672596" lvl="1" indent="-457200">
              <a:buClr>
                <a:srgbClr val="FB9B00"/>
              </a:buClr>
              <a:buFont typeface="+mj-lt"/>
              <a:buAutoNum type="arabicPeriod"/>
            </a:pPr>
            <a:r>
              <a:rPr lang="en-GB" altLang="en-US" sz="1800" b="1" dirty="0">
                <a:latin typeface="Poppins" pitchFamily="2" charset="77"/>
                <a:cs typeface="Poppins" pitchFamily="2" charset="77"/>
              </a:rPr>
              <a:t>Is there a conflict of interest?</a:t>
            </a:r>
            <a:r>
              <a:rPr lang="en-GB" altLang="en-US" sz="1800" b="1" dirty="0">
                <a:solidFill>
                  <a:schemeClr val="bg1"/>
                </a:solidFill>
                <a:latin typeface="Poppins" pitchFamily="2" charset="77"/>
                <a:cs typeface="Poppins" pitchFamily="2" charset="77"/>
              </a:rPr>
              <a:t> </a:t>
            </a:r>
          </a:p>
          <a:p>
            <a:pPr marL="672596" lvl="1" indent="-457200">
              <a:buClr>
                <a:srgbClr val="FB9B00"/>
              </a:buClr>
              <a:buFont typeface="+mj-lt"/>
              <a:buAutoNum type="arabicPeriod"/>
            </a:pPr>
            <a:r>
              <a:rPr lang="en-GB" altLang="en-US" sz="1800" b="1" dirty="0">
                <a:latin typeface="Poppins" pitchFamily="2" charset="77"/>
                <a:cs typeface="Poppins" pitchFamily="2" charset="77"/>
              </a:rPr>
              <a:t>If so, h</a:t>
            </a:r>
            <a:r>
              <a:rPr lang="en-US" sz="1800" b="1" dirty="0">
                <a:latin typeface="Poppins" pitchFamily="2" charset="77"/>
                <a:cs typeface="Poppins" pitchFamily="2" charset="77"/>
              </a:rPr>
              <a:t>ow could the Secretariat manage the COI?</a:t>
            </a:r>
          </a:p>
        </p:txBody>
      </p:sp>
    </p:spTree>
    <p:extLst>
      <p:ext uri="{BB962C8B-B14F-4D97-AF65-F5344CB8AC3E}">
        <p14:creationId xmlns:p14="http://schemas.microsoft.com/office/powerpoint/2010/main" val="99024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a:xfrm>
            <a:off x="479125" y="1812642"/>
            <a:ext cx="11211526" cy="1625884"/>
          </a:xfrm>
        </p:spPr>
        <p:txBody>
          <a:bodyPr>
            <a:normAutofit/>
          </a:bodyPr>
          <a:lstStyle/>
          <a:p>
            <a:pPr>
              <a:lnSpc>
                <a:spcPct val="100000"/>
              </a:lnSpc>
              <a:buClr>
                <a:srgbClr val="FF0000"/>
              </a:buClr>
            </a:pPr>
            <a:r>
              <a:rPr lang="en-GB" altLang="en-US" sz="2400" b="1" dirty="0" err="1">
                <a:latin typeface="Poppins" pitchFamily="2" charset="77"/>
                <a:cs typeface="Poppins" pitchFamily="2" charset="77"/>
              </a:rPr>
              <a:t>Kalyar</a:t>
            </a:r>
            <a:r>
              <a:rPr lang="en-GB" altLang="en-US" sz="2400" b="1" dirty="0">
                <a:latin typeface="Poppins" pitchFamily="2" charset="77"/>
                <a:cs typeface="Poppins" pitchFamily="2" charset="77"/>
              </a:rPr>
              <a:t> Win has received two grants, 1) to examine PCV side effects in the elderly, funded by a company and 2) to look at factors that influence acceptance of HPV vaccine by school girls, funded by the National Research Council.</a:t>
            </a:r>
            <a:endParaRPr lang="en-GB" altLang="en-US" sz="2400" b="1" dirty="0">
              <a:solidFill>
                <a:srgbClr val="002060"/>
              </a:solidFill>
              <a:latin typeface="Poppins" pitchFamily="2" charset="77"/>
              <a:cs typeface="Poppins" pitchFamily="2" charset="77"/>
            </a:endParaRPr>
          </a:p>
          <a:p>
            <a:pPr>
              <a:lnSpc>
                <a:spcPct val="100000"/>
              </a:lnSpc>
              <a:buClr>
                <a:srgbClr val="FF0000"/>
              </a:buClr>
            </a:pPr>
            <a:endParaRPr lang="en-GB" altLang="en-US" sz="2400" b="1" dirty="0">
              <a:solidFill>
                <a:srgbClr val="002060"/>
              </a:solidFill>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B89A60AF-8A70-D84E-A4A2-F94349C78000}"/>
              </a:ext>
            </a:extLst>
          </p:cNvPr>
          <p:cNvSpPr>
            <a:spLocks noGrp="1"/>
          </p:cNvSpPr>
          <p:nvPr>
            <p:ph type="sldNum" sz="quarter" idx="16"/>
          </p:nvPr>
        </p:nvSpPr>
        <p:spPr/>
        <p:txBody>
          <a:bodyPr/>
          <a:lstStyle/>
          <a:p>
            <a:fld id="{A74CE0EA-F3B5-4684-BA10-C594598FDB9C}" type="slidenum">
              <a:rPr lang="en-GB" noProof="0" smtClean="0"/>
              <a:pPr/>
              <a:t>38</a:t>
            </a:fld>
            <a:endParaRPr lang="en-GB" noProof="0" dirty="0"/>
          </a:p>
        </p:txBody>
      </p:sp>
      <p:sp>
        <p:nvSpPr>
          <p:cNvPr id="4" name="object 2">
            <a:extLst>
              <a:ext uri="{FF2B5EF4-FFF2-40B4-BE49-F238E27FC236}">
                <a16:creationId xmlns:a16="http://schemas.microsoft.com/office/drawing/2014/main" id="{A2ECEC98-153F-75A5-C4F6-0C4EBECF4FDF}"/>
              </a:ext>
            </a:extLst>
          </p:cNvPr>
          <p:cNvSpPr txBox="1">
            <a:spLocks/>
          </p:cNvSpPr>
          <p:nvPr/>
        </p:nvSpPr>
        <p:spPr>
          <a:xfrm>
            <a:off x="576585" y="551759"/>
            <a:ext cx="8370468" cy="464423"/>
          </a:xfrm>
          <a:prstGeom prst="rect">
            <a:avLst/>
          </a:prstGeom>
          <a:solidFill>
            <a:srgbClr val="FB9B00"/>
          </a:solidFill>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CASE STUDY 3</a:t>
            </a:r>
          </a:p>
        </p:txBody>
      </p:sp>
      <p:sp>
        <p:nvSpPr>
          <p:cNvPr id="5" name="Footer Placeholder 3">
            <a:extLst>
              <a:ext uri="{FF2B5EF4-FFF2-40B4-BE49-F238E27FC236}">
                <a16:creationId xmlns:a16="http://schemas.microsoft.com/office/drawing/2014/main" id="{F98790BD-C334-B1A5-A597-4CC6503D8505}"/>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00C8621D-0D33-8E50-9A0F-8B372D1627E6}"/>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8" name="ZoneTexte 7">
            <a:extLst>
              <a:ext uri="{FF2B5EF4-FFF2-40B4-BE49-F238E27FC236}">
                <a16:creationId xmlns:a16="http://schemas.microsoft.com/office/drawing/2014/main" id="{AD313498-1680-609A-68F2-3660DAF41477}"/>
              </a:ext>
            </a:extLst>
          </p:cNvPr>
          <p:cNvSpPr txBox="1"/>
          <p:nvPr/>
        </p:nvSpPr>
        <p:spPr>
          <a:xfrm>
            <a:off x="576263" y="3440262"/>
            <a:ext cx="10819362" cy="3139321"/>
          </a:xfrm>
          <a:prstGeom prst="rect">
            <a:avLst/>
          </a:prstGeom>
          <a:noFill/>
        </p:spPr>
        <p:txBody>
          <a:bodyPr wrap="square">
            <a:spAutoFit/>
          </a:bodyPr>
          <a:lstStyle/>
          <a:p>
            <a:pPr marL="672596" lvl="1" indent="-457200">
              <a:buClr>
                <a:srgbClr val="FB9B00"/>
              </a:buClr>
              <a:buFont typeface="+mj-lt"/>
              <a:buAutoNum type="arabicPeriod"/>
            </a:pPr>
            <a:r>
              <a:rPr lang="en-GB" altLang="en-US" sz="1800" b="1" dirty="0">
                <a:latin typeface="Poppins" pitchFamily="2" charset="77"/>
                <a:cs typeface="Poppins" pitchFamily="2" charset="77"/>
              </a:rPr>
              <a:t>What should she do? </a:t>
            </a:r>
            <a:r>
              <a:rPr lang="en-US" sz="1800" dirty="0">
                <a:latin typeface="Poppins" pitchFamily="2" charset="77"/>
                <a:cs typeface="Poppins" pitchFamily="2" charset="77"/>
              </a:rPr>
              <a:t>She should flag this interest to the NITAG Secretariat and Chair</a:t>
            </a:r>
            <a:endParaRPr lang="en-GB" altLang="en-US" sz="1800" b="1" dirty="0">
              <a:latin typeface="Poppins" pitchFamily="2" charset="77"/>
              <a:cs typeface="Poppins" pitchFamily="2" charset="77"/>
            </a:endParaRPr>
          </a:p>
          <a:p>
            <a:pPr marL="672596" lvl="1" indent="-457200">
              <a:buClr>
                <a:srgbClr val="FB9B00"/>
              </a:buClr>
              <a:buFont typeface="+mj-lt"/>
              <a:buAutoNum type="arabicPeriod"/>
            </a:pPr>
            <a:r>
              <a:rPr lang="en-GB" altLang="en-US" sz="1800" b="1" dirty="0">
                <a:latin typeface="Poppins" pitchFamily="2" charset="77"/>
                <a:cs typeface="Poppins" pitchFamily="2" charset="77"/>
              </a:rPr>
              <a:t>Is there a conflict of interest?</a:t>
            </a:r>
          </a:p>
          <a:p>
            <a:pPr marL="1216756" lvl="2" indent="-457200">
              <a:buClr>
                <a:srgbClr val="FB9B00"/>
              </a:buClr>
              <a:buFont typeface="+mj-lt"/>
              <a:buAutoNum type="arabicPeriod"/>
            </a:pPr>
            <a:r>
              <a:rPr lang="en-US" sz="1800" dirty="0">
                <a:latin typeface="Poppins" pitchFamily="2" charset="77"/>
                <a:cs typeface="Poppins" pitchFamily="2" charset="77"/>
              </a:rPr>
              <a:t>Re: PCV - More information is needed to determine the type of interest and the relationship of the member to the company beyond the grant</a:t>
            </a:r>
          </a:p>
          <a:p>
            <a:pPr marL="1216756" lvl="2" indent="-457200">
              <a:buClr>
                <a:srgbClr val="FB9B00"/>
              </a:buClr>
              <a:buFont typeface="+mj-lt"/>
              <a:buAutoNum type="arabicPeriod"/>
            </a:pPr>
            <a:r>
              <a:rPr lang="en-US" sz="1800" dirty="0">
                <a:latin typeface="Poppins" pitchFamily="2" charset="77"/>
                <a:cs typeface="Poppins" pitchFamily="2" charset="77"/>
              </a:rPr>
              <a:t>Re: HPV - More information is needed to determine the type of interest, but it poses less of a problem since it is publicly funded</a:t>
            </a:r>
            <a:endParaRPr lang="en-GB" altLang="en-US" sz="1800" b="1" dirty="0">
              <a:solidFill>
                <a:schemeClr val="bg1"/>
              </a:solidFill>
              <a:latin typeface="Poppins" pitchFamily="2" charset="77"/>
              <a:cs typeface="Poppins" pitchFamily="2" charset="77"/>
            </a:endParaRPr>
          </a:p>
          <a:p>
            <a:pPr marL="672596" lvl="1" indent="-457200">
              <a:buClr>
                <a:srgbClr val="FB9B00"/>
              </a:buClr>
              <a:buFont typeface="+mj-lt"/>
              <a:buAutoNum type="arabicPeriod"/>
            </a:pPr>
            <a:r>
              <a:rPr lang="en-GB" altLang="en-US" sz="1800" b="1" dirty="0">
                <a:latin typeface="Poppins" pitchFamily="2" charset="77"/>
                <a:cs typeface="Poppins" pitchFamily="2" charset="77"/>
              </a:rPr>
              <a:t>If so, h</a:t>
            </a:r>
            <a:r>
              <a:rPr lang="en-US" sz="1800" b="1" dirty="0">
                <a:latin typeface="Poppins" pitchFamily="2" charset="77"/>
                <a:cs typeface="Poppins" pitchFamily="2" charset="77"/>
              </a:rPr>
              <a:t>ow could the Secretariat manage the COI?</a:t>
            </a:r>
          </a:p>
          <a:p>
            <a:pPr marL="1216756" lvl="2" indent="-457200">
              <a:buClr>
                <a:srgbClr val="FB9B00"/>
              </a:buClr>
              <a:buFont typeface="+mj-lt"/>
              <a:buAutoNum type="arabicPeriod"/>
            </a:pPr>
            <a:r>
              <a:rPr lang="en-US" sz="1800" dirty="0">
                <a:latin typeface="Poppins" pitchFamily="2" charset="77"/>
                <a:cs typeface="Poppins" pitchFamily="2" charset="77"/>
              </a:rPr>
              <a:t>Re: PCV - Exclude the member from PCV discussions and vote (or only from vote)</a:t>
            </a:r>
          </a:p>
          <a:p>
            <a:pPr marL="1216756" lvl="2" indent="-457200">
              <a:buClr>
                <a:srgbClr val="FB9B00"/>
              </a:buClr>
              <a:buFont typeface="+mj-lt"/>
              <a:buAutoNum type="arabicPeriod"/>
            </a:pPr>
            <a:r>
              <a:rPr lang="en-US" sz="1800" dirty="0">
                <a:latin typeface="Poppins" pitchFamily="2" charset="77"/>
                <a:cs typeface="Poppins" pitchFamily="2" charset="77"/>
              </a:rPr>
              <a:t>Re: HPV - Exclude the member from HPV </a:t>
            </a:r>
            <a:r>
              <a:rPr lang="en-US" sz="1800" dirty="0" err="1">
                <a:latin typeface="Poppins" pitchFamily="2" charset="77"/>
                <a:cs typeface="Poppins" pitchFamily="2" charset="77"/>
              </a:rPr>
              <a:t>vote</a:t>
            </a:r>
            <a:r>
              <a:rPr lang="en-US" sz="1800" dirty="0" err="1">
                <a:solidFill>
                  <a:schemeClr val="bg1"/>
                </a:solidFill>
                <a:latin typeface="Poppins" pitchFamily="2" charset="77"/>
                <a:cs typeface="Poppins" pitchFamily="2" charset="77"/>
              </a:rPr>
              <a:t>clude</a:t>
            </a:r>
            <a:r>
              <a:rPr lang="en-US" sz="1800" dirty="0">
                <a:solidFill>
                  <a:schemeClr val="bg1"/>
                </a:solidFill>
                <a:latin typeface="Poppins" pitchFamily="2" charset="77"/>
                <a:cs typeface="Poppins" pitchFamily="2" charset="77"/>
              </a:rPr>
              <a:t> the member from PCV discussions and vote (or only from vote)</a:t>
            </a:r>
          </a:p>
          <a:p>
            <a:pPr marL="672596" lvl="1" indent="-457200">
              <a:buClr>
                <a:srgbClr val="FB9B00"/>
              </a:buClr>
              <a:buFont typeface="+mj-lt"/>
              <a:buAutoNum type="arabicPeriod"/>
            </a:pPr>
            <a:endParaRPr lang="en-US" sz="1800" b="1" dirty="0">
              <a:latin typeface="Poppins" pitchFamily="2" charset="77"/>
              <a:cs typeface="Poppins" pitchFamily="2" charset="77"/>
            </a:endParaRPr>
          </a:p>
        </p:txBody>
      </p:sp>
    </p:spTree>
    <p:extLst>
      <p:ext uri="{BB962C8B-B14F-4D97-AF65-F5344CB8AC3E}">
        <p14:creationId xmlns:p14="http://schemas.microsoft.com/office/powerpoint/2010/main" val="138209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0077"/>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DBD77E-680C-554C-8148-D2DFBCD41CBA}"/>
              </a:ext>
            </a:extLst>
          </p:cNvPr>
          <p:cNvSpPr>
            <a:spLocks noGrp="1"/>
          </p:cNvSpPr>
          <p:nvPr>
            <p:ph idx="1"/>
          </p:nvPr>
        </p:nvSpPr>
        <p:spPr>
          <a:xfrm>
            <a:off x="1966194" y="2409207"/>
            <a:ext cx="8926482" cy="2204251"/>
          </a:xfrm>
        </p:spPr>
        <p:txBody>
          <a:bodyPr/>
          <a:lstStyle/>
          <a:p>
            <a:r>
              <a:rPr lang="en-US" sz="3600" b="1" dirty="0">
                <a:solidFill>
                  <a:schemeClr val="bg1"/>
                </a:solidFill>
                <a:latin typeface="Poppins" pitchFamily="2" charset="77"/>
                <a:cs typeface="Poppins" pitchFamily="2" charset="77"/>
              </a:rPr>
              <a:t>We all have interests (personal, family, work etc.). </a:t>
            </a:r>
          </a:p>
          <a:p>
            <a:r>
              <a:rPr lang="en-US" sz="3600" b="1" dirty="0">
                <a:solidFill>
                  <a:schemeClr val="bg1"/>
                </a:solidFill>
                <a:latin typeface="Poppins" pitchFamily="2" charset="77"/>
                <a:cs typeface="Poppins" pitchFamily="2" charset="77"/>
              </a:rPr>
              <a:t>Can you list a few interests that play an important role in your life?</a:t>
            </a:r>
          </a:p>
        </p:txBody>
      </p:sp>
      <p:sp>
        <p:nvSpPr>
          <p:cNvPr id="4" name="Slide Number Placeholder 3">
            <a:extLst>
              <a:ext uri="{FF2B5EF4-FFF2-40B4-BE49-F238E27FC236}">
                <a16:creationId xmlns:a16="http://schemas.microsoft.com/office/drawing/2014/main" id="{B8C353D2-8157-E847-AC11-F813BF833972}"/>
              </a:ext>
            </a:extLst>
          </p:cNvPr>
          <p:cNvSpPr>
            <a:spLocks noGrp="1"/>
          </p:cNvSpPr>
          <p:nvPr>
            <p:ph type="sldNum" sz="quarter" idx="16"/>
          </p:nvPr>
        </p:nvSpPr>
        <p:spPr/>
        <p:txBody>
          <a:bodyPr/>
          <a:lstStyle/>
          <a:p>
            <a:fld id="{A74CE0EA-F3B5-4684-BA10-C594598FDB9C}" type="slidenum">
              <a:rPr lang="en-GB" noProof="0" smtClean="0"/>
              <a:pPr/>
              <a:t>3</a:t>
            </a:fld>
            <a:endParaRPr lang="en-GB" noProof="0" dirty="0"/>
          </a:p>
        </p:txBody>
      </p:sp>
      <p:sp>
        <p:nvSpPr>
          <p:cNvPr id="11" name="object 14">
            <a:extLst>
              <a:ext uri="{FF2B5EF4-FFF2-40B4-BE49-F238E27FC236}">
                <a16:creationId xmlns:a16="http://schemas.microsoft.com/office/drawing/2014/main" id="{FBD96837-383B-0EAD-B608-AABA88095B9F}"/>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p>
        </p:txBody>
      </p:sp>
      <p:sp>
        <p:nvSpPr>
          <p:cNvPr id="13" name="Footer Placeholder 3">
            <a:extLst>
              <a:ext uri="{FF2B5EF4-FFF2-40B4-BE49-F238E27FC236}">
                <a16:creationId xmlns:a16="http://schemas.microsoft.com/office/drawing/2014/main" id="{5A5A73A7-4FC7-690D-2DA3-C796F668B9BD}"/>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pic>
        <p:nvPicPr>
          <p:cNvPr id="16" name="Image 15">
            <a:extLst>
              <a:ext uri="{FF2B5EF4-FFF2-40B4-BE49-F238E27FC236}">
                <a16:creationId xmlns:a16="http://schemas.microsoft.com/office/drawing/2014/main" id="{FB7C9C2F-8E8B-0644-2203-2BBE78201E97}"/>
              </a:ext>
            </a:extLst>
          </p:cNvPr>
          <p:cNvPicPr>
            <a:picLocks noChangeAspect="1"/>
          </p:cNvPicPr>
          <p:nvPr/>
        </p:nvPicPr>
        <p:blipFill>
          <a:blip r:embed="rId3">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881492" y="2977140"/>
            <a:ext cx="1068387" cy="1068387"/>
          </a:xfrm>
          <a:prstGeom prst="rect">
            <a:avLst/>
          </a:prstGeom>
        </p:spPr>
      </p:pic>
      <p:sp>
        <p:nvSpPr>
          <p:cNvPr id="17" name="Text Placeholder 4">
            <a:extLst>
              <a:ext uri="{FF2B5EF4-FFF2-40B4-BE49-F238E27FC236}">
                <a16:creationId xmlns:a16="http://schemas.microsoft.com/office/drawing/2014/main" id="{1D28B2C4-6652-0263-7BEA-285D10A590AE}"/>
              </a:ext>
            </a:extLst>
          </p:cNvPr>
          <p:cNvSpPr txBox="1">
            <a:spLocks/>
          </p:cNvSpPr>
          <p:nvPr/>
        </p:nvSpPr>
        <p:spPr>
          <a:xfrm>
            <a:off x="1495276" y="1706494"/>
            <a:ext cx="9179223" cy="3464064"/>
          </a:xfrm>
          <a:prstGeom prst="rect">
            <a:avLst/>
          </a:prstGeom>
        </p:spPr>
        <p:txBody>
          <a:bodyPr/>
          <a:lstStyle>
            <a:lvl1pPr marL="0" indent="0" algn="l" defTabSz="1088319" rtl="0" eaLnBrk="1" latinLnBrk="0" hangingPunct="1">
              <a:lnSpc>
                <a:spcPct val="110000"/>
              </a:lnSpc>
              <a:spcBef>
                <a:spcPts val="1190"/>
              </a:spcBef>
              <a:spcAft>
                <a:spcPts val="714"/>
              </a:spcAft>
              <a:buClr>
                <a:schemeClr val="tx1"/>
              </a:buClr>
              <a:buSzPct val="80000"/>
              <a:buFontTx/>
              <a:buNone/>
              <a:defRPr sz="1700" b="0" kern="1200">
                <a:solidFill>
                  <a:schemeClr val="tx1"/>
                </a:solidFill>
                <a:latin typeface="+mn-lt"/>
                <a:ea typeface="+mn-ea"/>
                <a:cs typeface="Times New Roman" panose="02020603050405020304" pitchFamily="18" charset="0"/>
              </a:defRPr>
            </a:lvl1pPr>
            <a:lvl2pPr marL="428904" indent="-213508"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2pPr>
            <a:lvl3pPr marL="984399"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3pPr>
            <a:lvl4pPr marL="1403856"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4pPr>
            <a:lvl5pPr marL="1923452" indent="-427014"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5pPr>
            <a:lvl6pPr marL="2454386" indent="-427014" algn="l" defTabSz="1088319" rtl="0" eaLnBrk="1" latinLnBrk="0" hangingPunct="1">
              <a:lnSpc>
                <a:spcPct val="90000"/>
              </a:lnSpc>
              <a:spcBef>
                <a:spcPts val="595"/>
              </a:spcBef>
              <a:buFont typeface="Arial" panose="020B0604020202020204" pitchFamily="34" charset="0"/>
              <a:buChar char="•"/>
              <a:defRPr sz="1700" kern="1200">
                <a:solidFill>
                  <a:schemeClr val="tx1"/>
                </a:solidFill>
                <a:latin typeface="+mn-lt"/>
                <a:ea typeface="+mn-ea"/>
                <a:cs typeface="+mn-cs"/>
              </a:defRPr>
            </a:lvl6pPr>
            <a:lvl7pPr marL="353703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19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355"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a:lstStyle>
          <a:p>
            <a:endParaRPr lang="en-GB" dirty="0">
              <a:solidFill>
                <a:schemeClr val="bg1"/>
              </a:solidFill>
            </a:endParaRPr>
          </a:p>
        </p:txBody>
      </p:sp>
      <p:sp>
        <p:nvSpPr>
          <p:cNvPr id="20" name="object 2">
            <a:extLst>
              <a:ext uri="{FF2B5EF4-FFF2-40B4-BE49-F238E27FC236}">
                <a16:creationId xmlns:a16="http://schemas.microsoft.com/office/drawing/2014/main" id="{9A2A5B4E-1039-EAA7-01C9-5D55D5C7DD92}"/>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Interests</a:t>
            </a:r>
          </a:p>
        </p:txBody>
      </p:sp>
      <p:sp>
        <p:nvSpPr>
          <p:cNvPr id="5" name="Espace réservé du texte 8">
            <a:extLst>
              <a:ext uri="{FF2B5EF4-FFF2-40B4-BE49-F238E27FC236}">
                <a16:creationId xmlns:a16="http://schemas.microsoft.com/office/drawing/2014/main" id="{6DF3B75D-C2D2-8164-05F5-97ED6C48FF93}"/>
              </a:ext>
            </a:extLst>
          </p:cNvPr>
          <p:cNvSpPr txBox="1">
            <a:spLocks/>
          </p:cNvSpPr>
          <p:nvPr/>
        </p:nvSpPr>
        <p:spPr>
          <a:xfrm>
            <a:off x="576585" y="1101168"/>
            <a:ext cx="5072021" cy="262016"/>
          </a:xfrm>
          <a:prstGeom prst="rect">
            <a:avLst/>
          </a:prstGeom>
        </p:spPr>
        <p:txBody>
          <a:bodyPr/>
          <a:lstStyle>
            <a:lvl1pPr marL="0" indent="0" algn="l" defTabSz="1088319" rtl="0" eaLnBrk="1" latinLnBrk="0" hangingPunct="1">
              <a:lnSpc>
                <a:spcPct val="110000"/>
              </a:lnSpc>
              <a:spcBef>
                <a:spcPts val="1190"/>
              </a:spcBef>
              <a:spcAft>
                <a:spcPts val="714"/>
              </a:spcAft>
              <a:buClr>
                <a:schemeClr val="tx1"/>
              </a:buClr>
              <a:buSzPct val="80000"/>
              <a:buFontTx/>
              <a:buNone/>
              <a:defRPr sz="1700" b="0" kern="1200">
                <a:solidFill>
                  <a:schemeClr val="tx1"/>
                </a:solidFill>
                <a:latin typeface="+mn-lt"/>
                <a:ea typeface="+mn-ea"/>
                <a:cs typeface="Times New Roman" panose="02020603050405020304" pitchFamily="18" charset="0"/>
              </a:defRPr>
            </a:lvl1pPr>
            <a:lvl2pPr marL="428904" indent="-213508"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2pPr>
            <a:lvl3pPr marL="984399"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3pPr>
            <a:lvl4pPr marL="1403856"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4pPr>
            <a:lvl5pPr marL="1923452" indent="-427014"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5pPr>
            <a:lvl6pPr marL="2454386" indent="-427014" algn="l" defTabSz="1088319" rtl="0" eaLnBrk="1" latinLnBrk="0" hangingPunct="1">
              <a:lnSpc>
                <a:spcPct val="90000"/>
              </a:lnSpc>
              <a:spcBef>
                <a:spcPts val="595"/>
              </a:spcBef>
              <a:buFont typeface="Arial" panose="020B0604020202020204" pitchFamily="34" charset="0"/>
              <a:buChar char="•"/>
              <a:defRPr sz="1700" kern="1200">
                <a:solidFill>
                  <a:schemeClr val="tx1"/>
                </a:solidFill>
                <a:latin typeface="+mn-lt"/>
                <a:ea typeface="+mn-ea"/>
                <a:cs typeface="+mn-cs"/>
              </a:defRPr>
            </a:lvl6pPr>
            <a:lvl7pPr marL="353703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19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355"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a:lstStyle>
          <a:p>
            <a:r>
              <a:rPr lang="en-US" dirty="0">
                <a:solidFill>
                  <a:schemeClr val="bg1"/>
                </a:solidFill>
              </a:rPr>
              <a:t>Exercise</a:t>
            </a:r>
            <a:endParaRPr lang="fr-FR" dirty="0">
              <a:solidFill>
                <a:schemeClr val="bg1"/>
              </a:solidFill>
            </a:endParaRPr>
          </a:p>
        </p:txBody>
      </p:sp>
      <p:sp>
        <p:nvSpPr>
          <p:cNvPr id="2" name="Rectangle 1">
            <a:extLst>
              <a:ext uri="{FF2B5EF4-FFF2-40B4-BE49-F238E27FC236}">
                <a16:creationId xmlns:a16="http://schemas.microsoft.com/office/drawing/2014/main" id="{A39866A9-4DF1-9C7C-3D77-5D6451DBC0F9}"/>
              </a:ext>
            </a:extLst>
          </p:cNvPr>
          <p:cNvSpPr/>
          <p:nvPr/>
        </p:nvSpPr>
        <p:spPr>
          <a:xfrm>
            <a:off x="9595413" y="335666"/>
            <a:ext cx="2280212" cy="891250"/>
          </a:xfrm>
          <a:prstGeom prst="rect">
            <a:avLst/>
          </a:prstGeom>
          <a:solidFill>
            <a:srgbClr val="C10077"/>
          </a:solidFill>
          <a:ln>
            <a:solidFill>
              <a:srgbClr val="C10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logo&#10;&#10;Description générée automatiquement">
            <a:extLst>
              <a:ext uri="{FF2B5EF4-FFF2-40B4-BE49-F238E27FC236}">
                <a16:creationId xmlns:a16="http://schemas.microsoft.com/office/drawing/2014/main" id="{8A1793EF-AF6C-DB38-0E3D-1EC3E5906C51}"/>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9745308" y="459898"/>
            <a:ext cx="1919093" cy="584646"/>
          </a:xfrm>
          <a:prstGeom prst="rect">
            <a:avLst/>
          </a:prstGeom>
        </p:spPr>
      </p:pic>
    </p:spTree>
    <p:extLst>
      <p:ext uri="{BB962C8B-B14F-4D97-AF65-F5344CB8AC3E}">
        <p14:creationId xmlns:p14="http://schemas.microsoft.com/office/powerpoint/2010/main" val="1934692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a:xfrm>
            <a:off x="479125" y="1812641"/>
            <a:ext cx="11211526" cy="1513164"/>
          </a:xfrm>
        </p:spPr>
        <p:txBody>
          <a:bodyPr>
            <a:normAutofit/>
          </a:bodyPr>
          <a:lstStyle/>
          <a:p>
            <a:pPr>
              <a:buClr>
                <a:srgbClr val="FF0000"/>
              </a:buClr>
            </a:pPr>
            <a:r>
              <a:rPr lang="en-GB" altLang="en-US" sz="2400" b="1" dirty="0">
                <a:latin typeface="Poppins" pitchFamily="2" charset="77"/>
                <a:cs typeface="Poppins" pitchFamily="2" charset="77"/>
              </a:rPr>
              <a:t>Samuel Daye is a member of the secretariat and ex officio to the NITAG. His son has just started as the marketing director for a local vaccine manufacturing company that makes a pentavalent vaccine for infants</a:t>
            </a:r>
            <a:endParaRPr lang="en-GB" altLang="en-US" sz="2079" b="1" dirty="0">
              <a:solidFill>
                <a:srgbClr val="002060"/>
              </a:solidFill>
              <a:latin typeface="Poppins" pitchFamily="2" charset="77"/>
              <a:cs typeface="Poppins" pitchFamily="2" charset="77"/>
            </a:endParaRPr>
          </a:p>
          <a:p>
            <a:pPr>
              <a:buClr>
                <a:srgbClr val="FF0000"/>
              </a:buClr>
            </a:pPr>
            <a:endParaRPr lang="en-GB" altLang="en-US" sz="2535" b="1" dirty="0">
              <a:solidFill>
                <a:srgbClr val="002060"/>
              </a:solidFill>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D1D796C0-BE6F-FB4E-B899-2C7D7C229E33}"/>
              </a:ext>
            </a:extLst>
          </p:cNvPr>
          <p:cNvSpPr>
            <a:spLocks noGrp="1"/>
          </p:cNvSpPr>
          <p:nvPr>
            <p:ph type="sldNum" sz="quarter" idx="16"/>
          </p:nvPr>
        </p:nvSpPr>
        <p:spPr/>
        <p:txBody>
          <a:bodyPr/>
          <a:lstStyle/>
          <a:p>
            <a:fld id="{A74CE0EA-F3B5-4684-BA10-C594598FDB9C}" type="slidenum">
              <a:rPr lang="en-GB" noProof="0" smtClean="0"/>
              <a:pPr/>
              <a:t>39</a:t>
            </a:fld>
            <a:endParaRPr lang="en-GB" noProof="0" dirty="0"/>
          </a:p>
        </p:txBody>
      </p:sp>
      <p:sp>
        <p:nvSpPr>
          <p:cNvPr id="4" name="object 2">
            <a:extLst>
              <a:ext uri="{FF2B5EF4-FFF2-40B4-BE49-F238E27FC236}">
                <a16:creationId xmlns:a16="http://schemas.microsoft.com/office/drawing/2014/main" id="{1C871AA9-DD4F-CC5E-681A-E82182B89A9E}"/>
              </a:ext>
            </a:extLst>
          </p:cNvPr>
          <p:cNvSpPr txBox="1">
            <a:spLocks/>
          </p:cNvSpPr>
          <p:nvPr/>
        </p:nvSpPr>
        <p:spPr>
          <a:xfrm>
            <a:off x="576585" y="551759"/>
            <a:ext cx="8370468" cy="464423"/>
          </a:xfrm>
          <a:prstGeom prst="rect">
            <a:avLst/>
          </a:prstGeom>
          <a:solidFill>
            <a:srgbClr val="FB9B00"/>
          </a:solidFill>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CASE STUDY 4</a:t>
            </a:r>
          </a:p>
        </p:txBody>
      </p:sp>
      <p:sp>
        <p:nvSpPr>
          <p:cNvPr id="5" name="Footer Placeholder 3">
            <a:extLst>
              <a:ext uri="{FF2B5EF4-FFF2-40B4-BE49-F238E27FC236}">
                <a16:creationId xmlns:a16="http://schemas.microsoft.com/office/drawing/2014/main" id="{A0FAE01E-D498-EA26-186E-F229617CB992}"/>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D84C4793-9697-A2AB-F598-2D3A09E55961}"/>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8" name="ZoneTexte 7">
            <a:extLst>
              <a:ext uri="{FF2B5EF4-FFF2-40B4-BE49-F238E27FC236}">
                <a16:creationId xmlns:a16="http://schemas.microsoft.com/office/drawing/2014/main" id="{434A07E8-4573-B5DC-96BF-BA5331A98156}"/>
              </a:ext>
            </a:extLst>
          </p:cNvPr>
          <p:cNvSpPr txBox="1"/>
          <p:nvPr/>
        </p:nvSpPr>
        <p:spPr>
          <a:xfrm>
            <a:off x="576263" y="3140228"/>
            <a:ext cx="10819362" cy="2554545"/>
          </a:xfrm>
          <a:prstGeom prst="rect">
            <a:avLst/>
          </a:prstGeom>
          <a:noFill/>
        </p:spPr>
        <p:txBody>
          <a:bodyPr wrap="square">
            <a:spAutoFit/>
          </a:bodyPr>
          <a:lstStyle/>
          <a:p>
            <a:pPr marL="672596" lvl="1" indent="-457200">
              <a:buClr>
                <a:srgbClr val="FB9B00"/>
              </a:buClr>
              <a:buFont typeface="+mj-lt"/>
              <a:buAutoNum type="arabicPeriod"/>
            </a:pPr>
            <a:r>
              <a:rPr lang="en-GB" altLang="en-US" sz="2000" b="1" dirty="0">
                <a:latin typeface="Poppins" pitchFamily="2" charset="77"/>
                <a:cs typeface="Poppins" pitchFamily="2" charset="77"/>
              </a:rPr>
              <a:t>What should he do? </a:t>
            </a:r>
            <a:r>
              <a:rPr lang="en-US" sz="2000" dirty="0">
                <a:solidFill>
                  <a:schemeClr val="bg1"/>
                </a:solidFill>
                <a:latin typeface="Poppins" pitchFamily="2" charset="77"/>
                <a:cs typeface="Poppins" pitchFamily="2" charset="77"/>
              </a:rPr>
              <a:t>He should flag this interest to the NITAG Secretariat and Chair</a:t>
            </a:r>
            <a:r>
              <a:rPr lang="en-GB" altLang="en-US" sz="2000" dirty="0">
                <a:solidFill>
                  <a:schemeClr val="bg1"/>
                </a:solidFill>
                <a:latin typeface="Poppins" pitchFamily="2" charset="77"/>
                <a:cs typeface="Poppins" pitchFamily="2" charset="77"/>
              </a:rPr>
              <a:t>he</a:t>
            </a:r>
            <a:r>
              <a:rPr lang="en-GB" altLang="en-US" sz="2000" b="1" dirty="0">
                <a:solidFill>
                  <a:schemeClr val="bg1"/>
                </a:solidFill>
                <a:latin typeface="Poppins" pitchFamily="2" charset="77"/>
                <a:cs typeface="Poppins" pitchFamily="2" charset="77"/>
              </a:rPr>
              <a:t> </a:t>
            </a:r>
            <a:r>
              <a:rPr lang="en-US" sz="2000" dirty="0">
                <a:solidFill>
                  <a:schemeClr val="bg1"/>
                </a:solidFill>
                <a:latin typeface="Poppins" pitchFamily="2" charset="77"/>
                <a:cs typeface="Poppins" pitchFamily="2" charset="77"/>
              </a:rPr>
              <a:t>should flag this interest to the NITAG Secretariat and Chair</a:t>
            </a:r>
            <a:endParaRPr lang="en-GB" altLang="en-US" sz="2000" b="1" dirty="0">
              <a:solidFill>
                <a:schemeClr val="bg1"/>
              </a:solidFill>
              <a:latin typeface="Poppins" pitchFamily="2" charset="77"/>
              <a:cs typeface="Poppins" pitchFamily="2" charset="77"/>
            </a:endParaRPr>
          </a:p>
          <a:p>
            <a:pPr marL="672596" lvl="1" indent="-457200">
              <a:buClr>
                <a:srgbClr val="FB9B00"/>
              </a:buClr>
              <a:buFont typeface="+mj-lt"/>
              <a:buAutoNum type="arabicPeriod"/>
            </a:pPr>
            <a:r>
              <a:rPr lang="en-GB" altLang="en-US" sz="2000" b="1" dirty="0">
                <a:latin typeface="Poppins" pitchFamily="2" charset="77"/>
                <a:cs typeface="Poppins" pitchFamily="2" charset="77"/>
              </a:rPr>
              <a:t>Is there a conflict of interest?</a:t>
            </a:r>
            <a:r>
              <a:rPr lang="en-GB" altLang="en-US" sz="2000" b="1" dirty="0">
                <a:solidFill>
                  <a:schemeClr val="bg1"/>
                </a:solidFill>
                <a:latin typeface="Poppins" pitchFamily="2" charset="77"/>
                <a:cs typeface="Poppins" pitchFamily="2" charset="77"/>
              </a:rPr>
              <a:t> </a:t>
            </a:r>
            <a:r>
              <a:rPr lang="en-GB" altLang="en-US" sz="2000" dirty="0">
                <a:solidFill>
                  <a:schemeClr val="bg1"/>
                </a:solidFill>
                <a:latin typeface="Poppins" pitchFamily="2" charset="77"/>
                <a:cs typeface="Poppins" pitchFamily="2" charset="77"/>
              </a:rPr>
              <a:t>F</a:t>
            </a:r>
            <a:r>
              <a:rPr lang="en-US" sz="2000" dirty="0">
                <a:solidFill>
                  <a:schemeClr val="bg1"/>
                </a:solidFill>
                <a:latin typeface="Poppins" pitchFamily="2" charset="77"/>
                <a:cs typeface="Poppins" pitchFamily="2" charset="77"/>
              </a:rPr>
              <a:t>inancial, personal, indirect, specific to vaccines, significant, current Financial, Personal, Indirect, Specific, Significant, Current</a:t>
            </a:r>
            <a:endParaRPr lang="en-GB" altLang="en-US" sz="2000" b="1" dirty="0">
              <a:solidFill>
                <a:schemeClr val="bg1"/>
              </a:solidFill>
              <a:latin typeface="Poppins" pitchFamily="2" charset="77"/>
              <a:cs typeface="Poppins" pitchFamily="2" charset="77"/>
            </a:endParaRPr>
          </a:p>
          <a:p>
            <a:pPr marL="672596" lvl="1" indent="-457200">
              <a:buClr>
                <a:srgbClr val="FB9B00"/>
              </a:buClr>
              <a:buFont typeface="+mj-lt"/>
              <a:buAutoNum type="arabicPeriod"/>
            </a:pPr>
            <a:r>
              <a:rPr lang="en-GB" altLang="en-US" sz="2000" b="1" dirty="0">
                <a:latin typeface="Poppins" pitchFamily="2" charset="77"/>
                <a:cs typeface="Poppins" pitchFamily="2" charset="77"/>
              </a:rPr>
              <a:t>If so, how could the Secretariat manage the COI? </a:t>
            </a:r>
            <a:r>
              <a:rPr lang="en-US" sz="2000" dirty="0">
                <a:solidFill>
                  <a:schemeClr val="bg1"/>
                </a:solidFill>
                <a:latin typeface="Poppins" pitchFamily="2" charset="77"/>
                <a:cs typeface="Poppins" pitchFamily="2" charset="77"/>
              </a:rPr>
              <a:t>Exclude from discussion related to the change in pentavalent use of schedule mber from PCV discussions and vote (or only from vote)</a:t>
            </a:r>
          </a:p>
          <a:p>
            <a:pPr marL="672596" lvl="1" indent="-457200">
              <a:buClr>
                <a:srgbClr val="FB9B00"/>
              </a:buClr>
              <a:buFont typeface="+mj-lt"/>
              <a:buAutoNum type="arabicPeriod"/>
            </a:pPr>
            <a:endParaRPr lang="en-US" sz="2000" b="1" dirty="0">
              <a:latin typeface="Poppins" pitchFamily="2" charset="77"/>
              <a:cs typeface="Poppins" pitchFamily="2" charset="77"/>
            </a:endParaRPr>
          </a:p>
        </p:txBody>
      </p:sp>
    </p:spTree>
    <p:extLst>
      <p:ext uri="{BB962C8B-B14F-4D97-AF65-F5344CB8AC3E}">
        <p14:creationId xmlns:p14="http://schemas.microsoft.com/office/powerpoint/2010/main" val="310774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a:xfrm>
            <a:off x="479125" y="1812641"/>
            <a:ext cx="11211526" cy="1513164"/>
          </a:xfrm>
        </p:spPr>
        <p:txBody>
          <a:bodyPr>
            <a:normAutofit/>
          </a:bodyPr>
          <a:lstStyle/>
          <a:p>
            <a:pPr>
              <a:buClr>
                <a:srgbClr val="FF0000"/>
              </a:buClr>
            </a:pPr>
            <a:r>
              <a:rPr lang="en-GB" altLang="en-US" sz="2400" b="1" dirty="0">
                <a:latin typeface="Poppins" pitchFamily="2" charset="77"/>
                <a:cs typeface="Poppins" pitchFamily="2" charset="77"/>
              </a:rPr>
              <a:t>Samuel Daye is a member of the secretariat and ex officio to the NITAG. His son has just started as the marketing director for a local vaccine manufacturing company that makes a pentavalent vaccine for infants</a:t>
            </a:r>
            <a:endParaRPr lang="en-GB" altLang="en-US" sz="2079" b="1" dirty="0">
              <a:solidFill>
                <a:srgbClr val="002060"/>
              </a:solidFill>
              <a:latin typeface="Poppins" pitchFamily="2" charset="77"/>
              <a:cs typeface="Poppins" pitchFamily="2" charset="77"/>
            </a:endParaRPr>
          </a:p>
          <a:p>
            <a:pPr>
              <a:buClr>
                <a:srgbClr val="FF0000"/>
              </a:buClr>
            </a:pPr>
            <a:endParaRPr lang="en-GB" altLang="en-US" sz="2535" b="1" dirty="0">
              <a:solidFill>
                <a:srgbClr val="002060"/>
              </a:solidFill>
              <a:latin typeface="Poppins" pitchFamily="2" charset="77"/>
              <a:cs typeface="Poppins" pitchFamily="2" charset="77"/>
            </a:endParaRPr>
          </a:p>
        </p:txBody>
      </p:sp>
      <p:sp>
        <p:nvSpPr>
          <p:cNvPr id="3" name="Slide Number Placeholder 2">
            <a:extLst>
              <a:ext uri="{FF2B5EF4-FFF2-40B4-BE49-F238E27FC236}">
                <a16:creationId xmlns:a16="http://schemas.microsoft.com/office/drawing/2014/main" id="{D1D796C0-BE6F-FB4E-B899-2C7D7C229E33}"/>
              </a:ext>
            </a:extLst>
          </p:cNvPr>
          <p:cNvSpPr>
            <a:spLocks noGrp="1"/>
          </p:cNvSpPr>
          <p:nvPr>
            <p:ph type="sldNum" sz="quarter" idx="16"/>
          </p:nvPr>
        </p:nvSpPr>
        <p:spPr/>
        <p:txBody>
          <a:bodyPr/>
          <a:lstStyle/>
          <a:p>
            <a:fld id="{A74CE0EA-F3B5-4684-BA10-C594598FDB9C}" type="slidenum">
              <a:rPr lang="en-GB" noProof="0" smtClean="0"/>
              <a:pPr/>
              <a:t>40</a:t>
            </a:fld>
            <a:endParaRPr lang="en-GB" noProof="0" dirty="0"/>
          </a:p>
        </p:txBody>
      </p:sp>
      <p:sp>
        <p:nvSpPr>
          <p:cNvPr id="4" name="object 2">
            <a:extLst>
              <a:ext uri="{FF2B5EF4-FFF2-40B4-BE49-F238E27FC236}">
                <a16:creationId xmlns:a16="http://schemas.microsoft.com/office/drawing/2014/main" id="{1C871AA9-DD4F-CC5E-681A-E82182B89A9E}"/>
              </a:ext>
            </a:extLst>
          </p:cNvPr>
          <p:cNvSpPr txBox="1">
            <a:spLocks/>
          </p:cNvSpPr>
          <p:nvPr/>
        </p:nvSpPr>
        <p:spPr>
          <a:xfrm>
            <a:off x="576585" y="551759"/>
            <a:ext cx="8370468" cy="464423"/>
          </a:xfrm>
          <a:prstGeom prst="rect">
            <a:avLst/>
          </a:prstGeom>
          <a:solidFill>
            <a:srgbClr val="FB9B00"/>
          </a:solidFill>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solidFill>
                  <a:schemeClr val="bg1"/>
                </a:solidFill>
              </a:rPr>
              <a:t>CASE STUDY 4</a:t>
            </a:r>
          </a:p>
        </p:txBody>
      </p:sp>
      <p:sp>
        <p:nvSpPr>
          <p:cNvPr id="5" name="Footer Placeholder 3">
            <a:extLst>
              <a:ext uri="{FF2B5EF4-FFF2-40B4-BE49-F238E27FC236}">
                <a16:creationId xmlns:a16="http://schemas.microsoft.com/office/drawing/2014/main" id="{A0FAE01E-D498-EA26-186E-F229617CB992}"/>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6" name="object 14">
            <a:extLst>
              <a:ext uri="{FF2B5EF4-FFF2-40B4-BE49-F238E27FC236}">
                <a16:creationId xmlns:a16="http://schemas.microsoft.com/office/drawing/2014/main" id="{D84C4793-9697-A2AB-F598-2D3A09E55961}"/>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8" name="ZoneTexte 7">
            <a:extLst>
              <a:ext uri="{FF2B5EF4-FFF2-40B4-BE49-F238E27FC236}">
                <a16:creationId xmlns:a16="http://schemas.microsoft.com/office/drawing/2014/main" id="{434A07E8-4573-B5DC-96BF-BA5331A98156}"/>
              </a:ext>
            </a:extLst>
          </p:cNvPr>
          <p:cNvSpPr txBox="1"/>
          <p:nvPr/>
        </p:nvSpPr>
        <p:spPr>
          <a:xfrm>
            <a:off x="576263" y="3140228"/>
            <a:ext cx="10819362" cy="2554545"/>
          </a:xfrm>
          <a:prstGeom prst="rect">
            <a:avLst/>
          </a:prstGeom>
          <a:noFill/>
        </p:spPr>
        <p:txBody>
          <a:bodyPr wrap="square">
            <a:spAutoFit/>
          </a:bodyPr>
          <a:lstStyle/>
          <a:p>
            <a:pPr marL="672596" lvl="1" indent="-457200">
              <a:buClr>
                <a:srgbClr val="FB9B00"/>
              </a:buClr>
              <a:buFont typeface="+mj-lt"/>
              <a:buAutoNum type="arabicPeriod"/>
            </a:pPr>
            <a:r>
              <a:rPr lang="en-GB" altLang="en-US" sz="2000" b="1" dirty="0">
                <a:latin typeface="Poppins" pitchFamily="2" charset="77"/>
                <a:cs typeface="Poppins" pitchFamily="2" charset="77"/>
              </a:rPr>
              <a:t>What should he do? </a:t>
            </a:r>
            <a:r>
              <a:rPr lang="en-US" sz="2000" dirty="0">
                <a:latin typeface="Poppins" pitchFamily="2" charset="77"/>
                <a:cs typeface="Poppins" pitchFamily="2" charset="77"/>
              </a:rPr>
              <a:t>He should flag this interest to the NITAG Secretariat and Chair</a:t>
            </a:r>
            <a:r>
              <a:rPr lang="en-GB" altLang="en-US" sz="2000" dirty="0">
                <a:solidFill>
                  <a:schemeClr val="bg1"/>
                </a:solidFill>
                <a:latin typeface="Poppins" pitchFamily="2" charset="77"/>
                <a:cs typeface="Poppins" pitchFamily="2" charset="77"/>
              </a:rPr>
              <a:t>he</a:t>
            </a:r>
            <a:r>
              <a:rPr lang="en-GB" altLang="en-US" sz="2000" b="1" dirty="0">
                <a:solidFill>
                  <a:schemeClr val="bg1"/>
                </a:solidFill>
                <a:latin typeface="Poppins" pitchFamily="2" charset="77"/>
                <a:cs typeface="Poppins" pitchFamily="2" charset="77"/>
              </a:rPr>
              <a:t> </a:t>
            </a:r>
            <a:r>
              <a:rPr lang="en-US" sz="2000" dirty="0">
                <a:solidFill>
                  <a:schemeClr val="bg1"/>
                </a:solidFill>
                <a:latin typeface="Poppins" pitchFamily="2" charset="77"/>
                <a:cs typeface="Poppins" pitchFamily="2" charset="77"/>
              </a:rPr>
              <a:t>should flag this interest to the NITAG Secretariat and Chair</a:t>
            </a:r>
            <a:endParaRPr lang="en-GB" altLang="en-US" sz="2000" b="1" dirty="0">
              <a:solidFill>
                <a:schemeClr val="bg1"/>
              </a:solidFill>
              <a:latin typeface="Poppins" pitchFamily="2" charset="77"/>
              <a:cs typeface="Poppins" pitchFamily="2" charset="77"/>
            </a:endParaRPr>
          </a:p>
          <a:p>
            <a:pPr marL="672596" lvl="1" indent="-457200">
              <a:buClr>
                <a:srgbClr val="FB9B00"/>
              </a:buClr>
              <a:buFont typeface="+mj-lt"/>
              <a:buAutoNum type="arabicPeriod"/>
            </a:pPr>
            <a:r>
              <a:rPr lang="en-GB" altLang="en-US" sz="2000" b="1" dirty="0">
                <a:latin typeface="Poppins" pitchFamily="2" charset="77"/>
                <a:cs typeface="Poppins" pitchFamily="2" charset="77"/>
              </a:rPr>
              <a:t>Is there a conflict of interest? </a:t>
            </a:r>
            <a:r>
              <a:rPr lang="en-GB" altLang="en-US" sz="2000" dirty="0">
                <a:latin typeface="Poppins" pitchFamily="2" charset="77"/>
                <a:cs typeface="Poppins" pitchFamily="2" charset="77"/>
              </a:rPr>
              <a:t>F</a:t>
            </a:r>
            <a:r>
              <a:rPr lang="en-US" sz="2000" dirty="0">
                <a:latin typeface="Poppins" pitchFamily="2" charset="77"/>
                <a:cs typeface="Poppins" pitchFamily="2" charset="77"/>
              </a:rPr>
              <a:t>inancial, personal, indirect, specific to vaccines, significant, current</a:t>
            </a:r>
            <a:r>
              <a:rPr lang="en-US" sz="2000" dirty="0">
                <a:solidFill>
                  <a:schemeClr val="bg1"/>
                </a:solidFill>
                <a:latin typeface="Poppins" pitchFamily="2" charset="77"/>
                <a:cs typeface="Poppins" pitchFamily="2" charset="77"/>
              </a:rPr>
              <a:t> Financial, Personal, Indirect, Specific, Significant, Current</a:t>
            </a:r>
            <a:endParaRPr lang="en-GB" altLang="en-US" sz="2000" b="1" dirty="0">
              <a:solidFill>
                <a:schemeClr val="bg1"/>
              </a:solidFill>
              <a:latin typeface="Poppins" pitchFamily="2" charset="77"/>
              <a:cs typeface="Poppins" pitchFamily="2" charset="77"/>
            </a:endParaRPr>
          </a:p>
          <a:p>
            <a:pPr marL="672596" lvl="1" indent="-457200">
              <a:buClr>
                <a:srgbClr val="FB9B00"/>
              </a:buClr>
              <a:buFont typeface="+mj-lt"/>
              <a:buAutoNum type="arabicPeriod"/>
            </a:pPr>
            <a:r>
              <a:rPr lang="en-GB" altLang="en-US" sz="2000" b="1" dirty="0">
                <a:latin typeface="Poppins" pitchFamily="2" charset="77"/>
                <a:cs typeface="Poppins" pitchFamily="2" charset="77"/>
              </a:rPr>
              <a:t>If so, how could the Secretariat manage the COI? </a:t>
            </a:r>
            <a:r>
              <a:rPr lang="en-US" sz="2000" dirty="0">
                <a:latin typeface="Poppins" pitchFamily="2" charset="77"/>
                <a:cs typeface="Poppins" pitchFamily="2" charset="77"/>
              </a:rPr>
              <a:t>Exclude from discussion related to the change in pentavalent use of schedule </a:t>
            </a:r>
            <a:r>
              <a:rPr lang="en-US" sz="2000" dirty="0">
                <a:solidFill>
                  <a:schemeClr val="bg1"/>
                </a:solidFill>
                <a:latin typeface="Poppins" pitchFamily="2" charset="77"/>
                <a:cs typeface="Poppins" pitchFamily="2" charset="77"/>
              </a:rPr>
              <a:t>mber from PCV discussions and vote (or only from vote)</a:t>
            </a:r>
          </a:p>
          <a:p>
            <a:pPr marL="672596" lvl="1" indent="-457200">
              <a:buClr>
                <a:srgbClr val="FB9B00"/>
              </a:buClr>
              <a:buFont typeface="+mj-lt"/>
              <a:buAutoNum type="arabicPeriod"/>
            </a:pPr>
            <a:endParaRPr lang="en-US" sz="2000" b="1" dirty="0">
              <a:latin typeface="Poppins" pitchFamily="2" charset="77"/>
              <a:cs typeface="Poppins" pitchFamily="2" charset="77"/>
            </a:endParaRPr>
          </a:p>
        </p:txBody>
      </p:sp>
    </p:spTree>
    <p:extLst>
      <p:ext uri="{BB962C8B-B14F-4D97-AF65-F5344CB8AC3E}">
        <p14:creationId xmlns:p14="http://schemas.microsoft.com/office/powerpoint/2010/main" val="135543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523551-C36A-C656-B09F-0080559BE8B3}"/>
              </a:ext>
            </a:extLst>
          </p:cNvPr>
          <p:cNvSpPr/>
          <p:nvPr/>
        </p:nvSpPr>
        <p:spPr>
          <a:xfrm>
            <a:off x="676279" y="5272086"/>
            <a:ext cx="10819362" cy="58579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12998EAC-C610-43F7-8BF9-906407D19BB6}"/>
              </a:ext>
            </a:extLst>
          </p:cNvPr>
          <p:cNvSpPr>
            <a:spLocks noGrp="1"/>
          </p:cNvSpPr>
          <p:nvPr>
            <p:ph idx="1"/>
          </p:nvPr>
        </p:nvSpPr>
        <p:spPr/>
        <p:txBody>
          <a:bodyPr/>
          <a:lstStyle/>
          <a:p>
            <a:pPr marL="285750" indent="-285750">
              <a:lnSpc>
                <a:spcPct val="100000"/>
              </a:lnSpc>
              <a:buClr>
                <a:srgbClr val="009CDE"/>
              </a:buClr>
              <a:buFont typeface="Wingdings" pitchFamily="2" charset="2"/>
              <a:buChar char="§"/>
            </a:pPr>
            <a:r>
              <a:rPr lang="en-US" sz="1800" b="1" dirty="0">
                <a:latin typeface="Poppins" pitchFamily="2" charset="77"/>
                <a:cs typeface="Poppins" pitchFamily="2" charset="77"/>
              </a:rPr>
              <a:t>Perception of a possible </a:t>
            </a:r>
            <a:r>
              <a:rPr lang="en-US" sz="1800" b="1" dirty="0" err="1">
                <a:latin typeface="Poppins" pitchFamily="2" charset="77"/>
                <a:cs typeface="Poppins" pitchFamily="2" charset="77"/>
              </a:rPr>
              <a:t>CoI</a:t>
            </a:r>
            <a:r>
              <a:rPr lang="en-US" sz="1800" b="1" dirty="0">
                <a:latin typeface="Poppins" pitchFamily="2" charset="77"/>
                <a:cs typeface="Poppins" pitchFamily="2" charset="77"/>
              </a:rPr>
              <a:t> can be harmful for the NITAG reputation and credibility.</a:t>
            </a:r>
          </a:p>
          <a:p>
            <a:pPr marL="285750" indent="-285750">
              <a:lnSpc>
                <a:spcPct val="100000"/>
              </a:lnSpc>
              <a:buClr>
                <a:srgbClr val="009CDE"/>
              </a:buClr>
              <a:buFont typeface="Wingdings" pitchFamily="2" charset="2"/>
              <a:buChar char="§"/>
            </a:pPr>
            <a:r>
              <a:rPr lang="en-US" sz="1800" dirty="0">
                <a:latin typeface="Poppins" pitchFamily="2" charset="77"/>
                <a:cs typeface="Poppins" pitchFamily="2" charset="77"/>
              </a:rPr>
              <a:t>A </a:t>
            </a:r>
            <a:r>
              <a:rPr lang="en-US" sz="1800" b="1" dirty="0" err="1">
                <a:latin typeface="Poppins" pitchFamily="2" charset="77"/>
                <a:cs typeface="Poppins" pitchFamily="2" charset="77"/>
              </a:rPr>
              <a:t>CoI</a:t>
            </a:r>
            <a:r>
              <a:rPr lang="en-US" sz="1800" b="1" dirty="0">
                <a:latin typeface="Poppins" pitchFamily="2" charset="77"/>
                <a:cs typeface="Poppins" pitchFamily="2" charset="77"/>
              </a:rPr>
              <a:t> prevention and management policy</a:t>
            </a:r>
            <a:r>
              <a:rPr lang="en-US" sz="1800" dirty="0">
                <a:latin typeface="Poppins" pitchFamily="2" charset="77"/>
                <a:cs typeface="Poppins" pitchFamily="2" charset="77"/>
              </a:rPr>
              <a:t> is critical but not the only tool to avoid </a:t>
            </a:r>
            <a:r>
              <a:rPr lang="en-US" sz="1800" dirty="0" err="1">
                <a:latin typeface="Poppins" pitchFamily="2" charset="77"/>
                <a:cs typeface="Poppins" pitchFamily="2" charset="77"/>
              </a:rPr>
              <a:t>CoIs</a:t>
            </a:r>
            <a:r>
              <a:rPr lang="en-US" sz="1800" dirty="0">
                <a:latin typeface="Poppins" pitchFamily="2" charset="77"/>
                <a:cs typeface="Poppins" pitchFamily="2" charset="77"/>
              </a:rPr>
              <a:t>.</a:t>
            </a:r>
          </a:p>
          <a:p>
            <a:pPr marL="285750" indent="-285750">
              <a:lnSpc>
                <a:spcPct val="100000"/>
              </a:lnSpc>
              <a:buClr>
                <a:srgbClr val="009CDE"/>
              </a:buClr>
              <a:buFont typeface="Wingdings" pitchFamily="2" charset="2"/>
              <a:buChar char="§"/>
            </a:pPr>
            <a:r>
              <a:rPr lang="en-US" sz="1800" b="1" dirty="0">
                <a:latin typeface="Poppins" pitchFamily="2" charset="77"/>
                <a:cs typeface="Poppins" pitchFamily="2" charset="77"/>
              </a:rPr>
              <a:t>The more stringent the better </a:t>
            </a:r>
            <a:r>
              <a:rPr lang="en-US" sz="1800" dirty="0">
                <a:latin typeface="Poppins" pitchFamily="2" charset="77"/>
                <a:cs typeface="Poppins" pitchFamily="2" charset="77"/>
              </a:rPr>
              <a:t>– local context to be considered and appropriate balance to be found.</a:t>
            </a:r>
          </a:p>
          <a:p>
            <a:pPr marL="285750" indent="-285750">
              <a:lnSpc>
                <a:spcPct val="100000"/>
              </a:lnSpc>
              <a:buClr>
                <a:srgbClr val="009CDE"/>
              </a:buClr>
              <a:buFont typeface="Wingdings" pitchFamily="2" charset="2"/>
              <a:buChar char="§"/>
            </a:pPr>
            <a:r>
              <a:rPr lang="en-US" sz="1800" dirty="0">
                <a:latin typeface="Poppins" pitchFamily="2" charset="77"/>
                <a:cs typeface="Poppins" pitchFamily="2" charset="77"/>
              </a:rPr>
              <a:t>A </a:t>
            </a:r>
            <a:r>
              <a:rPr lang="en-US" sz="1800" dirty="0" err="1">
                <a:latin typeface="Poppins" pitchFamily="2" charset="77"/>
                <a:cs typeface="Poppins" pitchFamily="2" charset="77"/>
              </a:rPr>
              <a:t>CoI</a:t>
            </a:r>
            <a:r>
              <a:rPr lang="en-US" sz="1800" dirty="0">
                <a:latin typeface="Poppins" pitchFamily="2" charset="77"/>
                <a:cs typeface="Poppins" pitchFamily="2" charset="77"/>
              </a:rPr>
              <a:t> management policy is also about</a:t>
            </a:r>
            <a:r>
              <a:rPr lang="en-US" sz="1800" b="1" dirty="0">
                <a:latin typeface="Poppins" pitchFamily="2" charset="77"/>
                <a:cs typeface="Poppins" pitchFamily="2" charset="77"/>
              </a:rPr>
              <a:t> transparency </a:t>
            </a:r>
            <a:r>
              <a:rPr lang="en-US" sz="1800" dirty="0">
                <a:latin typeface="Poppins" pitchFamily="2" charset="77"/>
                <a:cs typeface="Poppins" pitchFamily="2" charset="77"/>
              </a:rPr>
              <a:t>to maintain/increase trust.</a:t>
            </a:r>
          </a:p>
          <a:p>
            <a:pPr marL="285750" indent="-285750">
              <a:lnSpc>
                <a:spcPct val="100000"/>
              </a:lnSpc>
              <a:buClr>
                <a:srgbClr val="009CDE"/>
              </a:buClr>
              <a:buFont typeface="Wingdings" pitchFamily="2" charset="2"/>
              <a:buChar char="§"/>
            </a:pPr>
            <a:r>
              <a:rPr lang="en-US" sz="1800" dirty="0">
                <a:latin typeface="Poppins" pitchFamily="2" charset="77"/>
                <a:cs typeface="Poppins" pitchFamily="2" charset="77"/>
              </a:rPr>
              <a:t>Issue of </a:t>
            </a:r>
            <a:r>
              <a:rPr lang="en-US" sz="1800" dirty="0" err="1">
                <a:latin typeface="Poppins" pitchFamily="2" charset="77"/>
                <a:cs typeface="Poppins" pitchFamily="2" charset="77"/>
              </a:rPr>
              <a:t>CoI</a:t>
            </a:r>
            <a:r>
              <a:rPr lang="en-US" sz="1800" dirty="0">
                <a:latin typeface="Poppins" pitchFamily="2" charset="77"/>
                <a:cs typeface="Poppins" pitchFamily="2" charset="77"/>
              </a:rPr>
              <a:t> can be sensitive, and sometimes misunderstood. </a:t>
            </a:r>
            <a:r>
              <a:rPr lang="en-US" sz="1800" b="1" dirty="0">
                <a:latin typeface="Poppins" pitchFamily="2" charset="77"/>
                <a:cs typeface="Poppins" pitchFamily="2" charset="77"/>
              </a:rPr>
              <a:t>Developing a policy requires involving the NITAG members.</a:t>
            </a:r>
          </a:p>
          <a:p>
            <a:pPr marL="285750" indent="-285750">
              <a:lnSpc>
                <a:spcPct val="100000"/>
              </a:lnSpc>
              <a:buClr>
                <a:srgbClr val="009CDE"/>
              </a:buClr>
              <a:buFont typeface="Wingdings" pitchFamily="2" charset="2"/>
              <a:buChar char="§"/>
            </a:pPr>
            <a:r>
              <a:rPr lang="en-US" sz="1800" b="1" dirty="0">
                <a:latin typeface="Poppins" pitchFamily="2" charset="77"/>
                <a:cs typeface="Poppins" pitchFamily="2" charset="77"/>
              </a:rPr>
              <a:t>Conflict of interests are not only about dealing with industry.</a:t>
            </a:r>
          </a:p>
          <a:p>
            <a:pPr marL="285750" indent="-285750">
              <a:lnSpc>
                <a:spcPct val="100000"/>
              </a:lnSpc>
              <a:buClr>
                <a:srgbClr val="009CDE"/>
              </a:buClr>
              <a:buFont typeface="Wingdings" pitchFamily="2" charset="2"/>
              <a:buChar char="§"/>
            </a:pPr>
            <a:r>
              <a:rPr lang="en-US" sz="1800" b="1" dirty="0">
                <a:latin typeface="Poppins" pitchFamily="2" charset="77"/>
                <a:cs typeface="Poppins" pitchFamily="2" charset="77"/>
              </a:rPr>
              <a:t>Use the guidelines and please share experience with peers within the network.</a:t>
            </a:r>
          </a:p>
        </p:txBody>
      </p:sp>
      <p:sp>
        <p:nvSpPr>
          <p:cNvPr id="5" name="Slide Number Placeholder 4">
            <a:extLst>
              <a:ext uri="{FF2B5EF4-FFF2-40B4-BE49-F238E27FC236}">
                <a16:creationId xmlns:a16="http://schemas.microsoft.com/office/drawing/2014/main" id="{B6AC03D0-E562-8448-8120-7FF6BE2DCC89}"/>
              </a:ext>
            </a:extLst>
          </p:cNvPr>
          <p:cNvSpPr>
            <a:spLocks noGrp="1"/>
          </p:cNvSpPr>
          <p:nvPr>
            <p:ph type="sldNum" sz="quarter" idx="16"/>
          </p:nvPr>
        </p:nvSpPr>
        <p:spPr/>
        <p:txBody>
          <a:bodyPr/>
          <a:lstStyle/>
          <a:p>
            <a:fld id="{A74CE0EA-F3B5-4684-BA10-C594598FDB9C}" type="slidenum">
              <a:rPr lang="en-GB" noProof="0" smtClean="0"/>
              <a:pPr/>
              <a:t>41</a:t>
            </a:fld>
            <a:endParaRPr lang="en-GB" noProof="0" dirty="0"/>
          </a:p>
        </p:txBody>
      </p:sp>
      <p:sp>
        <p:nvSpPr>
          <p:cNvPr id="6" name="object 2">
            <a:extLst>
              <a:ext uri="{FF2B5EF4-FFF2-40B4-BE49-F238E27FC236}">
                <a16:creationId xmlns:a16="http://schemas.microsoft.com/office/drawing/2014/main" id="{4F989AE8-6882-F273-7491-CFC55AD11045}"/>
              </a:ext>
            </a:extLst>
          </p:cNvPr>
          <p:cNvSpPr txBox="1">
            <a:spLocks/>
          </p:cNvSpPr>
          <p:nvPr/>
        </p:nvSpPr>
        <p:spPr>
          <a:xfrm>
            <a:off x="576585" y="551759"/>
            <a:ext cx="8370468"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Take away messages</a:t>
            </a:r>
          </a:p>
        </p:txBody>
      </p:sp>
      <p:sp>
        <p:nvSpPr>
          <p:cNvPr id="7" name="Footer Placeholder 3">
            <a:extLst>
              <a:ext uri="{FF2B5EF4-FFF2-40B4-BE49-F238E27FC236}">
                <a16:creationId xmlns:a16="http://schemas.microsoft.com/office/drawing/2014/main" id="{4E9394CD-4CE2-F2B1-5F4B-88AC3860D0D9}"/>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8" name="object 14">
            <a:extLst>
              <a:ext uri="{FF2B5EF4-FFF2-40B4-BE49-F238E27FC236}">
                <a16:creationId xmlns:a16="http://schemas.microsoft.com/office/drawing/2014/main" id="{087409DB-252F-D8AF-FB48-31336B56CCE3}"/>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pic>
        <p:nvPicPr>
          <p:cNvPr id="2" name="Image 1">
            <a:extLst>
              <a:ext uri="{FF2B5EF4-FFF2-40B4-BE49-F238E27FC236}">
                <a16:creationId xmlns:a16="http://schemas.microsoft.com/office/drawing/2014/main" id="{52961267-2C5B-C2C8-7AFB-D8B22A1FF6AA}"/>
              </a:ext>
            </a:extLst>
          </p:cNvPr>
          <p:cNvPicPr>
            <a:picLocks noChangeAspect="1"/>
          </p:cNvPicPr>
          <p:nvPr/>
        </p:nvPicPr>
        <p:blipFill rotWithShape="1">
          <a:blip r:embed="rId3">
            <a:extLst>
              <a:ext uri="{28A0092B-C50C-407E-A947-70E740481C1C}">
                <a14:useLocalDpi xmlns:a14="http://schemas.microsoft.com/office/drawing/2010/main" val="0"/>
              </a:ext>
            </a:extLst>
          </a:blip>
          <a:srcRect b="23929"/>
          <a:stretch/>
        </p:blipFill>
        <p:spPr>
          <a:xfrm rot="1581904">
            <a:off x="9808325" y="4961110"/>
            <a:ext cx="1249027" cy="950153"/>
          </a:xfrm>
          <a:prstGeom prst="rect">
            <a:avLst/>
          </a:prstGeom>
        </p:spPr>
      </p:pic>
      <p:cxnSp>
        <p:nvCxnSpPr>
          <p:cNvPr id="11" name="Connecteur droit 10">
            <a:extLst>
              <a:ext uri="{FF2B5EF4-FFF2-40B4-BE49-F238E27FC236}">
                <a16:creationId xmlns:a16="http://schemas.microsoft.com/office/drawing/2014/main" id="{B77BAA15-538D-2414-A6DF-5E42F9FDDF95}"/>
              </a:ext>
            </a:extLst>
          </p:cNvPr>
          <p:cNvCxnSpPr/>
          <p:nvPr/>
        </p:nvCxnSpPr>
        <p:spPr>
          <a:xfrm>
            <a:off x="533399" y="1671640"/>
            <a:ext cx="0" cy="42433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916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C3C4D5-4747-EC44-9760-35876D24AF59}"/>
              </a:ext>
            </a:extLst>
          </p:cNvPr>
          <p:cNvSpPr/>
          <p:nvPr/>
        </p:nvSpPr>
        <p:spPr>
          <a:xfrm>
            <a:off x="373321" y="616517"/>
            <a:ext cx="11670324" cy="1424364"/>
          </a:xfrm>
          <a:prstGeom prst="rect">
            <a:avLst/>
          </a:prstGeom>
        </p:spPr>
        <p:txBody>
          <a:bodyPr wrap="square">
            <a:spAutoFit/>
          </a:bodyPr>
          <a:lstStyle/>
          <a:p>
            <a:pPr defTabSz="1186975">
              <a:spcBef>
                <a:spcPct val="80000"/>
              </a:spcBef>
              <a:buClr>
                <a:srgbClr val="1E7FB8"/>
              </a:buClr>
            </a:pPr>
            <a:endParaRPr lang="en-US" sz="1992" dirty="0">
              <a:latin typeface="Poppins" pitchFamily="2" charset="77"/>
              <a:cs typeface="Poppins" pitchFamily="2" charset="77"/>
            </a:endParaRPr>
          </a:p>
          <a:p>
            <a:pPr defTabSz="1186975">
              <a:spcBef>
                <a:spcPct val="80000"/>
              </a:spcBef>
              <a:buClr>
                <a:srgbClr val="1E7FB8"/>
              </a:buClr>
            </a:pPr>
            <a:endParaRPr lang="en-US" sz="1992" dirty="0">
              <a:latin typeface="Poppins" pitchFamily="2" charset="77"/>
              <a:cs typeface="Poppins" pitchFamily="2" charset="77"/>
            </a:endParaRPr>
          </a:p>
          <a:p>
            <a:pPr defTabSz="1186975">
              <a:buClr>
                <a:srgbClr val="1E7FB8"/>
              </a:buClr>
            </a:pPr>
            <a:endParaRPr lang="en-US" sz="1992" dirty="0">
              <a:latin typeface="Poppins" pitchFamily="2" charset="77"/>
              <a:cs typeface="Poppins" pitchFamily="2" charset="77"/>
            </a:endParaRPr>
          </a:p>
          <a:p>
            <a:endParaRPr lang="en-US" sz="1086" dirty="0">
              <a:latin typeface="Poppins" pitchFamily="2" charset="77"/>
              <a:cs typeface="Poppins" pitchFamily="2" charset="77"/>
            </a:endParaRPr>
          </a:p>
        </p:txBody>
      </p:sp>
      <p:sp>
        <p:nvSpPr>
          <p:cNvPr id="4" name="Slide Number Placeholder 3">
            <a:extLst>
              <a:ext uri="{FF2B5EF4-FFF2-40B4-BE49-F238E27FC236}">
                <a16:creationId xmlns:a16="http://schemas.microsoft.com/office/drawing/2014/main" id="{C747C265-D5A8-5546-9E68-C5CD0699B153}"/>
              </a:ext>
            </a:extLst>
          </p:cNvPr>
          <p:cNvSpPr>
            <a:spLocks noGrp="1"/>
          </p:cNvSpPr>
          <p:nvPr>
            <p:ph type="sldNum" sz="quarter" idx="16"/>
          </p:nvPr>
        </p:nvSpPr>
        <p:spPr/>
        <p:txBody>
          <a:bodyPr/>
          <a:lstStyle/>
          <a:p>
            <a:fld id="{A74CE0EA-F3B5-4684-BA10-C594598FDB9C}" type="slidenum">
              <a:rPr lang="en-GB" noProof="0" smtClean="0"/>
              <a:pPr/>
              <a:t>42</a:t>
            </a:fld>
            <a:endParaRPr lang="en-GB" noProof="0" dirty="0"/>
          </a:p>
        </p:txBody>
      </p:sp>
      <p:sp>
        <p:nvSpPr>
          <p:cNvPr id="6" name="object 2">
            <a:extLst>
              <a:ext uri="{FF2B5EF4-FFF2-40B4-BE49-F238E27FC236}">
                <a16:creationId xmlns:a16="http://schemas.microsoft.com/office/drawing/2014/main" id="{FFB205BC-1720-79FA-FCA1-A3E6BD20894B}"/>
              </a:ext>
            </a:extLst>
          </p:cNvPr>
          <p:cNvSpPr txBox="1">
            <a:spLocks/>
          </p:cNvSpPr>
          <p:nvPr/>
        </p:nvSpPr>
        <p:spPr>
          <a:xfrm>
            <a:off x="576585" y="551759"/>
            <a:ext cx="8370468"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Before we end:</a:t>
            </a:r>
          </a:p>
        </p:txBody>
      </p:sp>
      <p:sp>
        <p:nvSpPr>
          <p:cNvPr id="7" name="Footer Placeholder 3">
            <a:extLst>
              <a:ext uri="{FF2B5EF4-FFF2-40B4-BE49-F238E27FC236}">
                <a16:creationId xmlns:a16="http://schemas.microsoft.com/office/drawing/2014/main" id="{4A2146E2-39F8-CD95-65D5-2743CF98E8FD}"/>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8" name="object 14">
            <a:extLst>
              <a:ext uri="{FF2B5EF4-FFF2-40B4-BE49-F238E27FC236}">
                <a16:creationId xmlns:a16="http://schemas.microsoft.com/office/drawing/2014/main" id="{C592D697-2326-FEAC-E5F8-C6D189A5F6AE}"/>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3" name="Text Placeholder 298">
            <a:extLst>
              <a:ext uri="{FF2B5EF4-FFF2-40B4-BE49-F238E27FC236}">
                <a16:creationId xmlns:a16="http://schemas.microsoft.com/office/drawing/2014/main" id="{7B77B384-7E11-3F6E-60AA-F39735997490}"/>
              </a:ext>
            </a:extLst>
          </p:cNvPr>
          <p:cNvSpPr txBox="1">
            <a:spLocks/>
          </p:cNvSpPr>
          <p:nvPr/>
        </p:nvSpPr>
        <p:spPr>
          <a:xfrm>
            <a:off x="1961588" y="2103461"/>
            <a:ext cx="3451070" cy="1211870"/>
          </a:xfrm>
          <a:prstGeom prst="rect">
            <a:avLst/>
          </a:prstGeom>
        </p:spPr>
        <p:txBody>
          <a:bodyPr/>
          <a:lstStyle>
            <a:lvl1pPr marL="0" indent="0" algn="l" defTabSz="1088319" rtl="0" eaLnBrk="1" latinLnBrk="0" hangingPunct="1">
              <a:lnSpc>
                <a:spcPct val="110000"/>
              </a:lnSpc>
              <a:spcBef>
                <a:spcPts val="1190"/>
              </a:spcBef>
              <a:spcAft>
                <a:spcPts val="714"/>
              </a:spcAft>
              <a:buClr>
                <a:schemeClr val="tx1"/>
              </a:buClr>
              <a:buSzPct val="80000"/>
              <a:buFontTx/>
              <a:buNone/>
              <a:defRPr sz="1700" b="0" kern="1200">
                <a:solidFill>
                  <a:schemeClr val="tx1"/>
                </a:solidFill>
                <a:latin typeface="+mn-lt"/>
                <a:ea typeface="+mn-ea"/>
                <a:cs typeface="Times New Roman" panose="02020603050405020304" pitchFamily="18" charset="0"/>
              </a:defRPr>
            </a:lvl1pPr>
            <a:lvl2pPr marL="428904" indent="-213508"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2pPr>
            <a:lvl3pPr marL="984399"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3pPr>
            <a:lvl4pPr marL="1403856"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4pPr>
            <a:lvl5pPr marL="1923452" indent="-427014"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5pPr>
            <a:lvl6pPr marL="2454386" indent="-427014" algn="l" defTabSz="1088319" rtl="0" eaLnBrk="1" latinLnBrk="0" hangingPunct="1">
              <a:lnSpc>
                <a:spcPct val="90000"/>
              </a:lnSpc>
              <a:spcBef>
                <a:spcPts val="595"/>
              </a:spcBef>
              <a:buFont typeface="Arial" panose="020B0604020202020204" pitchFamily="34" charset="0"/>
              <a:buChar char="•"/>
              <a:defRPr sz="1700" kern="1200">
                <a:solidFill>
                  <a:schemeClr val="tx1"/>
                </a:solidFill>
                <a:latin typeface="+mn-lt"/>
                <a:ea typeface="+mn-ea"/>
                <a:cs typeface="+mn-cs"/>
              </a:defRPr>
            </a:lvl6pPr>
            <a:lvl7pPr marL="353703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19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355"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a:lstStyle>
          <a:p>
            <a:r>
              <a:rPr lang="en-US" sz="1800" dirty="0">
                <a:latin typeface="Poppins" pitchFamily="2" charset="77"/>
                <a:cs typeface="Poppins" pitchFamily="2" charset="77"/>
              </a:rPr>
              <a:t>Please take a post-training form with the same alphabet code as your earlier pre-training form.</a:t>
            </a:r>
          </a:p>
        </p:txBody>
      </p:sp>
      <p:sp>
        <p:nvSpPr>
          <p:cNvPr id="5" name="Text Placeholder 300">
            <a:extLst>
              <a:ext uri="{FF2B5EF4-FFF2-40B4-BE49-F238E27FC236}">
                <a16:creationId xmlns:a16="http://schemas.microsoft.com/office/drawing/2014/main" id="{81F00D7D-9281-A67E-8DEA-ED4A938F851B}"/>
              </a:ext>
            </a:extLst>
          </p:cNvPr>
          <p:cNvSpPr txBox="1">
            <a:spLocks/>
          </p:cNvSpPr>
          <p:nvPr/>
        </p:nvSpPr>
        <p:spPr>
          <a:xfrm>
            <a:off x="7376106" y="2281011"/>
            <a:ext cx="3451070" cy="856773"/>
          </a:xfrm>
          <a:prstGeom prst="rect">
            <a:avLst/>
          </a:prstGeom>
        </p:spPr>
        <p:txBody>
          <a:bodyPr/>
          <a:lstStyle>
            <a:lvl1pPr marL="0" indent="0" algn="l" defTabSz="1088319" rtl="0" eaLnBrk="1" latinLnBrk="0" hangingPunct="1">
              <a:lnSpc>
                <a:spcPct val="110000"/>
              </a:lnSpc>
              <a:spcBef>
                <a:spcPts val="1190"/>
              </a:spcBef>
              <a:spcAft>
                <a:spcPts val="714"/>
              </a:spcAft>
              <a:buClr>
                <a:schemeClr val="tx1"/>
              </a:buClr>
              <a:buSzPct val="80000"/>
              <a:buFontTx/>
              <a:buNone/>
              <a:defRPr sz="1700" b="0" kern="1200">
                <a:solidFill>
                  <a:schemeClr val="tx1"/>
                </a:solidFill>
                <a:latin typeface="+mn-lt"/>
                <a:ea typeface="+mn-ea"/>
                <a:cs typeface="Times New Roman" panose="02020603050405020304" pitchFamily="18" charset="0"/>
              </a:defRPr>
            </a:lvl1pPr>
            <a:lvl2pPr marL="428904" indent="-213508"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2pPr>
            <a:lvl3pPr marL="984399"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3pPr>
            <a:lvl4pPr marL="1403856"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4pPr>
            <a:lvl5pPr marL="1923452" indent="-427014"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5pPr>
            <a:lvl6pPr marL="2454386" indent="-427014" algn="l" defTabSz="1088319" rtl="0" eaLnBrk="1" latinLnBrk="0" hangingPunct="1">
              <a:lnSpc>
                <a:spcPct val="90000"/>
              </a:lnSpc>
              <a:spcBef>
                <a:spcPts val="595"/>
              </a:spcBef>
              <a:buFont typeface="Arial" panose="020B0604020202020204" pitchFamily="34" charset="0"/>
              <a:buChar char="•"/>
              <a:defRPr sz="1700" kern="1200">
                <a:solidFill>
                  <a:schemeClr val="tx1"/>
                </a:solidFill>
                <a:latin typeface="+mn-lt"/>
                <a:ea typeface="+mn-ea"/>
                <a:cs typeface="+mn-cs"/>
              </a:defRPr>
            </a:lvl6pPr>
            <a:lvl7pPr marL="353703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19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355"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a:lstStyle>
          <a:p>
            <a:pPr>
              <a:spcBef>
                <a:spcPts val="600"/>
              </a:spcBef>
            </a:pPr>
            <a:r>
              <a:rPr lang="en-US" sz="1800">
                <a:latin typeface="Poppins" pitchFamily="2" charset="77"/>
                <a:cs typeface="Poppins" pitchFamily="2" charset="77"/>
              </a:rPr>
              <a:t>All forms are anonymous. The letter code is only to ensure uniformity.</a:t>
            </a:r>
            <a:endParaRPr lang="en-US" sz="1800" dirty="0">
              <a:latin typeface="Poppins" pitchFamily="2" charset="77"/>
              <a:cs typeface="Poppins" pitchFamily="2" charset="77"/>
            </a:endParaRPr>
          </a:p>
        </p:txBody>
      </p:sp>
      <p:sp>
        <p:nvSpPr>
          <p:cNvPr id="9" name="Text Placeholder 302">
            <a:extLst>
              <a:ext uri="{FF2B5EF4-FFF2-40B4-BE49-F238E27FC236}">
                <a16:creationId xmlns:a16="http://schemas.microsoft.com/office/drawing/2014/main" id="{7B56444D-DE39-28E5-B0AE-297D833182E7}"/>
              </a:ext>
            </a:extLst>
          </p:cNvPr>
          <p:cNvSpPr txBox="1">
            <a:spLocks/>
          </p:cNvSpPr>
          <p:nvPr/>
        </p:nvSpPr>
        <p:spPr>
          <a:xfrm>
            <a:off x="1961588" y="4173729"/>
            <a:ext cx="3451070" cy="1432315"/>
          </a:xfrm>
          <a:prstGeom prst="rect">
            <a:avLst/>
          </a:prstGeom>
        </p:spPr>
        <p:txBody>
          <a:bodyPr/>
          <a:lstStyle>
            <a:lvl1pPr marL="0" indent="0" algn="l" defTabSz="1088319" rtl="0" eaLnBrk="1" latinLnBrk="0" hangingPunct="1">
              <a:lnSpc>
                <a:spcPct val="110000"/>
              </a:lnSpc>
              <a:spcBef>
                <a:spcPts val="1190"/>
              </a:spcBef>
              <a:spcAft>
                <a:spcPts val="714"/>
              </a:spcAft>
              <a:buClr>
                <a:schemeClr val="tx1"/>
              </a:buClr>
              <a:buSzPct val="80000"/>
              <a:buFontTx/>
              <a:buNone/>
              <a:defRPr sz="1700" b="0" kern="1200">
                <a:solidFill>
                  <a:schemeClr val="tx1"/>
                </a:solidFill>
                <a:latin typeface="+mn-lt"/>
                <a:ea typeface="+mn-ea"/>
                <a:cs typeface="Times New Roman" panose="02020603050405020304" pitchFamily="18" charset="0"/>
              </a:defRPr>
            </a:lvl1pPr>
            <a:lvl2pPr marL="428904" indent="-213508"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2pPr>
            <a:lvl3pPr marL="984399"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3pPr>
            <a:lvl4pPr marL="1403856"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4pPr>
            <a:lvl5pPr marL="1923452" indent="-427014"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5pPr>
            <a:lvl6pPr marL="2454386" indent="-427014" algn="l" defTabSz="1088319" rtl="0" eaLnBrk="1" latinLnBrk="0" hangingPunct="1">
              <a:lnSpc>
                <a:spcPct val="90000"/>
              </a:lnSpc>
              <a:spcBef>
                <a:spcPts val="595"/>
              </a:spcBef>
              <a:buFont typeface="Arial" panose="020B0604020202020204" pitchFamily="34" charset="0"/>
              <a:buChar char="•"/>
              <a:defRPr sz="1700" kern="1200">
                <a:solidFill>
                  <a:schemeClr val="tx1"/>
                </a:solidFill>
                <a:latin typeface="+mn-lt"/>
                <a:ea typeface="+mn-ea"/>
                <a:cs typeface="+mn-cs"/>
              </a:defRPr>
            </a:lvl6pPr>
            <a:lvl7pPr marL="353703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19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355"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a:lstStyle>
          <a:p>
            <a:r>
              <a:rPr lang="en-US" sz="1800">
                <a:latin typeface="Poppins" pitchFamily="2" charset="77"/>
                <a:cs typeface="Poppins" pitchFamily="2" charset="77"/>
              </a:rPr>
              <a:t>The tests are a short quiz and will not be graded. The evaluations will be used only to help us enhance our training packages.  </a:t>
            </a:r>
            <a:endParaRPr lang="en-US" sz="1800" dirty="0">
              <a:latin typeface="Poppins" pitchFamily="2" charset="77"/>
              <a:cs typeface="Poppins" pitchFamily="2" charset="77"/>
            </a:endParaRPr>
          </a:p>
        </p:txBody>
      </p:sp>
      <p:sp>
        <p:nvSpPr>
          <p:cNvPr id="10" name="Text Placeholder 304">
            <a:extLst>
              <a:ext uri="{FF2B5EF4-FFF2-40B4-BE49-F238E27FC236}">
                <a16:creationId xmlns:a16="http://schemas.microsoft.com/office/drawing/2014/main" id="{CD5CEE96-0998-63CD-71C2-27B74481C294}"/>
              </a:ext>
            </a:extLst>
          </p:cNvPr>
          <p:cNvSpPr txBox="1">
            <a:spLocks/>
          </p:cNvSpPr>
          <p:nvPr/>
        </p:nvSpPr>
        <p:spPr>
          <a:xfrm>
            <a:off x="7376106" y="4749271"/>
            <a:ext cx="3451070" cy="281231"/>
          </a:xfrm>
          <a:prstGeom prst="rect">
            <a:avLst/>
          </a:prstGeom>
        </p:spPr>
        <p:txBody>
          <a:bodyPr/>
          <a:lstStyle>
            <a:lvl1pPr marL="0" indent="0" algn="l" defTabSz="1088319" rtl="0" eaLnBrk="1" latinLnBrk="0" hangingPunct="1">
              <a:lnSpc>
                <a:spcPct val="110000"/>
              </a:lnSpc>
              <a:spcBef>
                <a:spcPts val="1190"/>
              </a:spcBef>
              <a:spcAft>
                <a:spcPts val="714"/>
              </a:spcAft>
              <a:buClr>
                <a:schemeClr val="tx1"/>
              </a:buClr>
              <a:buSzPct val="80000"/>
              <a:buFontTx/>
              <a:buNone/>
              <a:defRPr sz="1700" b="0" kern="1200">
                <a:solidFill>
                  <a:schemeClr val="tx1"/>
                </a:solidFill>
                <a:latin typeface="+mn-lt"/>
                <a:ea typeface="+mn-ea"/>
                <a:cs typeface="Times New Roman" panose="02020603050405020304" pitchFamily="18" charset="0"/>
              </a:defRPr>
            </a:lvl1pPr>
            <a:lvl2pPr marL="428904" indent="-213508"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2pPr>
            <a:lvl3pPr marL="984399"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3pPr>
            <a:lvl4pPr marL="1403856"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4pPr>
            <a:lvl5pPr marL="1923452" indent="-427014"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5pPr>
            <a:lvl6pPr marL="2454386" indent="-427014" algn="l" defTabSz="1088319" rtl="0" eaLnBrk="1" latinLnBrk="0" hangingPunct="1">
              <a:lnSpc>
                <a:spcPct val="90000"/>
              </a:lnSpc>
              <a:spcBef>
                <a:spcPts val="595"/>
              </a:spcBef>
              <a:buFont typeface="Arial" panose="020B0604020202020204" pitchFamily="34" charset="0"/>
              <a:buChar char="•"/>
              <a:defRPr sz="1700" kern="1200">
                <a:solidFill>
                  <a:schemeClr val="tx1"/>
                </a:solidFill>
                <a:latin typeface="+mn-lt"/>
                <a:ea typeface="+mn-ea"/>
                <a:cs typeface="+mn-cs"/>
              </a:defRPr>
            </a:lvl6pPr>
            <a:lvl7pPr marL="353703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19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355"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a:lstStyle>
          <a:p>
            <a:r>
              <a:rPr lang="en-US" sz="1800" dirty="0">
                <a:latin typeface="Poppins" pitchFamily="2" charset="77"/>
                <a:cs typeface="Poppins" pitchFamily="2" charset="77"/>
              </a:rPr>
              <a:t>All the best!  </a:t>
            </a:r>
          </a:p>
        </p:txBody>
      </p:sp>
      <p:pic>
        <p:nvPicPr>
          <p:cNvPr id="11" name="Espace réservé pour une image  9">
            <a:extLst>
              <a:ext uri="{FF2B5EF4-FFF2-40B4-BE49-F238E27FC236}">
                <a16:creationId xmlns:a16="http://schemas.microsoft.com/office/drawing/2014/main" id="{2B4A9356-4780-55B6-20D1-4A649FD5B7D3}"/>
              </a:ext>
            </a:extLst>
          </p:cNvPr>
          <p:cNvPicPr>
            <a:picLocks noChangeAspect="1"/>
          </p:cNvPicPr>
          <p:nvPr/>
        </p:nvPicPr>
        <p:blipFill>
          <a:blip r:embed="rId3">
            <a:extLst>
              <a:ext uri="{28A0092B-C50C-407E-A947-70E740481C1C}">
                <a14:useLocalDpi xmlns:a14="http://schemas.microsoft.com/office/drawing/2010/main" val="0"/>
              </a:ext>
            </a:extLst>
          </a:blip>
          <a:srcRect l="2200" r="2200"/>
          <a:stretch>
            <a:fillRect/>
          </a:stretch>
        </p:blipFill>
        <p:spPr>
          <a:xfrm>
            <a:off x="499836" y="2001586"/>
            <a:ext cx="1379419" cy="1442236"/>
          </a:xfrm>
          <a:prstGeom prst="rect">
            <a:avLst/>
          </a:prstGeom>
        </p:spPr>
      </p:pic>
      <p:pic>
        <p:nvPicPr>
          <p:cNvPr id="12" name="Image 11">
            <a:extLst>
              <a:ext uri="{FF2B5EF4-FFF2-40B4-BE49-F238E27FC236}">
                <a16:creationId xmlns:a16="http://schemas.microsoft.com/office/drawing/2014/main" id="{F7B51D44-276A-DC8F-5F77-1972C004481F}"/>
              </a:ext>
            </a:extLst>
          </p:cNvPr>
          <p:cNvPicPr>
            <a:picLocks noChangeAspect="1"/>
          </p:cNvPicPr>
          <p:nvPr/>
        </p:nvPicPr>
        <p:blipFill rotWithShape="1">
          <a:blip r:embed="rId4">
            <a:extLst>
              <a:ext uri="{28A0092B-C50C-407E-A947-70E740481C1C}">
                <a14:useLocalDpi xmlns:a14="http://schemas.microsoft.com/office/drawing/2010/main" val="0"/>
              </a:ext>
            </a:extLst>
          </a:blip>
          <a:srcRect b="25198"/>
          <a:stretch/>
        </p:blipFill>
        <p:spPr>
          <a:xfrm>
            <a:off x="5752462" y="2000652"/>
            <a:ext cx="1623644" cy="1214526"/>
          </a:xfrm>
          <a:prstGeom prst="rect">
            <a:avLst/>
          </a:prstGeom>
        </p:spPr>
      </p:pic>
      <p:pic>
        <p:nvPicPr>
          <p:cNvPr id="13" name="Image 12">
            <a:extLst>
              <a:ext uri="{FF2B5EF4-FFF2-40B4-BE49-F238E27FC236}">
                <a16:creationId xmlns:a16="http://schemas.microsoft.com/office/drawing/2014/main" id="{376DE400-A859-C6F5-CB29-BFEC0C698FFC}"/>
              </a:ext>
            </a:extLst>
          </p:cNvPr>
          <p:cNvPicPr>
            <a:picLocks noChangeAspect="1"/>
          </p:cNvPicPr>
          <p:nvPr/>
        </p:nvPicPr>
        <p:blipFill rotWithShape="1">
          <a:blip r:embed="rId5">
            <a:extLst>
              <a:ext uri="{28A0092B-C50C-407E-A947-70E740481C1C}">
                <a14:useLocalDpi xmlns:a14="http://schemas.microsoft.com/office/drawing/2010/main" val="0"/>
              </a:ext>
            </a:extLst>
          </a:blip>
          <a:srcRect b="14369"/>
          <a:stretch/>
        </p:blipFill>
        <p:spPr>
          <a:xfrm>
            <a:off x="593620" y="4322602"/>
            <a:ext cx="1307425" cy="1119554"/>
          </a:xfrm>
          <a:prstGeom prst="rect">
            <a:avLst/>
          </a:prstGeom>
        </p:spPr>
      </p:pic>
      <p:pic>
        <p:nvPicPr>
          <p:cNvPr id="14" name="Image 13">
            <a:extLst>
              <a:ext uri="{FF2B5EF4-FFF2-40B4-BE49-F238E27FC236}">
                <a16:creationId xmlns:a16="http://schemas.microsoft.com/office/drawing/2014/main" id="{02A19BDA-8217-519A-46B9-A96D1A28F4E4}"/>
              </a:ext>
            </a:extLst>
          </p:cNvPr>
          <p:cNvPicPr>
            <a:picLocks noChangeAspect="1"/>
          </p:cNvPicPr>
          <p:nvPr/>
        </p:nvPicPr>
        <p:blipFill rotWithShape="1">
          <a:blip r:embed="rId6">
            <a:extLst>
              <a:ext uri="{28A0092B-C50C-407E-A947-70E740481C1C}">
                <a14:useLocalDpi xmlns:a14="http://schemas.microsoft.com/office/drawing/2010/main" val="0"/>
              </a:ext>
            </a:extLst>
          </a:blip>
          <a:srcRect b="14194"/>
          <a:stretch/>
        </p:blipFill>
        <p:spPr>
          <a:xfrm>
            <a:off x="5752462" y="4202741"/>
            <a:ext cx="1464420" cy="1256565"/>
          </a:xfrm>
          <a:prstGeom prst="rect">
            <a:avLst/>
          </a:prstGeom>
        </p:spPr>
      </p:pic>
      <p:sp>
        <p:nvSpPr>
          <p:cNvPr id="15" name="ZoneTexte 14">
            <a:extLst>
              <a:ext uri="{FF2B5EF4-FFF2-40B4-BE49-F238E27FC236}">
                <a16:creationId xmlns:a16="http://schemas.microsoft.com/office/drawing/2014/main" id="{9A8951E0-6827-B5A4-05C4-82323D887284}"/>
              </a:ext>
            </a:extLst>
          </p:cNvPr>
          <p:cNvSpPr txBox="1"/>
          <p:nvPr/>
        </p:nvSpPr>
        <p:spPr>
          <a:xfrm>
            <a:off x="8747132" y="4798432"/>
            <a:ext cx="689113" cy="415498"/>
          </a:xfrm>
          <a:prstGeom prst="rect">
            <a:avLst/>
          </a:prstGeom>
          <a:noFill/>
        </p:spPr>
        <p:txBody>
          <a:bodyPr wrap="square" rtlCol="0">
            <a:spAutoFit/>
          </a:bodyPr>
          <a:lstStyle/>
          <a:p>
            <a:r>
              <a:rPr lang="fr-FR" dirty="0"/>
              <a:t>🙂</a:t>
            </a:r>
          </a:p>
        </p:txBody>
      </p:sp>
    </p:spTree>
    <p:extLst>
      <p:ext uri="{BB962C8B-B14F-4D97-AF65-F5344CB8AC3E}">
        <p14:creationId xmlns:p14="http://schemas.microsoft.com/office/powerpoint/2010/main" val="3839064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7523251-679D-426E-9421-0F4A6DD3210A}"/>
              </a:ext>
            </a:extLst>
          </p:cNvPr>
          <p:cNvSpPr>
            <a:spLocks noGrp="1"/>
          </p:cNvSpPr>
          <p:nvPr>
            <p:ph type="ftr" sz="quarter" idx="11"/>
          </p:nvPr>
        </p:nvSpPr>
        <p:spPr>
          <a:xfrm>
            <a:off x="576584" y="6487059"/>
            <a:ext cx="7561905" cy="111785"/>
          </a:xfrm>
        </p:spPr>
        <p:txBody>
          <a:bodyPr/>
          <a:lstStyle/>
          <a:p>
            <a:r>
              <a:rPr lang="en-GB"/>
              <a:t>Immunization, Vaccines and Biologicals</a:t>
            </a:r>
            <a:endParaRPr lang="en-GB" dirty="0"/>
          </a:p>
        </p:txBody>
      </p:sp>
      <p:sp>
        <p:nvSpPr>
          <p:cNvPr id="9" name="Slide Number Placeholder 8">
            <a:extLst>
              <a:ext uri="{FF2B5EF4-FFF2-40B4-BE49-F238E27FC236}">
                <a16:creationId xmlns:a16="http://schemas.microsoft.com/office/drawing/2014/main" id="{4A03B10D-2464-4EE3-86FC-884CC0038998}"/>
              </a:ext>
            </a:extLst>
          </p:cNvPr>
          <p:cNvSpPr>
            <a:spLocks noGrp="1"/>
          </p:cNvSpPr>
          <p:nvPr>
            <p:ph type="sldNum" sz="quarter" idx="12"/>
          </p:nvPr>
        </p:nvSpPr>
        <p:spPr>
          <a:xfrm>
            <a:off x="10674499" y="6487059"/>
            <a:ext cx="895560" cy="111785"/>
          </a:xfrm>
        </p:spPr>
        <p:txBody>
          <a:bodyPr/>
          <a:lstStyle/>
          <a:p>
            <a:fld id="{E2E31AFC-DF42-41A5-B57C-06A83BBA6616}" type="slidenum">
              <a:rPr lang="en-GB" smtClean="0"/>
              <a:pPr/>
              <a:t>43</a:t>
            </a:fld>
            <a:endParaRPr lang="en-GB"/>
          </a:p>
        </p:txBody>
      </p:sp>
      <p:sp>
        <p:nvSpPr>
          <p:cNvPr id="7" name="Text Placeholder 6">
            <a:extLst>
              <a:ext uri="{FF2B5EF4-FFF2-40B4-BE49-F238E27FC236}">
                <a16:creationId xmlns:a16="http://schemas.microsoft.com/office/drawing/2014/main" id="{D3C52CF2-C461-46C6-96CD-AF00CB9F52B9}"/>
              </a:ext>
            </a:extLst>
          </p:cNvPr>
          <p:cNvSpPr>
            <a:spLocks noGrp="1"/>
          </p:cNvSpPr>
          <p:nvPr>
            <p:ph type="body" sz="quarter" idx="13"/>
          </p:nvPr>
        </p:nvSpPr>
        <p:spPr>
          <a:xfrm>
            <a:off x="1494314" y="3888097"/>
            <a:ext cx="9179224" cy="443337"/>
          </a:xfrm>
        </p:spPr>
        <p:txBody>
          <a:bodyPr/>
          <a:lstStyle/>
          <a:p>
            <a:r>
              <a:rPr lang="en-GB" dirty="0"/>
              <a:t>Thank you for your attention!</a:t>
            </a:r>
          </a:p>
        </p:txBody>
      </p:sp>
      <p:sp>
        <p:nvSpPr>
          <p:cNvPr id="3" name="ZoneTexte 2">
            <a:extLst>
              <a:ext uri="{FF2B5EF4-FFF2-40B4-BE49-F238E27FC236}">
                <a16:creationId xmlns:a16="http://schemas.microsoft.com/office/drawing/2014/main" id="{D07739EB-E806-944B-A543-7753F9A79081}"/>
              </a:ext>
            </a:extLst>
          </p:cNvPr>
          <p:cNvSpPr txBox="1"/>
          <p:nvPr/>
        </p:nvSpPr>
        <p:spPr>
          <a:xfrm>
            <a:off x="468156" y="5984388"/>
            <a:ext cx="8801877" cy="353943"/>
          </a:xfrm>
          <a:prstGeom prst="rect">
            <a:avLst/>
          </a:prstGeom>
          <a:noFill/>
        </p:spPr>
        <p:txBody>
          <a:bodyPr wrap="square">
            <a:spAutoFit/>
          </a:bodyPr>
          <a:lstStyle/>
          <a:p>
            <a:r>
              <a:rPr lang="en-GB" sz="1700" dirty="0">
                <a:solidFill>
                  <a:schemeClr val="bg1"/>
                </a:solidFill>
                <a:latin typeface="Poppins" pitchFamily="2" charset="77"/>
                <a:cs typeface="Poppins" pitchFamily="2" charset="77"/>
              </a:rPr>
              <a:t>This version has been reviewed by Pooja Pradeep, Instructional Designer</a:t>
            </a:r>
            <a:endParaRPr lang="en-US" sz="1700"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210986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92A37B-201E-8740-9BFA-65C82B66E4D3}"/>
              </a:ext>
            </a:extLst>
          </p:cNvPr>
          <p:cNvSpPr>
            <a:spLocks noGrp="1"/>
          </p:cNvSpPr>
          <p:nvPr>
            <p:ph idx="1"/>
          </p:nvPr>
        </p:nvSpPr>
        <p:spPr/>
        <p:txBody>
          <a:bodyPr/>
          <a:lstStyle/>
          <a:p>
            <a:pPr algn="ctr"/>
            <a:r>
              <a:rPr lang="en-US" sz="2400" b="1" dirty="0">
                <a:latin typeface="Poppins" pitchFamily="2" charset="77"/>
                <a:cs typeface="Poppins" pitchFamily="2" charset="77"/>
              </a:rPr>
              <a:t>Do all interests automatically turn into a Conflict of Interest?</a:t>
            </a:r>
          </a:p>
          <a:p>
            <a:pPr algn="ctr"/>
            <a:endParaRPr lang="en-US" sz="2000" b="1" dirty="0">
              <a:latin typeface="Poppins" pitchFamily="2" charset="77"/>
              <a:cs typeface="Poppins" pitchFamily="2" charset="77"/>
            </a:endParaRPr>
          </a:p>
          <a:p>
            <a:pPr marL="342900" indent="-342900">
              <a:lnSpc>
                <a:spcPct val="120000"/>
              </a:lnSpc>
              <a:spcBef>
                <a:spcPts val="600"/>
              </a:spcBef>
              <a:buClr>
                <a:srgbClr val="009CDE"/>
              </a:buClr>
              <a:buFont typeface="Wingdings" pitchFamily="2" charset="2"/>
              <a:buChar char="§"/>
            </a:pPr>
            <a:r>
              <a:rPr lang="en-US" sz="2400" dirty="0">
                <a:latin typeface="Poppins" pitchFamily="2" charset="77"/>
                <a:cs typeface="Poppins" pitchFamily="2" charset="77"/>
              </a:rPr>
              <a:t>No.  All Interests do not automatically turn into a Conflict of Interest.</a:t>
            </a:r>
          </a:p>
          <a:p>
            <a:pPr>
              <a:lnSpc>
                <a:spcPct val="120000"/>
              </a:lnSpc>
              <a:spcBef>
                <a:spcPts val="600"/>
              </a:spcBef>
              <a:buClr>
                <a:srgbClr val="009CDE"/>
              </a:buClr>
            </a:pPr>
            <a:r>
              <a:rPr lang="en-US" sz="2400" dirty="0">
                <a:latin typeface="Poppins" pitchFamily="2" charset="77"/>
                <a:cs typeface="Poppins" pitchFamily="2" charset="77"/>
              </a:rPr>
              <a:t>	→ Sometimes our interests are in conflict; </a:t>
            </a:r>
            <a:r>
              <a:rPr lang="en-US" sz="2400" b="1" dirty="0">
                <a:latin typeface="Poppins" pitchFamily="2" charset="77"/>
                <a:cs typeface="Poppins" pitchFamily="2" charset="77"/>
              </a:rPr>
              <a:t>often not</a:t>
            </a:r>
            <a:r>
              <a:rPr lang="en-US" sz="2400" dirty="0">
                <a:latin typeface="Poppins" pitchFamily="2" charset="77"/>
                <a:cs typeface="Poppins" pitchFamily="2" charset="77"/>
              </a:rPr>
              <a:t>.</a:t>
            </a:r>
          </a:p>
          <a:p>
            <a:pPr marL="342900" indent="-342900">
              <a:lnSpc>
                <a:spcPct val="120000"/>
              </a:lnSpc>
              <a:spcBef>
                <a:spcPts val="600"/>
              </a:spcBef>
              <a:buClr>
                <a:srgbClr val="009CDE"/>
              </a:buClr>
              <a:buFont typeface="Wingdings" pitchFamily="2" charset="2"/>
              <a:buChar char="§"/>
            </a:pPr>
            <a:r>
              <a:rPr lang="en-US" sz="2400" dirty="0">
                <a:latin typeface="Poppins" pitchFamily="2" charset="77"/>
                <a:cs typeface="Poppins" pitchFamily="2" charset="77"/>
              </a:rPr>
              <a:t>Conflict of Interests are situations that are highly context-specific.</a:t>
            </a:r>
          </a:p>
          <a:p>
            <a:pPr marL="342900" indent="-342900">
              <a:lnSpc>
                <a:spcPct val="120000"/>
              </a:lnSpc>
              <a:spcBef>
                <a:spcPts val="600"/>
              </a:spcBef>
              <a:buClr>
                <a:srgbClr val="009CDE"/>
              </a:buClr>
              <a:buFont typeface="Wingdings" pitchFamily="2" charset="2"/>
              <a:buChar char="§"/>
            </a:pPr>
            <a:r>
              <a:rPr lang="en-US" sz="2400" b="1" u="sng" dirty="0">
                <a:latin typeface="Poppins" pitchFamily="2" charset="77"/>
                <a:cs typeface="Poppins" pitchFamily="2" charset="77"/>
              </a:rPr>
              <a:t>Assessing if an interest is in conflict cannot be made by oneself.</a:t>
            </a:r>
          </a:p>
          <a:p>
            <a:endParaRPr lang="en-US" dirty="0">
              <a:latin typeface="Poppins" pitchFamily="2" charset="77"/>
              <a:cs typeface="Poppins" pitchFamily="2" charset="77"/>
            </a:endParaRPr>
          </a:p>
        </p:txBody>
      </p:sp>
      <p:sp>
        <p:nvSpPr>
          <p:cNvPr id="4" name="Slide Number Placeholder 3">
            <a:extLst>
              <a:ext uri="{FF2B5EF4-FFF2-40B4-BE49-F238E27FC236}">
                <a16:creationId xmlns:a16="http://schemas.microsoft.com/office/drawing/2014/main" id="{1F3A35B9-3D66-5D4F-ABCA-7E0577033340}"/>
              </a:ext>
            </a:extLst>
          </p:cNvPr>
          <p:cNvSpPr>
            <a:spLocks noGrp="1"/>
          </p:cNvSpPr>
          <p:nvPr>
            <p:ph type="sldNum" sz="quarter" idx="16"/>
          </p:nvPr>
        </p:nvSpPr>
        <p:spPr/>
        <p:txBody>
          <a:bodyPr/>
          <a:lstStyle/>
          <a:p>
            <a:fld id="{A74CE0EA-F3B5-4684-BA10-C594598FDB9C}" type="slidenum">
              <a:rPr lang="en-GB" noProof="0" smtClean="0"/>
              <a:pPr/>
              <a:t>4</a:t>
            </a:fld>
            <a:endParaRPr lang="en-GB" noProof="0" dirty="0"/>
          </a:p>
        </p:txBody>
      </p:sp>
      <p:sp>
        <p:nvSpPr>
          <p:cNvPr id="8" name="object 2">
            <a:extLst>
              <a:ext uri="{FF2B5EF4-FFF2-40B4-BE49-F238E27FC236}">
                <a16:creationId xmlns:a16="http://schemas.microsoft.com/office/drawing/2014/main" id="{B9D04222-A5F8-F095-4021-FCA223ECD24C}"/>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Competing Interests</a:t>
            </a:r>
          </a:p>
        </p:txBody>
      </p:sp>
      <p:sp>
        <p:nvSpPr>
          <p:cNvPr id="11" name="object 14">
            <a:extLst>
              <a:ext uri="{FF2B5EF4-FFF2-40B4-BE49-F238E27FC236}">
                <a16:creationId xmlns:a16="http://schemas.microsoft.com/office/drawing/2014/main" id="{5875455D-44FC-71B2-4746-08D2F76D6545}"/>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5" name="Footer Placeholder 3">
            <a:extLst>
              <a:ext uri="{FF2B5EF4-FFF2-40B4-BE49-F238E27FC236}">
                <a16:creationId xmlns:a16="http://schemas.microsoft.com/office/drawing/2014/main" id="{4F9DE897-5041-DFFD-9E7D-33E59A4D0EEB}"/>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2" name="Flèche vers le bas 1">
            <a:extLst>
              <a:ext uri="{FF2B5EF4-FFF2-40B4-BE49-F238E27FC236}">
                <a16:creationId xmlns:a16="http://schemas.microsoft.com/office/drawing/2014/main" id="{8AEFC795-1A76-3AE4-6258-9208B4546435}"/>
              </a:ext>
            </a:extLst>
          </p:cNvPr>
          <p:cNvSpPr/>
          <p:nvPr/>
        </p:nvSpPr>
        <p:spPr>
          <a:xfrm>
            <a:off x="5803533" y="2377442"/>
            <a:ext cx="562707" cy="422031"/>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4866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126" y="1812641"/>
            <a:ext cx="7659988" cy="4248970"/>
          </a:xfrm>
        </p:spPr>
        <p:txBody>
          <a:bodyPr/>
          <a:lstStyle/>
          <a:p>
            <a:pPr>
              <a:lnSpc>
                <a:spcPct val="150000"/>
              </a:lnSpc>
              <a:spcBef>
                <a:spcPts val="600"/>
              </a:spcBef>
              <a:spcAft>
                <a:spcPts val="600"/>
              </a:spcAft>
              <a:buClr>
                <a:srgbClr val="009CDE"/>
              </a:buClr>
            </a:pPr>
            <a:r>
              <a:rPr lang="en-US" sz="2200" dirty="0">
                <a:latin typeface="Poppins" pitchFamily="2" charset="77"/>
                <a:cs typeface="Poppins" pitchFamily="2" charset="77"/>
              </a:rPr>
              <a:t>A </a:t>
            </a:r>
            <a:r>
              <a:rPr lang="en-US" sz="2200" dirty="0" err="1">
                <a:latin typeface="Poppins" pitchFamily="2" charset="77"/>
                <a:cs typeface="Poppins" pitchFamily="2" charset="77"/>
              </a:rPr>
              <a:t>CoI</a:t>
            </a:r>
            <a:r>
              <a:rPr lang="en-US" sz="2200" dirty="0">
                <a:latin typeface="Poppins" pitchFamily="2" charset="77"/>
                <a:cs typeface="Poppins" pitchFamily="2" charset="77"/>
              </a:rPr>
              <a:t> is a situation where </a:t>
            </a:r>
            <a:r>
              <a:rPr lang="en-US" sz="2200" b="1" dirty="0">
                <a:latin typeface="Poppins" pitchFamily="2" charset="77"/>
                <a:cs typeface="Poppins" pitchFamily="2" charset="77"/>
              </a:rPr>
              <a:t>multiple and competing interests of a person play out at the same time, having the potential of compromising their objective decision-making process.</a:t>
            </a:r>
          </a:p>
        </p:txBody>
      </p:sp>
      <p:sp>
        <p:nvSpPr>
          <p:cNvPr id="5" name="Slide Number Placeholder 4">
            <a:extLst>
              <a:ext uri="{FF2B5EF4-FFF2-40B4-BE49-F238E27FC236}">
                <a16:creationId xmlns:a16="http://schemas.microsoft.com/office/drawing/2014/main" id="{DD339417-1024-AF44-92B0-9151B86C18C3}"/>
              </a:ext>
            </a:extLst>
          </p:cNvPr>
          <p:cNvSpPr>
            <a:spLocks noGrp="1"/>
          </p:cNvSpPr>
          <p:nvPr>
            <p:ph type="sldNum" sz="quarter" idx="16"/>
          </p:nvPr>
        </p:nvSpPr>
        <p:spPr/>
        <p:txBody>
          <a:bodyPr/>
          <a:lstStyle/>
          <a:p>
            <a:fld id="{A74CE0EA-F3B5-4684-BA10-C594598FDB9C}" type="slidenum">
              <a:rPr lang="en-GB" noProof="0" smtClean="0"/>
              <a:pPr/>
              <a:t>5</a:t>
            </a:fld>
            <a:endParaRPr lang="en-GB" noProof="0" dirty="0"/>
          </a:p>
        </p:txBody>
      </p:sp>
      <p:sp>
        <p:nvSpPr>
          <p:cNvPr id="6" name="object 2">
            <a:extLst>
              <a:ext uri="{FF2B5EF4-FFF2-40B4-BE49-F238E27FC236}">
                <a16:creationId xmlns:a16="http://schemas.microsoft.com/office/drawing/2014/main" id="{1068DC7F-BF7E-8F16-340A-547DAA284E32}"/>
              </a:ext>
            </a:extLst>
          </p:cNvPr>
          <p:cNvSpPr txBox="1">
            <a:spLocks/>
          </p:cNvSpPr>
          <p:nvPr/>
        </p:nvSpPr>
        <p:spPr>
          <a:xfrm>
            <a:off x="576584" y="551759"/>
            <a:ext cx="8708093" cy="921471"/>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What is a Conflict of Interest (</a:t>
            </a:r>
            <a:r>
              <a:rPr lang="en-GB" dirty="0" err="1"/>
              <a:t>CoI</a:t>
            </a:r>
            <a:r>
              <a:rPr lang="en-GB" dirty="0"/>
              <a:t>) for NITAGs ? </a:t>
            </a:r>
          </a:p>
        </p:txBody>
      </p:sp>
      <p:sp>
        <p:nvSpPr>
          <p:cNvPr id="10" name="object 14">
            <a:extLst>
              <a:ext uri="{FF2B5EF4-FFF2-40B4-BE49-F238E27FC236}">
                <a16:creationId xmlns:a16="http://schemas.microsoft.com/office/drawing/2014/main" id="{0821F89D-F10F-2B4E-B022-96FAF7553F77}"/>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2" name="Footer Placeholder 3">
            <a:extLst>
              <a:ext uri="{FF2B5EF4-FFF2-40B4-BE49-F238E27FC236}">
                <a16:creationId xmlns:a16="http://schemas.microsoft.com/office/drawing/2014/main" id="{195EB3D1-43E0-C207-4F39-9C1CA1EA6A01}"/>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7" name="ZoneTexte 6">
            <a:extLst>
              <a:ext uri="{FF2B5EF4-FFF2-40B4-BE49-F238E27FC236}">
                <a16:creationId xmlns:a16="http://schemas.microsoft.com/office/drawing/2014/main" id="{0B1F6C37-A366-B0B8-AA5B-75BDA3FAAE9C}"/>
              </a:ext>
            </a:extLst>
          </p:cNvPr>
          <p:cNvSpPr txBox="1"/>
          <p:nvPr/>
        </p:nvSpPr>
        <p:spPr>
          <a:xfrm>
            <a:off x="3226694" y="4077646"/>
            <a:ext cx="8708093" cy="2081339"/>
          </a:xfrm>
          <a:prstGeom prst="rect">
            <a:avLst/>
          </a:prstGeom>
          <a:noFill/>
        </p:spPr>
        <p:txBody>
          <a:bodyPr wrap="square">
            <a:spAutoFit/>
          </a:bodyPr>
          <a:lstStyle/>
          <a:p>
            <a:pPr algn="r">
              <a:lnSpc>
                <a:spcPct val="150000"/>
              </a:lnSpc>
              <a:spcBef>
                <a:spcPts val="600"/>
              </a:spcBef>
              <a:spcAft>
                <a:spcPts val="600"/>
              </a:spcAft>
              <a:buClr>
                <a:srgbClr val="009CDE"/>
              </a:buClr>
            </a:pPr>
            <a:r>
              <a:rPr lang="en-US" sz="2200" dirty="0">
                <a:latin typeface="Poppins" pitchFamily="2" charset="77"/>
                <a:cs typeface="Poppins" pitchFamily="2" charset="77"/>
              </a:rPr>
              <a:t>In the context of NITAG, </a:t>
            </a:r>
            <a:r>
              <a:rPr lang="en-US" sz="2200" b="1" dirty="0">
                <a:latin typeface="Poppins" pitchFamily="2" charset="77"/>
                <a:cs typeface="Poppins" pitchFamily="2" charset="77"/>
              </a:rPr>
              <a:t>any member whose interest </a:t>
            </a:r>
            <a:r>
              <a:rPr lang="en-US" sz="2200" b="1" dirty="0">
                <a:solidFill>
                  <a:srgbClr val="C10077"/>
                </a:solidFill>
                <a:latin typeface="Poppins" pitchFamily="2" charset="77"/>
                <a:cs typeface="Poppins" pitchFamily="2" charset="77"/>
              </a:rPr>
              <a:t>may affect</a:t>
            </a:r>
            <a:r>
              <a:rPr lang="en-US" sz="2200" b="1" dirty="0">
                <a:latin typeface="Poppins" pitchFamily="2" charset="77"/>
                <a:cs typeface="Poppins" pitchFamily="2" charset="77"/>
              </a:rPr>
              <a:t>, or may reasonably </a:t>
            </a:r>
            <a:r>
              <a:rPr lang="en-US" sz="2200" b="1" dirty="0">
                <a:solidFill>
                  <a:srgbClr val="C10077"/>
                </a:solidFill>
                <a:latin typeface="Poppins" pitchFamily="2" charset="77"/>
                <a:cs typeface="Poppins" pitchFamily="2" charset="77"/>
              </a:rPr>
              <a:t>be perceived to affect</a:t>
            </a:r>
            <a:r>
              <a:rPr lang="en-US" sz="2200" b="1" dirty="0">
                <a:latin typeface="Poppins" pitchFamily="2" charset="77"/>
                <a:cs typeface="Poppins" pitchFamily="2" charset="77"/>
              </a:rPr>
              <a:t>, the member's objectivity and independence</a:t>
            </a:r>
            <a:r>
              <a:rPr lang="en-US" sz="2200" dirty="0">
                <a:latin typeface="Poppins" pitchFamily="2" charset="77"/>
                <a:cs typeface="Poppins" pitchFamily="2" charset="77"/>
              </a:rPr>
              <a:t> represents a potential Conflict of Interest.</a:t>
            </a:r>
          </a:p>
        </p:txBody>
      </p:sp>
      <p:grpSp>
        <p:nvGrpSpPr>
          <p:cNvPr id="15" name="Groupe 14">
            <a:extLst>
              <a:ext uri="{FF2B5EF4-FFF2-40B4-BE49-F238E27FC236}">
                <a16:creationId xmlns:a16="http://schemas.microsoft.com/office/drawing/2014/main" id="{D3B29AE1-3DA6-56FB-0AE2-062F736BA7A5}"/>
              </a:ext>
            </a:extLst>
          </p:cNvPr>
          <p:cNvGrpSpPr/>
          <p:nvPr/>
        </p:nvGrpSpPr>
        <p:grpSpPr>
          <a:xfrm>
            <a:off x="9373863" y="1896552"/>
            <a:ext cx="1326174" cy="1326174"/>
            <a:chOff x="9100911" y="1473230"/>
            <a:chExt cx="2256614" cy="2256614"/>
          </a:xfrm>
        </p:grpSpPr>
        <p:grpSp>
          <p:nvGrpSpPr>
            <p:cNvPr id="9" name="Groupe 8">
              <a:extLst>
                <a:ext uri="{FF2B5EF4-FFF2-40B4-BE49-F238E27FC236}">
                  <a16:creationId xmlns:a16="http://schemas.microsoft.com/office/drawing/2014/main" id="{A3828FC0-09DA-0BDD-E365-CA62E8BF8614}"/>
                </a:ext>
              </a:extLst>
            </p:cNvPr>
            <p:cNvGrpSpPr/>
            <p:nvPr/>
          </p:nvGrpSpPr>
          <p:grpSpPr>
            <a:xfrm>
              <a:off x="9306285" y="2137481"/>
              <a:ext cx="1876144" cy="964693"/>
              <a:chOff x="9045200" y="2067951"/>
              <a:chExt cx="2414005" cy="1241254"/>
            </a:xfrm>
          </p:grpSpPr>
          <p:sp>
            <p:nvSpPr>
              <p:cNvPr id="2" name="Flèche vers la droite 1">
                <a:extLst>
                  <a:ext uri="{FF2B5EF4-FFF2-40B4-BE49-F238E27FC236}">
                    <a16:creationId xmlns:a16="http://schemas.microsoft.com/office/drawing/2014/main" id="{B5056863-9C66-EF3D-EC7A-737523151ECE}"/>
                  </a:ext>
                </a:extLst>
              </p:cNvPr>
              <p:cNvSpPr/>
              <p:nvPr/>
            </p:nvSpPr>
            <p:spPr>
              <a:xfrm>
                <a:off x="9819578" y="2067951"/>
                <a:ext cx="1639627" cy="745588"/>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a droite 7">
                <a:extLst>
                  <a:ext uri="{FF2B5EF4-FFF2-40B4-BE49-F238E27FC236}">
                    <a16:creationId xmlns:a16="http://schemas.microsoft.com/office/drawing/2014/main" id="{2C4351DD-885D-043E-724B-7672E0E1A6E2}"/>
                  </a:ext>
                </a:extLst>
              </p:cNvPr>
              <p:cNvSpPr/>
              <p:nvPr/>
            </p:nvSpPr>
            <p:spPr>
              <a:xfrm flipH="1">
                <a:off x="9045200" y="2563619"/>
                <a:ext cx="1638000" cy="74558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Ellipse 13">
              <a:extLst>
                <a:ext uri="{FF2B5EF4-FFF2-40B4-BE49-F238E27FC236}">
                  <a16:creationId xmlns:a16="http://schemas.microsoft.com/office/drawing/2014/main" id="{C20E4DF9-F78A-F2EE-4BF3-CFB6E2A77B70}"/>
                </a:ext>
              </a:extLst>
            </p:cNvPr>
            <p:cNvSpPr/>
            <p:nvPr/>
          </p:nvSpPr>
          <p:spPr>
            <a:xfrm>
              <a:off x="9100911" y="1473230"/>
              <a:ext cx="2256614" cy="225661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04369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3C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5918" y="2512539"/>
            <a:ext cx="10969109" cy="1709116"/>
          </a:xfrm>
        </p:spPr>
        <p:txBody>
          <a:bodyPr anchor="ctr"/>
          <a:lstStyle/>
          <a:p>
            <a:pPr algn="ctr"/>
            <a:r>
              <a:rPr lang="en-GB" sz="3642" cap="none" dirty="0">
                <a:solidFill>
                  <a:schemeClr val="bg1"/>
                </a:solidFill>
                <a:latin typeface="Poppins" pitchFamily="2" charset="77"/>
                <a:cs typeface="Poppins" pitchFamily="2" charset="77"/>
              </a:rPr>
              <a:t>Interests that may exert an influence</a:t>
            </a:r>
            <a:endParaRPr lang="en-US" sz="3642" cap="none" dirty="0">
              <a:solidFill>
                <a:schemeClr val="bg1"/>
              </a:solidFill>
              <a:latin typeface="Poppins" pitchFamily="2" charset="77"/>
              <a:cs typeface="Poppins" pitchFamily="2" charset="77"/>
            </a:endParaRPr>
          </a:p>
        </p:txBody>
      </p:sp>
      <p:sp>
        <p:nvSpPr>
          <p:cNvPr id="4" name="Slide Number Placeholder 3">
            <a:extLst>
              <a:ext uri="{FF2B5EF4-FFF2-40B4-BE49-F238E27FC236}">
                <a16:creationId xmlns:a16="http://schemas.microsoft.com/office/drawing/2014/main" id="{00475067-8A0C-8149-ADC6-2B4288E31CDF}"/>
              </a:ext>
            </a:extLst>
          </p:cNvPr>
          <p:cNvSpPr>
            <a:spLocks noGrp="1"/>
          </p:cNvSpPr>
          <p:nvPr>
            <p:ph type="sldNum" sz="quarter" idx="11"/>
          </p:nvPr>
        </p:nvSpPr>
        <p:spPr/>
        <p:txBody>
          <a:bodyPr/>
          <a:lstStyle/>
          <a:p>
            <a:fld id="{A74CE0EA-F3B5-4684-BA10-C594598FDB9C}" type="slidenum">
              <a:rPr lang="en-GB" noProof="0" smtClean="0"/>
              <a:pPr/>
              <a:t>6</a:t>
            </a:fld>
            <a:endParaRPr lang="en-GB" noProof="0" dirty="0"/>
          </a:p>
        </p:txBody>
      </p:sp>
      <p:sp>
        <p:nvSpPr>
          <p:cNvPr id="10" name="object 14">
            <a:extLst>
              <a:ext uri="{FF2B5EF4-FFF2-40B4-BE49-F238E27FC236}">
                <a16:creationId xmlns:a16="http://schemas.microsoft.com/office/drawing/2014/main" id="{A52A256E-3521-833A-7B5C-C2EF2F502537}"/>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endParaRPr sz="1271"/>
          </a:p>
        </p:txBody>
      </p:sp>
      <p:sp>
        <p:nvSpPr>
          <p:cNvPr id="11" name="Footer Placeholder 3">
            <a:extLst>
              <a:ext uri="{FF2B5EF4-FFF2-40B4-BE49-F238E27FC236}">
                <a16:creationId xmlns:a16="http://schemas.microsoft.com/office/drawing/2014/main" id="{39F083AD-CAAB-032B-DEFB-96769D05C0AB}"/>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solidFill>
                  <a:schemeClr val="bg1"/>
                </a:solidFill>
              </a:rPr>
              <a:t>NITAG Conflict of Interest – Prevention and Management</a:t>
            </a:r>
            <a:endParaRPr lang="en-GB" sz="1000" dirty="0">
              <a:solidFill>
                <a:schemeClr val="bg1"/>
              </a:solidFill>
            </a:endParaRPr>
          </a:p>
        </p:txBody>
      </p:sp>
      <p:sp>
        <p:nvSpPr>
          <p:cNvPr id="14" name="Rectangle 13">
            <a:extLst>
              <a:ext uri="{FF2B5EF4-FFF2-40B4-BE49-F238E27FC236}">
                <a16:creationId xmlns:a16="http://schemas.microsoft.com/office/drawing/2014/main" id="{09290174-77B1-C139-1AF4-A39F2ADDF7EC}"/>
              </a:ext>
            </a:extLst>
          </p:cNvPr>
          <p:cNvSpPr/>
          <p:nvPr/>
        </p:nvSpPr>
        <p:spPr>
          <a:xfrm>
            <a:off x="0" y="1076638"/>
            <a:ext cx="12169775" cy="840652"/>
          </a:xfrm>
          <a:prstGeom prst="rect">
            <a:avLst/>
          </a:prstGeom>
          <a:solidFill>
            <a:srgbClr val="173C5B"/>
          </a:solidFill>
          <a:ln>
            <a:solidFill>
              <a:srgbClr val="173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935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A715BB-50C9-7E46-B6F0-F703430757F6}"/>
              </a:ext>
            </a:extLst>
          </p:cNvPr>
          <p:cNvSpPr>
            <a:spLocks noGrp="1"/>
          </p:cNvSpPr>
          <p:nvPr>
            <p:ph type="sldNum" sz="quarter" idx="16"/>
          </p:nvPr>
        </p:nvSpPr>
        <p:spPr/>
        <p:txBody>
          <a:bodyPr/>
          <a:lstStyle/>
          <a:p>
            <a:fld id="{A74CE0EA-F3B5-4684-BA10-C594598FDB9C}" type="slidenum">
              <a:rPr lang="en-GB" noProof="0" smtClean="0"/>
              <a:pPr/>
              <a:t>7</a:t>
            </a:fld>
            <a:endParaRPr lang="en-GB" noProof="0" dirty="0"/>
          </a:p>
        </p:txBody>
      </p:sp>
      <p:sp>
        <p:nvSpPr>
          <p:cNvPr id="6" name="object 2">
            <a:extLst>
              <a:ext uri="{FF2B5EF4-FFF2-40B4-BE49-F238E27FC236}">
                <a16:creationId xmlns:a16="http://schemas.microsoft.com/office/drawing/2014/main" id="{FD63F9B7-627F-BE16-C7B6-A273BCD4E548}"/>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Types of interest</a:t>
            </a:r>
          </a:p>
        </p:txBody>
      </p:sp>
      <p:sp>
        <p:nvSpPr>
          <p:cNvPr id="7" name="Espace réservé du texte 8">
            <a:extLst>
              <a:ext uri="{FF2B5EF4-FFF2-40B4-BE49-F238E27FC236}">
                <a16:creationId xmlns:a16="http://schemas.microsoft.com/office/drawing/2014/main" id="{164B111B-8B55-F0B4-7DFD-FB4B4BE84ECE}"/>
              </a:ext>
            </a:extLst>
          </p:cNvPr>
          <p:cNvSpPr txBox="1">
            <a:spLocks/>
          </p:cNvSpPr>
          <p:nvPr/>
        </p:nvSpPr>
        <p:spPr>
          <a:xfrm>
            <a:off x="576585" y="1101167"/>
            <a:ext cx="5993027" cy="304551"/>
          </a:xfrm>
          <a:prstGeom prst="rect">
            <a:avLst/>
          </a:prstGeom>
        </p:spPr>
        <p:txBody>
          <a:bodyPr/>
          <a:lstStyle>
            <a:lvl1pPr marL="0" indent="0" algn="l" defTabSz="1088319" rtl="0" eaLnBrk="1" latinLnBrk="0" hangingPunct="1">
              <a:lnSpc>
                <a:spcPct val="110000"/>
              </a:lnSpc>
              <a:spcBef>
                <a:spcPts val="1190"/>
              </a:spcBef>
              <a:spcAft>
                <a:spcPts val="714"/>
              </a:spcAft>
              <a:buClr>
                <a:schemeClr val="tx1"/>
              </a:buClr>
              <a:buSzPct val="80000"/>
              <a:buFontTx/>
              <a:buNone/>
              <a:defRPr sz="1700" b="0" kern="1200">
                <a:solidFill>
                  <a:schemeClr val="tx1"/>
                </a:solidFill>
                <a:latin typeface="+mn-lt"/>
                <a:ea typeface="+mn-ea"/>
                <a:cs typeface="Times New Roman" panose="02020603050405020304" pitchFamily="18" charset="0"/>
              </a:defRPr>
            </a:lvl1pPr>
            <a:lvl2pPr marL="428904" indent="-213508"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2pPr>
            <a:lvl3pPr marL="984399"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3pPr>
            <a:lvl4pPr marL="1403856"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4pPr>
            <a:lvl5pPr marL="1923452" indent="-427014"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5pPr>
            <a:lvl6pPr marL="2454386" indent="-427014" algn="l" defTabSz="1088319" rtl="0" eaLnBrk="1" latinLnBrk="0" hangingPunct="1">
              <a:lnSpc>
                <a:spcPct val="90000"/>
              </a:lnSpc>
              <a:spcBef>
                <a:spcPts val="595"/>
              </a:spcBef>
              <a:buFont typeface="Arial" panose="020B0604020202020204" pitchFamily="34" charset="0"/>
              <a:buChar char="•"/>
              <a:defRPr sz="1700" kern="1200">
                <a:solidFill>
                  <a:schemeClr val="tx1"/>
                </a:solidFill>
                <a:latin typeface="+mn-lt"/>
                <a:ea typeface="+mn-ea"/>
                <a:cs typeface="+mn-cs"/>
              </a:defRPr>
            </a:lvl6pPr>
            <a:lvl7pPr marL="353703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19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355"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a:lstStyle>
          <a:p>
            <a:r>
              <a:rPr lang="en-US" dirty="0">
                <a:solidFill>
                  <a:srgbClr val="0092CC"/>
                </a:solidFill>
              </a:rPr>
              <a:t>Do all interests automatically turn into a Conflict of Interest?</a:t>
            </a:r>
          </a:p>
          <a:p>
            <a:endParaRPr lang="en-US" dirty="0">
              <a:solidFill>
                <a:srgbClr val="0092CC"/>
              </a:solidFill>
            </a:endParaRPr>
          </a:p>
          <a:p>
            <a:endParaRPr lang="fr-FR" dirty="0"/>
          </a:p>
        </p:txBody>
      </p:sp>
      <p:sp>
        <p:nvSpPr>
          <p:cNvPr id="8" name="object 14">
            <a:extLst>
              <a:ext uri="{FF2B5EF4-FFF2-40B4-BE49-F238E27FC236}">
                <a16:creationId xmlns:a16="http://schemas.microsoft.com/office/drawing/2014/main" id="{175DCF25-2D48-273A-DDCF-DDA977FD8FA8}"/>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10" name="Footer Placeholder 3">
            <a:extLst>
              <a:ext uri="{FF2B5EF4-FFF2-40B4-BE49-F238E27FC236}">
                <a16:creationId xmlns:a16="http://schemas.microsoft.com/office/drawing/2014/main" id="{DC236EB2-221E-C395-FCC8-40DEF0B41F15}"/>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17" name="Rectangle 16">
            <a:extLst>
              <a:ext uri="{FF2B5EF4-FFF2-40B4-BE49-F238E27FC236}">
                <a16:creationId xmlns:a16="http://schemas.microsoft.com/office/drawing/2014/main" id="{12DFF6AE-DA95-6706-254D-5B8EC02B5C0E}"/>
              </a:ext>
            </a:extLst>
          </p:cNvPr>
          <p:cNvSpPr/>
          <p:nvPr/>
        </p:nvSpPr>
        <p:spPr>
          <a:xfrm>
            <a:off x="94742" y="3023434"/>
            <a:ext cx="2916000" cy="3233769"/>
          </a:xfrm>
          <a:prstGeom prst="rect">
            <a:avLst/>
          </a:prstGeom>
          <a:solidFill>
            <a:schemeClr val="bg2"/>
          </a:solidFill>
          <a:ln>
            <a:solidFill>
              <a:srgbClr val="C1007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rgbClr val="C10077"/>
              </a:buClr>
              <a:buFont typeface="Wingdings" pitchFamily="2" charset="2"/>
              <a:buChar char="§"/>
            </a:pPr>
            <a:r>
              <a:rPr lang="en-GB" sz="1600" dirty="0">
                <a:solidFill>
                  <a:schemeClr val="tx1"/>
                </a:solidFill>
                <a:latin typeface="Poppins" pitchFamily="2" charset="77"/>
                <a:cs typeface="Poppins" pitchFamily="2" charset="77"/>
              </a:rPr>
              <a:t>Consultancy, employment, gifts, support to attend a conference</a:t>
            </a:r>
          </a:p>
          <a:p>
            <a:pPr marL="285750" indent="-285750">
              <a:buClr>
                <a:srgbClr val="C10077"/>
              </a:buClr>
              <a:buFont typeface="Wingdings" pitchFamily="2" charset="2"/>
              <a:buChar char="§"/>
            </a:pPr>
            <a:r>
              <a:rPr lang="en-GB" sz="1600" dirty="0">
                <a:solidFill>
                  <a:schemeClr val="tx1"/>
                </a:solidFill>
                <a:latin typeface="Poppins" pitchFamily="2" charset="77"/>
                <a:cs typeface="Poppins" pitchFamily="2" charset="77"/>
              </a:rPr>
              <a:t>Grant, fellowship for a post in the department</a:t>
            </a:r>
          </a:p>
          <a:p>
            <a:pPr marL="285750" indent="-285750">
              <a:buClr>
                <a:srgbClr val="C10077"/>
              </a:buClr>
              <a:buFont typeface="Wingdings" pitchFamily="2" charset="2"/>
              <a:buChar char="§"/>
            </a:pPr>
            <a:r>
              <a:rPr lang="en-GB" sz="1600" dirty="0">
                <a:solidFill>
                  <a:schemeClr val="tx1"/>
                </a:solidFill>
                <a:latin typeface="Poppins" pitchFamily="2" charset="77"/>
                <a:cs typeface="Poppins" pitchFamily="2" charset="77"/>
              </a:rPr>
              <a:t>Shareholdings, intellectual Property rights (e.g. patent)</a:t>
            </a:r>
          </a:p>
        </p:txBody>
      </p:sp>
      <p:sp>
        <p:nvSpPr>
          <p:cNvPr id="18" name="Rectangle 17">
            <a:extLst>
              <a:ext uri="{FF2B5EF4-FFF2-40B4-BE49-F238E27FC236}">
                <a16:creationId xmlns:a16="http://schemas.microsoft.com/office/drawing/2014/main" id="{DE13AF4C-514B-2E62-76D9-493388D4CAA7}"/>
              </a:ext>
            </a:extLst>
          </p:cNvPr>
          <p:cNvSpPr/>
          <p:nvPr/>
        </p:nvSpPr>
        <p:spPr>
          <a:xfrm>
            <a:off x="3142042" y="3046922"/>
            <a:ext cx="2916000" cy="3177989"/>
          </a:xfrm>
          <a:prstGeom prst="rect">
            <a:avLst/>
          </a:prstGeom>
          <a:solidFill>
            <a:schemeClr val="bg2"/>
          </a:solidFill>
          <a:ln>
            <a:solidFill>
              <a:srgbClr val="C1007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2" indent="-285750">
              <a:buClr>
                <a:srgbClr val="C10077"/>
              </a:buClr>
              <a:buFont typeface="Wingdings" pitchFamily="2" charset="2"/>
              <a:buChar char="§"/>
            </a:pPr>
            <a:r>
              <a:rPr lang="en-GB" sz="1600" dirty="0">
                <a:solidFill>
                  <a:schemeClr val="tx1"/>
                </a:solidFill>
                <a:latin typeface="Poppins" pitchFamily="2" charset="77"/>
                <a:cs typeface="Poppins" pitchFamily="2" charset="77"/>
              </a:rPr>
              <a:t>Personal beliefs or affiliation to an organization with some official position → </a:t>
            </a:r>
            <a:r>
              <a:rPr lang="en-GB" sz="1600" b="1" dirty="0">
                <a:solidFill>
                  <a:schemeClr val="tx1"/>
                </a:solidFill>
                <a:latin typeface="Poppins" pitchFamily="2" charset="77"/>
                <a:cs typeface="Poppins" pitchFamily="2" charset="77"/>
              </a:rPr>
              <a:t>intellectual bias</a:t>
            </a:r>
          </a:p>
          <a:p>
            <a:pPr marL="285750" lvl="2" indent="-285750">
              <a:buClr>
                <a:srgbClr val="C10077"/>
              </a:buClr>
              <a:buFont typeface="Wingdings" pitchFamily="2" charset="2"/>
              <a:buChar char="§"/>
            </a:pPr>
            <a:r>
              <a:rPr lang="en-GB" sz="1600" dirty="0">
                <a:solidFill>
                  <a:schemeClr val="tx1"/>
                </a:solidFill>
                <a:latin typeface="Poppins" pitchFamily="2" charset="77"/>
                <a:cs typeface="Poppins" pitchFamily="2" charset="77"/>
              </a:rPr>
              <a:t>Personal network </a:t>
            </a:r>
          </a:p>
          <a:p>
            <a:pPr marL="285750" lvl="2" indent="-285750">
              <a:buClr>
                <a:srgbClr val="C10077"/>
              </a:buClr>
              <a:buFont typeface="Wingdings" pitchFamily="2" charset="2"/>
              <a:buChar char="§"/>
            </a:pPr>
            <a:r>
              <a:rPr lang="en-GB" sz="1600" dirty="0">
                <a:solidFill>
                  <a:schemeClr val="tx1"/>
                </a:solidFill>
                <a:latin typeface="Poppins" pitchFamily="2" charset="77"/>
                <a:cs typeface="Poppins" pitchFamily="2" charset="77"/>
              </a:rPr>
              <a:t>Career advancement and </a:t>
            </a:r>
            <a:r>
              <a:rPr lang="en-GB" sz="1600" dirty="0" err="1">
                <a:solidFill>
                  <a:schemeClr val="tx1"/>
                </a:solidFill>
                <a:latin typeface="Poppins" pitchFamily="2" charset="77"/>
                <a:cs typeface="Poppins" pitchFamily="2" charset="77"/>
              </a:rPr>
              <a:t>honors</a:t>
            </a:r>
            <a:r>
              <a:rPr lang="en-GB" sz="1600" dirty="0">
                <a:solidFill>
                  <a:schemeClr val="tx1"/>
                </a:solidFill>
                <a:latin typeface="Poppins" pitchFamily="2" charset="77"/>
                <a:cs typeface="Poppins" pitchFamily="2" charset="77"/>
              </a:rPr>
              <a:t> </a:t>
            </a:r>
          </a:p>
        </p:txBody>
      </p:sp>
      <p:grpSp>
        <p:nvGrpSpPr>
          <p:cNvPr id="33" name="Groupe 32">
            <a:extLst>
              <a:ext uri="{FF2B5EF4-FFF2-40B4-BE49-F238E27FC236}">
                <a16:creationId xmlns:a16="http://schemas.microsoft.com/office/drawing/2014/main" id="{112DA3FC-B8F4-0D73-B2F9-CBCE3CD59975}"/>
              </a:ext>
            </a:extLst>
          </p:cNvPr>
          <p:cNvGrpSpPr/>
          <p:nvPr/>
        </p:nvGrpSpPr>
        <p:grpSpPr>
          <a:xfrm>
            <a:off x="94742" y="1897645"/>
            <a:ext cx="2916000" cy="921543"/>
            <a:chOff x="77489" y="1925781"/>
            <a:chExt cx="2916000" cy="921543"/>
          </a:xfrm>
        </p:grpSpPr>
        <p:sp>
          <p:nvSpPr>
            <p:cNvPr id="14" name="Rectangle 13">
              <a:extLst>
                <a:ext uri="{FF2B5EF4-FFF2-40B4-BE49-F238E27FC236}">
                  <a16:creationId xmlns:a16="http://schemas.microsoft.com/office/drawing/2014/main" id="{63249E3F-BCD6-EB1E-E9A3-B5F651ECC2EB}"/>
                </a:ext>
              </a:extLst>
            </p:cNvPr>
            <p:cNvSpPr/>
            <p:nvPr/>
          </p:nvSpPr>
          <p:spPr>
            <a:xfrm>
              <a:off x="77489" y="1925781"/>
              <a:ext cx="2916000" cy="921543"/>
            </a:xfrm>
            <a:prstGeom prst="rect">
              <a:avLst/>
            </a:prstGeom>
            <a:solidFill>
              <a:srgbClr val="C10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buClr>
                  <a:srgbClr val="FF0000"/>
                </a:buClr>
              </a:pPr>
              <a:endParaRPr lang="en-US" sz="1400" dirty="0">
                <a:solidFill>
                  <a:schemeClr val="bg1"/>
                </a:solidFill>
                <a:latin typeface="Poppins" pitchFamily="2" charset="77"/>
                <a:cs typeface="Poppins" pitchFamily="2" charset="77"/>
              </a:endParaRPr>
            </a:p>
          </p:txBody>
        </p:sp>
        <p:sp>
          <p:nvSpPr>
            <p:cNvPr id="28" name="ZoneTexte 27">
              <a:extLst>
                <a:ext uri="{FF2B5EF4-FFF2-40B4-BE49-F238E27FC236}">
                  <a16:creationId xmlns:a16="http://schemas.microsoft.com/office/drawing/2014/main" id="{6EA8ADCD-F1C2-5CD6-21FD-C55228FA5501}"/>
                </a:ext>
              </a:extLst>
            </p:cNvPr>
            <p:cNvSpPr txBox="1"/>
            <p:nvPr/>
          </p:nvSpPr>
          <p:spPr>
            <a:xfrm>
              <a:off x="77490" y="1981306"/>
              <a:ext cx="2869021" cy="830997"/>
            </a:xfrm>
            <a:prstGeom prst="rect">
              <a:avLst/>
            </a:prstGeom>
            <a:noFill/>
          </p:spPr>
          <p:txBody>
            <a:bodyPr wrap="square" rtlCol="0">
              <a:spAutoFit/>
            </a:bodyPr>
            <a:lstStyle/>
            <a:p>
              <a:pPr algn="ctr"/>
              <a:r>
                <a:rPr lang="en-US" sz="1200" dirty="0">
                  <a:solidFill>
                    <a:schemeClr val="bg1"/>
                  </a:solidFill>
                  <a:latin typeface="Poppins" pitchFamily="2" charset="77"/>
                  <a:cs typeface="Poppins" pitchFamily="2" charset="77"/>
                </a:rPr>
                <a:t>A </a:t>
              </a:r>
              <a:r>
                <a:rPr lang="en-US" sz="1200" b="1" dirty="0">
                  <a:solidFill>
                    <a:schemeClr val="bg1"/>
                  </a:solidFill>
                  <a:latin typeface="Poppins" pitchFamily="2" charset="77"/>
                  <a:cs typeface="Poppins" pitchFamily="2" charset="77"/>
                </a:rPr>
                <a:t>financial interest </a:t>
              </a:r>
              <a:r>
                <a:rPr lang="en-US" sz="1200" dirty="0">
                  <a:solidFill>
                    <a:schemeClr val="bg1"/>
                  </a:solidFill>
                  <a:latin typeface="Poppins" pitchFamily="2" charset="77"/>
                  <a:cs typeface="Poppins" pitchFamily="2" charset="77"/>
                </a:rPr>
                <a:t>involves material advantage such as a financial benefit, with or without direct money transfer</a:t>
              </a:r>
            </a:p>
          </p:txBody>
        </p:sp>
      </p:grpSp>
      <p:grpSp>
        <p:nvGrpSpPr>
          <p:cNvPr id="34" name="Groupe 33">
            <a:extLst>
              <a:ext uri="{FF2B5EF4-FFF2-40B4-BE49-F238E27FC236}">
                <a16:creationId xmlns:a16="http://schemas.microsoft.com/office/drawing/2014/main" id="{16E62C1D-61B5-519E-5995-1F219FCA7072}"/>
              </a:ext>
            </a:extLst>
          </p:cNvPr>
          <p:cNvGrpSpPr/>
          <p:nvPr/>
        </p:nvGrpSpPr>
        <p:grpSpPr>
          <a:xfrm>
            <a:off x="3121625" y="1882959"/>
            <a:ext cx="2916000" cy="921543"/>
            <a:chOff x="3087119" y="1911095"/>
            <a:chExt cx="2916000" cy="921543"/>
          </a:xfrm>
        </p:grpSpPr>
        <p:sp>
          <p:nvSpPr>
            <p:cNvPr id="15" name="Rectangle 14">
              <a:extLst>
                <a:ext uri="{FF2B5EF4-FFF2-40B4-BE49-F238E27FC236}">
                  <a16:creationId xmlns:a16="http://schemas.microsoft.com/office/drawing/2014/main" id="{DA5A9E04-D031-C9A3-2280-F9C0CADA1511}"/>
                </a:ext>
              </a:extLst>
            </p:cNvPr>
            <p:cNvSpPr/>
            <p:nvPr/>
          </p:nvSpPr>
          <p:spPr>
            <a:xfrm>
              <a:off x="3087119" y="1911095"/>
              <a:ext cx="2916000" cy="921543"/>
            </a:xfrm>
            <a:prstGeom prst="rect">
              <a:avLst/>
            </a:prstGeom>
            <a:solidFill>
              <a:srgbClr val="C10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1600" dirty="0">
                <a:latin typeface="Poppins" pitchFamily="2" charset="77"/>
                <a:cs typeface="Poppins" pitchFamily="2" charset="77"/>
              </a:endParaRPr>
            </a:p>
          </p:txBody>
        </p:sp>
        <p:sp>
          <p:nvSpPr>
            <p:cNvPr id="29" name="ZoneTexte 28">
              <a:extLst>
                <a:ext uri="{FF2B5EF4-FFF2-40B4-BE49-F238E27FC236}">
                  <a16:creationId xmlns:a16="http://schemas.microsoft.com/office/drawing/2014/main" id="{CD537CC9-0B6A-E767-DDB5-D94DB86057C4}"/>
                </a:ext>
              </a:extLst>
            </p:cNvPr>
            <p:cNvSpPr txBox="1"/>
            <p:nvPr/>
          </p:nvSpPr>
          <p:spPr>
            <a:xfrm>
              <a:off x="3107537" y="2155398"/>
              <a:ext cx="2895582" cy="461665"/>
            </a:xfrm>
            <a:prstGeom prst="rect">
              <a:avLst/>
            </a:prstGeom>
            <a:noFill/>
          </p:spPr>
          <p:txBody>
            <a:bodyPr wrap="square" rtlCol="0">
              <a:spAutoFit/>
            </a:bodyPr>
            <a:lstStyle/>
            <a:p>
              <a:pPr algn="ctr"/>
              <a:r>
                <a:rPr lang="en-US" sz="1200" dirty="0">
                  <a:solidFill>
                    <a:schemeClr val="bg1"/>
                  </a:solidFill>
                  <a:latin typeface="Poppins" pitchFamily="2" charset="77"/>
                  <a:cs typeface="Poppins" pitchFamily="2" charset="77"/>
                </a:rPr>
                <a:t>A </a:t>
              </a:r>
              <a:r>
                <a:rPr lang="en-GB" sz="1200" b="1" dirty="0">
                  <a:solidFill>
                    <a:schemeClr val="bg1"/>
                  </a:solidFill>
                  <a:latin typeface="Poppins" pitchFamily="2" charset="77"/>
                  <a:cs typeface="Poppins" pitchFamily="2" charset="77"/>
                </a:rPr>
                <a:t>non-financial</a:t>
              </a:r>
              <a:r>
                <a:rPr lang="en-GB" sz="1200" dirty="0">
                  <a:solidFill>
                    <a:schemeClr val="bg1"/>
                  </a:solidFill>
                  <a:latin typeface="Poppins" pitchFamily="2" charset="77"/>
                  <a:cs typeface="Poppins" pitchFamily="2" charset="77"/>
                </a:rPr>
                <a:t> interest involves a non-material advantage</a:t>
              </a:r>
            </a:p>
          </p:txBody>
        </p:sp>
      </p:grpSp>
      <p:grpSp>
        <p:nvGrpSpPr>
          <p:cNvPr id="35" name="Groupe 34">
            <a:extLst>
              <a:ext uri="{FF2B5EF4-FFF2-40B4-BE49-F238E27FC236}">
                <a16:creationId xmlns:a16="http://schemas.microsoft.com/office/drawing/2014/main" id="{014C3BFF-616C-E1AA-A7CC-D190D4C0D93D}"/>
              </a:ext>
            </a:extLst>
          </p:cNvPr>
          <p:cNvGrpSpPr/>
          <p:nvPr/>
        </p:nvGrpSpPr>
        <p:grpSpPr>
          <a:xfrm>
            <a:off x="6142366" y="1894794"/>
            <a:ext cx="2916000" cy="945922"/>
            <a:chOff x="6073354" y="1894794"/>
            <a:chExt cx="2916000" cy="945922"/>
          </a:xfrm>
        </p:grpSpPr>
        <p:sp>
          <p:nvSpPr>
            <p:cNvPr id="16" name="Rectangle 15">
              <a:extLst>
                <a:ext uri="{FF2B5EF4-FFF2-40B4-BE49-F238E27FC236}">
                  <a16:creationId xmlns:a16="http://schemas.microsoft.com/office/drawing/2014/main" id="{F97349D7-567A-AF44-336D-CC571296A0F4}"/>
                </a:ext>
              </a:extLst>
            </p:cNvPr>
            <p:cNvSpPr/>
            <p:nvPr/>
          </p:nvSpPr>
          <p:spPr>
            <a:xfrm>
              <a:off x="6073354" y="1894794"/>
              <a:ext cx="2916000" cy="921543"/>
            </a:xfrm>
            <a:prstGeom prst="rect">
              <a:avLst/>
            </a:prstGeom>
            <a:solidFill>
              <a:srgbClr val="173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1600" dirty="0">
                <a:latin typeface="Poppins" pitchFamily="2" charset="77"/>
                <a:cs typeface="Poppins" pitchFamily="2" charset="77"/>
              </a:endParaRPr>
            </a:p>
          </p:txBody>
        </p:sp>
        <p:sp>
          <p:nvSpPr>
            <p:cNvPr id="30" name="ZoneTexte 29">
              <a:extLst>
                <a:ext uri="{FF2B5EF4-FFF2-40B4-BE49-F238E27FC236}">
                  <a16:creationId xmlns:a16="http://schemas.microsoft.com/office/drawing/2014/main" id="{70E67BD6-6B05-6AB6-DF38-2205CBEF390C}"/>
                </a:ext>
              </a:extLst>
            </p:cNvPr>
            <p:cNvSpPr txBox="1"/>
            <p:nvPr/>
          </p:nvSpPr>
          <p:spPr>
            <a:xfrm>
              <a:off x="6136009" y="2009719"/>
              <a:ext cx="2825209" cy="830997"/>
            </a:xfrm>
            <a:prstGeom prst="rect">
              <a:avLst/>
            </a:prstGeom>
            <a:noFill/>
          </p:spPr>
          <p:txBody>
            <a:bodyPr wrap="square" rtlCol="0">
              <a:spAutoFit/>
            </a:bodyPr>
            <a:lstStyle/>
            <a:p>
              <a:pPr algn="ctr"/>
              <a:r>
                <a:rPr lang="en-US" sz="1200" dirty="0">
                  <a:solidFill>
                    <a:schemeClr val="bg1"/>
                  </a:solidFill>
                  <a:latin typeface="Poppins" pitchFamily="2" charset="77"/>
                  <a:cs typeface="Poppins" pitchFamily="2" charset="77"/>
                </a:rPr>
                <a:t>A </a:t>
              </a:r>
              <a:r>
                <a:rPr lang="en-US" sz="1200" b="1" dirty="0">
                  <a:solidFill>
                    <a:schemeClr val="bg1"/>
                  </a:solidFill>
                  <a:latin typeface="Poppins" pitchFamily="2" charset="77"/>
                  <a:cs typeface="Poppins" pitchFamily="2" charset="77"/>
                </a:rPr>
                <a:t>personal interest </a:t>
              </a:r>
              <a:r>
                <a:rPr lang="en-US" sz="1200" dirty="0">
                  <a:solidFill>
                    <a:schemeClr val="bg1"/>
                  </a:solidFill>
                  <a:latin typeface="Poppins" pitchFamily="2" charset="77"/>
                  <a:cs typeface="Poppins" pitchFamily="2" charset="77"/>
                </a:rPr>
                <a:t>involves an advantage benefiting the member personally</a:t>
              </a:r>
            </a:p>
            <a:p>
              <a:pPr algn="ctr"/>
              <a:endParaRPr lang="en-GB" sz="1200" dirty="0">
                <a:solidFill>
                  <a:schemeClr val="bg1"/>
                </a:solidFill>
                <a:latin typeface="Poppins" pitchFamily="2" charset="77"/>
                <a:cs typeface="Poppins" pitchFamily="2" charset="77"/>
              </a:endParaRPr>
            </a:p>
          </p:txBody>
        </p:sp>
      </p:grpSp>
      <p:sp>
        <p:nvSpPr>
          <p:cNvPr id="37" name="Rectangle 36">
            <a:extLst>
              <a:ext uri="{FF2B5EF4-FFF2-40B4-BE49-F238E27FC236}">
                <a16:creationId xmlns:a16="http://schemas.microsoft.com/office/drawing/2014/main" id="{4C14A0D9-CCA6-C976-AC74-96FF361E484F}"/>
              </a:ext>
            </a:extLst>
          </p:cNvPr>
          <p:cNvSpPr/>
          <p:nvPr/>
        </p:nvSpPr>
        <p:spPr>
          <a:xfrm>
            <a:off x="6164142" y="3046922"/>
            <a:ext cx="2916000" cy="3177987"/>
          </a:xfrm>
          <a:prstGeom prst="rect">
            <a:avLst/>
          </a:prstGeom>
          <a:solidFill>
            <a:schemeClr val="bg2"/>
          </a:solidFill>
          <a:ln>
            <a:solidFill>
              <a:srgbClr val="00785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2" indent="-285750">
              <a:buClr>
                <a:srgbClr val="00785A"/>
              </a:buClr>
              <a:buFont typeface="Wingdings" pitchFamily="2" charset="2"/>
              <a:buChar char="§"/>
            </a:pPr>
            <a:r>
              <a:rPr lang="en-GB" sz="1600" dirty="0">
                <a:solidFill>
                  <a:schemeClr val="tx1"/>
                </a:solidFill>
                <a:latin typeface="Poppins" pitchFamily="2" charset="77"/>
                <a:cs typeface="Poppins" pitchFamily="2" charset="77"/>
              </a:rPr>
              <a:t>Directly </a:t>
            </a:r>
          </a:p>
          <a:p>
            <a:pPr marL="285750" lvl="2" indent="-285750">
              <a:buClr>
                <a:srgbClr val="00785A"/>
              </a:buClr>
              <a:buFont typeface="Wingdings" pitchFamily="2" charset="2"/>
              <a:buChar char="§"/>
            </a:pPr>
            <a:r>
              <a:rPr lang="en-GB" sz="1600" dirty="0">
                <a:solidFill>
                  <a:schemeClr val="tx1"/>
                </a:solidFill>
                <a:latin typeface="Poppins" pitchFamily="2" charset="77"/>
                <a:cs typeface="Poppins" pitchFamily="2" charset="77"/>
              </a:rPr>
              <a:t>Indirectly: through one or more close family members</a:t>
            </a:r>
          </a:p>
        </p:txBody>
      </p:sp>
      <p:sp>
        <p:nvSpPr>
          <p:cNvPr id="38" name="Rectangle 37">
            <a:extLst>
              <a:ext uri="{FF2B5EF4-FFF2-40B4-BE49-F238E27FC236}">
                <a16:creationId xmlns:a16="http://schemas.microsoft.com/office/drawing/2014/main" id="{0EB1B848-C205-752A-C4FE-1E72EAA0607F}"/>
              </a:ext>
            </a:extLst>
          </p:cNvPr>
          <p:cNvSpPr/>
          <p:nvPr/>
        </p:nvSpPr>
        <p:spPr>
          <a:xfrm>
            <a:off x="9167630" y="3046922"/>
            <a:ext cx="2916000" cy="3154315"/>
          </a:xfrm>
          <a:prstGeom prst="rect">
            <a:avLst/>
          </a:prstGeom>
          <a:solidFill>
            <a:schemeClr val="bg2"/>
          </a:solidFill>
          <a:ln>
            <a:solidFill>
              <a:srgbClr val="00785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2">
              <a:buClr>
                <a:srgbClr val="00785A"/>
              </a:buClr>
            </a:pPr>
            <a:endParaRPr lang="en-GB" sz="1600" dirty="0">
              <a:solidFill>
                <a:schemeClr val="tx1"/>
              </a:solidFill>
              <a:latin typeface="Poppins" pitchFamily="2" charset="77"/>
              <a:cs typeface="Poppins" pitchFamily="2" charset="77"/>
            </a:endParaRPr>
          </a:p>
        </p:txBody>
      </p:sp>
      <p:pic>
        <p:nvPicPr>
          <p:cNvPr id="3" name="Image 2">
            <a:extLst>
              <a:ext uri="{FF2B5EF4-FFF2-40B4-BE49-F238E27FC236}">
                <a16:creationId xmlns:a16="http://schemas.microsoft.com/office/drawing/2014/main" id="{4598B763-D81C-2474-0846-6A59A6CAE325}"/>
              </a:ext>
            </a:extLst>
          </p:cNvPr>
          <p:cNvPicPr>
            <a:picLocks noChangeAspect="1"/>
          </p:cNvPicPr>
          <p:nvPr/>
        </p:nvPicPr>
        <p:blipFill rotWithShape="1">
          <a:blip r:embed="rId3">
            <a:extLst>
              <a:ext uri="{28A0092B-C50C-407E-A947-70E740481C1C}">
                <a14:useLocalDpi xmlns:a14="http://schemas.microsoft.com/office/drawing/2010/main" val="0"/>
              </a:ext>
            </a:extLst>
          </a:blip>
          <a:srcRect b="18780"/>
          <a:stretch/>
        </p:blipFill>
        <p:spPr>
          <a:xfrm>
            <a:off x="367018" y="5424596"/>
            <a:ext cx="758837" cy="616327"/>
          </a:xfrm>
          <a:prstGeom prst="rect">
            <a:avLst/>
          </a:prstGeom>
        </p:spPr>
      </p:pic>
      <p:pic>
        <p:nvPicPr>
          <p:cNvPr id="9" name="Image 8">
            <a:extLst>
              <a:ext uri="{FF2B5EF4-FFF2-40B4-BE49-F238E27FC236}">
                <a16:creationId xmlns:a16="http://schemas.microsoft.com/office/drawing/2014/main" id="{65DF1B0E-FD97-FA1B-419E-58069BA38CF8}"/>
              </a:ext>
            </a:extLst>
          </p:cNvPr>
          <p:cNvPicPr>
            <a:picLocks noChangeAspect="1"/>
          </p:cNvPicPr>
          <p:nvPr/>
        </p:nvPicPr>
        <p:blipFill rotWithShape="1">
          <a:blip r:embed="rId4">
            <a:extLst>
              <a:ext uri="{28A0092B-C50C-407E-A947-70E740481C1C}">
                <a14:useLocalDpi xmlns:a14="http://schemas.microsoft.com/office/drawing/2010/main" val="0"/>
              </a:ext>
            </a:extLst>
          </a:blip>
          <a:srcRect b="19617"/>
          <a:stretch/>
        </p:blipFill>
        <p:spPr>
          <a:xfrm>
            <a:off x="1122826" y="5441099"/>
            <a:ext cx="871845" cy="700818"/>
          </a:xfrm>
          <a:prstGeom prst="rect">
            <a:avLst/>
          </a:prstGeom>
        </p:spPr>
      </p:pic>
      <p:grpSp>
        <p:nvGrpSpPr>
          <p:cNvPr id="21" name="Groupe 20">
            <a:extLst>
              <a:ext uri="{FF2B5EF4-FFF2-40B4-BE49-F238E27FC236}">
                <a16:creationId xmlns:a16="http://schemas.microsoft.com/office/drawing/2014/main" id="{76BB8C3D-DF09-C35D-A375-B2F43C382544}"/>
              </a:ext>
            </a:extLst>
          </p:cNvPr>
          <p:cNvGrpSpPr/>
          <p:nvPr/>
        </p:nvGrpSpPr>
        <p:grpSpPr>
          <a:xfrm>
            <a:off x="1898839" y="5387617"/>
            <a:ext cx="972899" cy="822549"/>
            <a:chOff x="3592863" y="1148644"/>
            <a:chExt cx="4445000" cy="3758078"/>
          </a:xfrm>
        </p:grpSpPr>
        <p:pic>
          <p:nvPicPr>
            <p:cNvPr id="19" name="Image 18">
              <a:extLst>
                <a:ext uri="{FF2B5EF4-FFF2-40B4-BE49-F238E27FC236}">
                  <a16:creationId xmlns:a16="http://schemas.microsoft.com/office/drawing/2014/main" id="{BC489672-088E-4862-3D29-FE7719CBA840}"/>
                </a:ext>
              </a:extLst>
            </p:cNvPr>
            <p:cNvPicPr>
              <a:picLocks noChangeAspect="1"/>
            </p:cNvPicPr>
            <p:nvPr/>
          </p:nvPicPr>
          <p:blipFill rotWithShape="1">
            <a:blip r:embed="rId5">
              <a:extLst>
                <a:ext uri="{28A0092B-C50C-407E-A947-70E740481C1C}">
                  <a14:useLocalDpi xmlns:a14="http://schemas.microsoft.com/office/drawing/2010/main" val="0"/>
                </a:ext>
              </a:extLst>
            </a:blip>
            <a:srcRect b="15454"/>
            <a:stretch/>
          </p:blipFill>
          <p:spPr>
            <a:xfrm>
              <a:off x="3592863" y="1148644"/>
              <a:ext cx="4445000" cy="3758078"/>
            </a:xfrm>
            <a:prstGeom prst="rect">
              <a:avLst/>
            </a:prstGeom>
          </p:spPr>
        </p:pic>
        <p:sp>
          <p:nvSpPr>
            <p:cNvPr id="20" name="Ellipse 19">
              <a:extLst>
                <a:ext uri="{FF2B5EF4-FFF2-40B4-BE49-F238E27FC236}">
                  <a16:creationId xmlns:a16="http://schemas.microsoft.com/office/drawing/2014/main" id="{37F70963-AEDD-0B53-FABD-023BFB291318}"/>
                </a:ext>
              </a:extLst>
            </p:cNvPr>
            <p:cNvSpPr/>
            <p:nvPr/>
          </p:nvSpPr>
          <p:spPr>
            <a:xfrm>
              <a:off x="5179367" y="2199870"/>
              <a:ext cx="1303251" cy="1303251"/>
            </a:xfrm>
            <a:prstGeom prst="ellipse">
              <a:avLst/>
            </a:prstGeom>
            <a:solidFill>
              <a:srgbClr val="F3F3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3" name="Image 22">
            <a:extLst>
              <a:ext uri="{FF2B5EF4-FFF2-40B4-BE49-F238E27FC236}">
                <a16:creationId xmlns:a16="http://schemas.microsoft.com/office/drawing/2014/main" id="{40E7FED8-0E4A-C808-8E9D-6FC8E3EE8861}"/>
              </a:ext>
            </a:extLst>
          </p:cNvPr>
          <p:cNvPicPr>
            <a:picLocks noChangeAspect="1"/>
          </p:cNvPicPr>
          <p:nvPr/>
        </p:nvPicPr>
        <p:blipFill rotWithShape="1">
          <a:blip r:embed="rId6">
            <a:extLst>
              <a:ext uri="{28A0092B-C50C-407E-A947-70E740481C1C}">
                <a14:useLocalDpi xmlns:a14="http://schemas.microsoft.com/office/drawing/2010/main" val="0"/>
              </a:ext>
            </a:extLst>
          </a:blip>
          <a:srcRect b="15454"/>
          <a:stretch/>
        </p:blipFill>
        <p:spPr>
          <a:xfrm>
            <a:off x="3137261" y="5277706"/>
            <a:ext cx="1173464" cy="992119"/>
          </a:xfrm>
          <a:prstGeom prst="rect">
            <a:avLst/>
          </a:prstGeom>
        </p:spPr>
      </p:pic>
      <p:pic>
        <p:nvPicPr>
          <p:cNvPr id="27" name="Image 26">
            <a:extLst>
              <a:ext uri="{FF2B5EF4-FFF2-40B4-BE49-F238E27FC236}">
                <a16:creationId xmlns:a16="http://schemas.microsoft.com/office/drawing/2014/main" id="{DB3E52BB-FEDC-AF6E-7B77-740BEAC19639}"/>
              </a:ext>
            </a:extLst>
          </p:cNvPr>
          <p:cNvPicPr>
            <a:picLocks noChangeAspect="1"/>
          </p:cNvPicPr>
          <p:nvPr/>
        </p:nvPicPr>
        <p:blipFill rotWithShape="1">
          <a:blip r:embed="rId7">
            <a:extLst>
              <a:ext uri="{28A0092B-C50C-407E-A947-70E740481C1C}">
                <a14:useLocalDpi xmlns:a14="http://schemas.microsoft.com/office/drawing/2010/main" val="0"/>
              </a:ext>
            </a:extLst>
          </a:blip>
          <a:srcRect b="16859"/>
          <a:stretch/>
        </p:blipFill>
        <p:spPr>
          <a:xfrm>
            <a:off x="4094678" y="5491638"/>
            <a:ext cx="820755" cy="682386"/>
          </a:xfrm>
          <a:prstGeom prst="rect">
            <a:avLst/>
          </a:prstGeom>
        </p:spPr>
      </p:pic>
      <p:pic>
        <p:nvPicPr>
          <p:cNvPr id="39" name="Image 38">
            <a:extLst>
              <a:ext uri="{FF2B5EF4-FFF2-40B4-BE49-F238E27FC236}">
                <a16:creationId xmlns:a16="http://schemas.microsoft.com/office/drawing/2014/main" id="{7853BE67-29FE-9F81-EBCB-61C5B61BB513}"/>
              </a:ext>
            </a:extLst>
          </p:cNvPr>
          <p:cNvPicPr>
            <a:picLocks noChangeAspect="1"/>
          </p:cNvPicPr>
          <p:nvPr/>
        </p:nvPicPr>
        <p:blipFill rotWithShape="1">
          <a:blip r:embed="rId8">
            <a:extLst>
              <a:ext uri="{28A0092B-C50C-407E-A947-70E740481C1C}">
                <a14:useLocalDpi xmlns:a14="http://schemas.microsoft.com/office/drawing/2010/main" val="0"/>
              </a:ext>
            </a:extLst>
          </a:blip>
          <a:srcRect b="14526"/>
          <a:stretch/>
        </p:blipFill>
        <p:spPr>
          <a:xfrm>
            <a:off x="4864004" y="5466303"/>
            <a:ext cx="859834" cy="734935"/>
          </a:xfrm>
          <a:prstGeom prst="rect">
            <a:avLst/>
          </a:prstGeom>
        </p:spPr>
      </p:pic>
      <p:pic>
        <p:nvPicPr>
          <p:cNvPr id="42" name="Image 41">
            <a:extLst>
              <a:ext uri="{FF2B5EF4-FFF2-40B4-BE49-F238E27FC236}">
                <a16:creationId xmlns:a16="http://schemas.microsoft.com/office/drawing/2014/main" id="{B728B5FD-3047-6DA6-7DC5-45D142603616}"/>
              </a:ext>
            </a:extLst>
          </p:cNvPr>
          <p:cNvPicPr>
            <a:picLocks noChangeAspect="1"/>
          </p:cNvPicPr>
          <p:nvPr/>
        </p:nvPicPr>
        <p:blipFill rotWithShape="1">
          <a:blip r:embed="rId9">
            <a:extLst>
              <a:ext uri="{28A0092B-C50C-407E-A947-70E740481C1C}">
                <a14:useLocalDpi xmlns:a14="http://schemas.microsoft.com/office/drawing/2010/main" val="0"/>
              </a:ext>
            </a:extLst>
          </a:blip>
          <a:srcRect b="17323"/>
          <a:stretch/>
        </p:blipFill>
        <p:spPr>
          <a:xfrm>
            <a:off x="8303312" y="5401503"/>
            <a:ext cx="755054" cy="624257"/>
          </a:xfrm>
          <a:prstGeom prst="rect">
            <a:avLst/>
          </a:prstGeom>
        </p:spPr>
      </p:pic>
      <p:grpSp>
        <p:nvGrpSpPr>
          <p:cNvPr id="55" name="Groupe 54">
            <a:extLst>
              <a:ext uri="{FF2B5EF4-FFF2-40B4-BE49-F238E27FC236}">
                <a16:creationId xmlns:a16="http://schemas.microsoft.com/office/drawing/2014/main" id="{59AC4FBA-5095-1E69-079D-A5BE8B720CC8}"/>
              </a:ext>
            </a:extLst>
          </p:cNvPr>
          <p:cNvGrpSpPr/>
          <p:nvPr/>
        </p:nvGrpSpPr>
        <p:grpSpPr>
          <a:xfrm>
            <a:off x="6436674" y="5181376"/>
            <a:ext cx="892727" cy="891556"/>
            <a:chOff x="6425907" y="5342575"/>
            <a:chExt cx="684472" cy="683574"/>
          </a:xfrm>
        </p:grpSpPr>
        <p:pic>
          <p:nvPicPr>
            <p:cNvPr id="43" name="Image 42">
              <a:extLst>
                <a:ext uri="{FF2B5EF4-FFF2-40B4-BE49-F238E27FC236}">
                  <a16:creationId xmlns:a16="http://schemas.microsoft.com/office/drawing/2014/main" id="{9507240C-EC8D-AF8E-0F30-EFAFDBD244CF}"/>
                </a:ext>
              </a:extLst>
            </p:cNvPr>
            <p:cNvPicPr>
              <a:picLocks noChangeAspect="1"/>
            </p:cNvPicPr>
            <p:nvPr/>
          </p:nvPicPr>
          <p:blipFill rotWithShape="1">
            <a:blip r:embed="rId9">
              <a:extLst>
                <a:ext uri="{28A0092B-C50C-407E-A947-70E740481C1C}">
                  <a14:useLocalDpi xmlns:a14="http://schemas.microsoft.com/office/drawing/2010/main" val="0"/>
                </a:ext>
              </a:extLst>
            </a:blip>
            <a:srcRect l="49092" t="30047" r="27423" b="26961"/>
            <a:stretch/>
          </p:blipFill>
          <p:spPr>
            <a:xfrm>
              <a:off x="6620077" y="5421076"/>
              <a:ext cx="319626" cy="585113"/>
            </a:xfrm>
            <a:prstGeom prst="rect">
              <a:avLst/>
            </a:prstGeom>
          </p:spPr>
        </p:pic>
        <p:sp>
          <p:nvSpPr>
            <p:cNvPr id="44" name="Ellipse 43">
              <a:extLst>
                <a:ext uri="{FF2B5EF4-FFF2-40B4-BE49-F238E27FC236}">
                  <a16:creationId xmlns:a16="http://schemas.microsoft.com/office/drawing/2014/main" id="{AF1CA331-B050-71A5-85C0-BC6A5E8DFE83}"/>
                </a:ext>
              </a:extLst>
            </p:cNvPr>
            <p:cNvSpPr/>
            <p:nvPr/>
          </p:nvSpPr>
          <p:spPr>
            <a:xfrm>
              <a:off x="6425907" y="5342575"/>
              <a:ext cx="683574" cy="68357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Triangle 45">
              <a:extLst>
                <a:ext uri="{FF2B5EF4-FFF2-40B4-BE49-F238E27FC236}">
                  <a16:creationId xmlns:a16="http://schemas.microsoft.com/office/drawing/2014/main" id="{C05C198D-86AD-19CF-3C79-C58DF35940C7}"/>
                </a:ext>
              </a:extLst>
            </p:cNvPr>
            <p:cNvSpPr/>
            <p:nvPr/>
          </p:nvSpPr>
          <p:spPr>
            <a:xfrm rot="19135400">
              <a:off x="6935199" y="5401116"/>
              <a:ext cx="175180" cy="15101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1" name="Groupe 50">
            <a:extLst>
              <a:ext uri="{FF2B5EF4-FFF2-40B4-BE49-F238E27FC236}">
                <a16:creationId xmlns:a16="http://schemas.microsoft.com/office/drawing/2014/main" id="{685D0DD6-56D3-1EF0-6DF4-27A5A157C275}"/>
              </a:ext>
            </a:extLst>
          </p:cNvPr>
          <p:cNvGrpSpPr/>
          <p:nvPr/>
        </p:nvGrpSpPr>
        <p:grpSpPr>
          <a:xfrm>
            <a:off x="7557273" y="4589003"/>
            <a:ext cx="527370" cy="527370"/>
            <a:chOff x="7541023" y="4592437"/>
            <a:chExt cx="683574" cy="683574"/>
          </a:xfrm>
        </p:grpSpPr>
        <p:pic>
          <p:nvPicPr>
            <p:cNvPr id="49" name="Image 48">
              <a:extLst>
                <a:ext uri="{FF2B5EF4-FFF2-40B4-BE49-F238E27FC236}">
                  <a16:creationId xmlns:a16="http://schemas.microsoft.com/office/drawing/2014/main" id="{690F081F-A24C-5E68-275C-7E80DCCC0DF8}"/>
                </a:ext>
              </a:extLst>
            </p:cNvPr>
            <p:cNvPicPr>
              <a:picLocks noChangeAspect="1"/>
            </p:cNvPicPr>
            <p:nvPr/>
          </p:nvPicPr>
          <p:blipFill rotWithShape="1">
            <a:blip r:embed="rId9">
              <a:extLst>
                <a:ext uri="{28A0092B-C50C-407E-A947-70E740481C1C}">
                  <a14:useLocalDpi xmlns:a14="http://schemas.microsoft.com/office/drawing/2010/main" val="0"/>
                </a:ext>
              </a:extLst>
            </a:blip>
            <a:srcRect l="49092" t="30047" r="27423" b="26961"/>
            <a:stretch/>
          </p:blipFill>
          <p:spPr>
            <a:xfrm>
              <a:off x="7735193" y="4670938"/>
              <a:ext cx="319626" cy="585113"/>
            </a:xfrm>
            <a:prstGeom prst="rect">
              <a:avLst/>
            </a:prstGeom>
          </p:spPr>
        </p:pic>
        <p:sp>
          <p:nvSpPr>
            <p:cNvPr id="50" name="Ellipse 49">
              <a:extLst>
                <a:ext uri="{FF2B5EF4-FFF2-40B4-BE49-F238E27FC236}">
                  <a16:creationId xmlns:a16="http://schemas.microsoft.com/office/drawing/2014/main" id="{7DCFBBF3-2045-3FD9-8DAD-172EA5EBAD9E}"/>
                </a:ext>
              </a:extLst>
            </p:cNvPr>
            <p:cNvSpPr/>
            <p:nvPr/>
          </p:nvSpPr>
          <p:spPr>
            <a:xfrm>
              <a:off x="7541023" y="4592437"/>
              <a:ext cx="683574" cy="68357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53" name="Connecteur droit avec flèche 52">
            <a:extLst>
              <a:ext uri="{FF2B5EF4-FFF2-40B4-BE49-F238E27FC236}">
                <a16:creationId xmlns:a16="http://schemas.microsoft.com/office/drawing/2014/main" id="{33F329C4-BB7E-ACD0-46B7-ABB4F576A6AD}"/>
              </a:ext>
            </a:extLst>
          </p:cNvPr>
          <p:cNvCxnSpPr>
            <a:cxnSpLocks/>
          </p:cNvCxnSpPr>
          <p:nvPr/>
        </p:nvCxnSpPr>
        <p:spPr>
          <a:xfrm>
            <a:off x="8030843" y="5066265"/>
            <a:ext cx="396243" cy="482472"/>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7" name="Image 56">
            <a:extLst>
              <a:ext uri="{FF2B5EF4-FFF2-40B4-BE49-F238E27FC236}">
                <a16:creationId xmlns:a16="http://schemas.microsoft.com/office/drawing/2014/main" id="{F80DCEC4-4B1D-352C-64DC-E592E02C31B9}"/>
              </a:ext>
            </a:extLst>
          </p:cNvPr>
          <p:cNvPicPr>
            <a:picLocks noChangeAspect="1"/>
          </p:cNvPicPr>
          <p:nvPr/>
        </p:nvPicPr>
        <p:blipFill rotWithShape="1">
          <a:blip r:embed="rId10">
            <a:extLst>
              <a:ext uri="{28A0092B-C50C-407E-A947-70E740481C1C}">
                <a14:useLocalDpi xmlns:a14="http://schemas.microsoft.com/office/drawing/2010/main" val="0"/>
              </a:ext>
            </a:extLst>
          </a:blip>
          <a:srcRect b="18780"/>
          <a:stretch/>
        </p:blipFill>
        <p:spPr>
          <a:xfrm>
            <a:off x="9339339" y="3403749"/>
            <a:ext cx="1406584" cy="1142427"/>
          </a:xfrm>
          <a:prstGeom prst="rect">
            <a:avLst/>
          </a:prstGeom>
        </p:spPr>
      </p:pic>
      <p:pic>
        <p:nvPicPr>
          <p:cNvPr id="59" name="Image 58">
            <a:extLst>
              <a:ext uri="{FF2B5EF4-FFF2-40B4-BE49-F238E27FC236}">
                <a16:creationId xmlns:a16="http://schemas.microsoft.com/office/drawing/2014/main" id="{6EE637DB-4E0B-6207-B446-5A89E9FA7671}"/>
              </a:ext>
            </a:extLst>
          </p:cNvPr>
          <p:cNvPicPr>
            <a:picLocks noChangeAspect="1"/>
          </p:cNvPicPr>
          <p:nvPr/>
        </p:nvPicPr>
        <p:blipFill rotWithShape="1">
          <a:blip r:embed="rId11">
            <a:extLst>
              <a:ext uri="{28A0092B-C50C-407E-A947-70E740481C1C}">
                <a14:useLocalDpi xmlns:a14="http://schemas.microsoft.com/office/drawing/2010/main" val="0"/>
              </a:ext>
            </a:extLst>
          </a:blip>
          <a:srcRect b="14010"/>
          <a:stretch/>
        </p:blipFill>
        <p:spPr>
          <a:xfrm>
            <a:off x="10249690" y="4414331"/>
            <a:ext cx="1653510" cy="1421852"/>
          </a:xfrm>
          <a:prstGeom prst="rect">
            <a:avLst/>
          </a:prstGeom>
        </p:spPr>
      </p:pic>
      <p:grpSp>
        <p:nvGrpSpPr>
          <p:cNvPr id="11" name="Groupe 10">
            <a:extLst>
              <a:ext uri="{FF2B5EF4-FFF2-40B4-BE49-F238E27FC236}">
                <a16:creationId xmlns:a16="http://schemas.microsoft.com/office/drawing/2014/main" id="{5FCD7035-02C9-4EFE-2BC9-BE1035CBFC2A}"/>
              </a:ext>
            </a:extLst>
          </p:cNvPr>
          <p:cNvGrpSpPr/>
          <p:nvPr/>
        </p:nvGrpSpPr>
        <p:grpSpPr>
          <a:xfrm>
            <a:off x="9167630" y="1894794"/>
            <a:ext cx="2916000" cy="921543"/>
            <a:chOff x="6073354" y="1894794"/>
            <a:chExt cx="2916000" cy="921543"/>
          </a:xfrm>
        </p:grpSpPr>
        <p:sp>
          <p:nvSpPr>
            <p:cNvPr id="12" name="Rectangle 11">
              <a:extLst>
                <a:ext uri="{FF2B5EF4-FFF2-40B4-BE49-F238E27FC236}">
                  <a16:creationId xmlns:a16="http://schemas.microsoft.com/office/drawing/2014/main" id="{4DD9E964-6372-7ED1-EB23-2D49B9622203}"/>
                </a:ext>
              </a:extLst>
            </p:cNvPr>
            <p:cNvSpPr/>
            <p:nvPr/>
          </p:nvSpPr>
          <p:spPr>
            <a:xfrm>
              <a:off x="6073354" y="1894794"/>
              <a:ext cx="2916000" cy="921543"/>
            </a:xfrm>
            <a:prstGeom prst="rect">
              <a:avLst/>
            </a:prstGeom>
            <a:solidFill>
              <a:srgbClr val="173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sz="1600" dirty="0">
                <a:latin typeface="Poppins" pitchFamily="2" charset="77"/>
                <a:cs typeface="Poppins" pitchFamily="2" charset="77"/>
              </a:endParaRPr>
            </a:p>
          </p:txBody>
        </p:sp>
        <p:sp>
          <p:nvSpPr>
            <p:cNvPr id="13" name="ZoneTexte 12">
              <a:extLst>
                <a:ext uri="{FF2B5EF4-FFF2-40B4-BE49-F238E27FC236}">
                  <a16:creationId xmlns:a16="http://schemas.microsoft.com/office/drawing/2014/main" id="{D1786A9B-34EC-FD2B-9A1B-79F272C5CC70}"/>
                </a:ext>
              </a:extLst>
            </p:cNvPr>
            <p:cNvSpPr txBox="1"/>
            <p:nvPr/>
          </p:nvSpPr>
          <p:spPr>
            <a:xfrm>
              <a:off x="6107873" y="1981583"/>
              <a:ext cx="2825209" cy="830997"/>
            </a:xfrm>
            <a:prstGeom prst="rect">
              <a:avLst/>
            </a:prstGeom>
            <a:noFill/>
          </p:spPr>
          <p:txBody>
            <a:bodyPr wrap="square" rtlCol="0">
              <a:spAutoFit/>
            </a:bodyPr>
            <a:lstStyle/>
            <a:p>
              <a:pPr algn="ctr"/>
              <a:r>
                <a:rPr lang="en-US" sz="1200" dirty="0">
                  <a:solidFill>
                    <a:schemeClr val="bg1"/>
                  </a:solidFill>
                  <a:latin typeface="Poppins" pitchFamily="2" charset="77"/>
                  <a:cs typeface="Poppins" pitchFamily="2" charset="77"/>
                </a:rPr>
                <a:t>A </a:t>
              </a:r>
              <a:r>
                <a:rPr lang="en-US" sz="1200" b="1" dirty="0">
                  <a:solidFill>
                    <a:schemeClr val="bg1"/>
                  </a:solidFill>
                  <a:latin typeface="Poppins" pitchFamily="2" charset="77"/>
                  <a:cs typeface="Poppins" pitchFamily="2" charset="77"/>
                </a:rPr>
                <a:t>non personal interest </a:t>
              </a:r>
              <a:r>
                <a:rPr lang="en-US" sz="1200" dirty="0">
                  <a:solidFill>
                    <a:schemeClr val="bg1"/>
                  </a:solidFill>
                  <a:latin typeface="Poppins" pitchFamily="2" charset="77"/>
                  <a:cs typeface="Poppins" pitchFamily="2" charset="77"/>
                </a:rPr>
                <a:t>involves an advantage benefiting the organization in which the member works </a:t>
              </a:r>
            </a:p>
          </p:txBody>
        </p:sp>
      </p:grpSp>
    </p:spTree>
    <p:extLst>
      <p:ext uri="{BB962C8B-B14F-4D97-AF65-F5344CB8AC3E}">
        <p14:creationId xmlns:p14="http://schemas.microsoft.com/office/powerpoint/2010/main" val="169280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6608CCE1-0899-B460-8D05-92A7B15F1DAE}"/>
              </a:ext>
            </a:extLst>
          </p:cNvPr>
          <p:cNvSpPr/>
          <p:nvPr/>
        </p:nvSpPr>
        <p:spPr>
          <a:xfrm>
            <a:off x="4989359" y="3613697"/>
            <a:ext cx="6695667" cy="105332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9BE41F88-BCA8-7339-4E04-3022C3791F61}"/>
              </a:ext>
            </a:extLst>
          </p:cNvPr>
          <p:cNvSpPr/>
          <p:nvPr/>
        </p:nvSpPr>
        <p:spPr>
          <a:xfrm>
            <a:off x="4989359" y="2752183"/>
            <a:ext cx="6695667" cy="58477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1DC68816-8F4E-93BE-EE27-392310C5EB4B}"/>
              </a:ext>
            </a:extLst>
          </p:cNvPr>
          <p:cNvSpPr/>
          <p:nvPr/>
        </p:nvSpPr>
        <p:spPr>
          <a:xfrm>
            <a:off x="4989359" y="1728936"/>
            <a:ext cx="6695667" cy="58477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4FBB40F6-BF0B-8F42-90AF-CF325B8B8B70}"/>
              </a:ext>
            </a:extLst>
          </p:cNvPr>
          <p:cNvSpPr>
            <a:spLocks noGrp="1"/>
          </p:cNvSpPr>
          <p:nvPr>
            <p:ph type="sldNum" sz="quarter" idx="16"/>
          </p:nvPr>
        </p:nvSpPr>
        <p:spPr/>
        <p:txBody>
          <a:bodyPr/>
          <a:lstStyle/>
          <a:p>
            <a:fld id="{A74CE0EA-F3B5-4684-BA10-C594598FDB9C}" type="slidenum">
              <a:rPr lang="en-GB" noProof="0" smtClean="0"/>
              <a:pPr/>
              <a:t>8</a:t>
            </a:fld>
            <a:endParaRPr lang="en-GB" noProof="0" dirty="0"/>
          </a:p>
        </p:txBody>
      </p:sp>
      <p:sp>
        <p:nvSpPr>
          <p:cNvPr id="6" name="object 2">
            <a:extLst>
              <a:ext uri="{FF2B5EF4-FFF2-40B4-BE49-F238E27FC236}">
                <a16:creationId xmlns:a16="http://schemas.microsoft.com/office/drawing/2014/main" id="{796EF2A1-47E9-77F5-AE5F-CD489A2D12F0}"/>
              </a:ext>
            </a:extLst>
          </p:cNvPr>
          <p:cNvSpPr txBox="1">
            <a:spLocks/>
          </p:cNvSpPr>
          <p:nvPr/>
        </p:nvSpPr>
        <p:spPr>
          <a:xfrm>
            <a:off x="576584" y="551759"/>
            <a:ext cx="10993543" cy="464423"/>
          </a:xfrm>
          <a:prstGeom prst="rect">
            <a:avLst/>
          </a:prstGeom>
        </p:spPr>
        <p:txBody>
          <a:bodyPr vert="horz" wrap="square" lIns="0" tIns="730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r>
              <a:rPr lang="en-GB" dirty="0"/>
              <a:t>Other features of an interest to be considered</a:t>
            </a:r>
          </a:p>
        </p:txBody>
      </p:sp>
      <p:sp>
        <p:nvSpPr>
          <p:cNvPr id="8" name="Footer Placeholder 3">
            <a:extLst>
              <a:ext uri="{FF2B5EF4-FFF2-40B4-BE49-F238E27FC236}">
                <a16:creationId xmlns:a16="http://schemas.microsoft.com/office/drawing/2014/main" id="{436DC70A-3B25-ADC4-8EA4-E822AC0A1359}"/>
              </a:ext>
            </a:extLst>
          </p:cNvPr>
          <p:cNvSpPr txBox="1">
            <a:spLocks/>
          </p:cNvSpPr>
          <p:nvPr/>
        </p:nvSpPr>
        <p:spPr>
          <a:xfrm>
            <a:off x="576263" y="6486525"/>
            <a:ext cx="7562850" cy="112713"/>
          </a:xfrm>
          <a:prstGeom prst="rect">
            <a:avLst/>
          </a:prstGeom>
        </p:spPr>
        <p:txBody>
          <a:bodyPr/>
          <a:lstStyle>
            <a:defPPr>
              <a:defRPr lang="en-US"/>
            </a:defPPr>
            <a:lvl1pPr marL="0" algn="l" defTabSz="544159" rtl="0" eaLnBrk="1" latinLnBrk="0" hangingPunct="1">
              <a:defRPr sz="2100" kern="1200">
                <a:solidFill>
                  <a:schemeClr val="tx1"/>
                </a:solidFill>
                <a:latin typeface="+mn-lt"/>
                <a:ea typeface="+mn-ea"/>
                <a:cs typeface="+mn-cs"/>
              </a:defRPr>
            </a:lvl1pPr>
            <a:lvl2pPr marL="544159" algn="l" defTabSz="544159" rtl="0" eaLnBrk="1" latinLnBrk="0" hangingPunct="1">
              <a:defRPr sz="2100" kern="1200">
                <a:solidFill>
                  <a:schemeClr val="tx1"/>
                </a:solidFill>
                <a:latin typeface="+mn-lt"/>
                <a:ea typeface="+mn-ea"/>
                <a:cs typeface="+mn-cs"/>
              </a:defRPr>
            </a:lvl2pPr>
            <a:lvl3pPr marL="1088319" algn="l" defTabSz="544159" rtl="0" eaLnBrk="1" latinLnBrk="0" hangingPunct="1">
              <a:defRPr sz="2100" kern="1200">
                <a:solidFill>
                  <a:schemeClr val="tx1"/>
                </a:solidFill>
                <a:latin typeface="+mn-lt"/>
                <a:ea typeface="+mn-ea"/>
                <a:cs typeface="+mn-cs"/>
              </a:defRPr>
            </a:lvl3pPr>
            <a:lvl4pPr marL="1632478" algn="l" defTabSz="544159" rtl="0" eaLnBrk="1" latinLnBrk="0" hangingPunct="1">
              <a:defRPr sz="2100" kern="1200">
                <a:solidFill>
                  <a:schemeClr val="tx1"/>
                </a:solidFill>
                <a:latin typeface="+mn-lt"/>
                <a:ea typeface="+mn-ea"/>
                <a:cs typeface="+mn-cs"/>
              </a:defRPr>
            </a:lvl4pPr>
            <a:lvl5pPr marL="2176638" algn="l" defTabSz="544159" rtl="0" eaLnBrk="1" latinLnBrk="0" hangingPunct="1">
              <a:defRPr sz="2100" kern="1200">
                <a:solidFill>
                  <a:schemeClr val="tx1"/>
                </a:solidFill>
                <a:latin typeface="+mn-lt"/>
                <a:ea typeface="+mn-ea"/>
                <a:cs typeface="+mn-cs"/>
              </a:defRPr>
            </a:lvl5pPr>
            <a:lvl6pPr marL="2720797" algn="l" defTabSz="544159" rtl="0" eaLnBrk="1" latinLnBrk="0" hangingPunct="1">
              <a:defRPr sz="2100" kern="1200">
                <a:solidFill>
                  <a:schemeClr val="tx1"/>
                </a:solidFill>
                <a:latin typeface="+mn-lt"/>
                <a:ea typeface="+mn-ea"/>
                <a:cs typeface="+mn-cs"/>
              </a:defRPr>
            </a:lvl6pPr>
            <a:lvl7pPr marL="3264957" algn="l" defTabSz="544159" rtl="0" eaLnBrk="1" latinLnBrk="0" hangingPunct="1">
              <a:defRPr sz="2100" kern="1200">
                <a:solidFill>
                  <a:schemeClr val="tx1"/>
                </a:solidFill>
                <a:latin typeface="+mn-lt"/>
                <a:ea typeface="+mn-ea"/>
                <a:cs typeface="+mn-cs"/>
              </a:defRPr>
            </a:lvl7pPr>
            <a:lvl8pPr marL="3809116" algn="l" defTabSz="544159" rtl="0" eaLnBrk="1" latinLnBrk="0" hangingPunct="1">
              <a:defRPr sz="2100" kern="1200">
                <a:solidFill>
                  <a:schemeClr val="tx1"/>
                </a:solidFill>
                <a:latin typeface="+mn-lt"/>
                <a:ea typeface="+mn-ea"/>
                <a:cs typeface="+mn-cs"/>
              </a:defRPr>
            </a:lvl8pPr>
            <a:lvl9pPr marL="4353276" algn="l" defTabSz="544159" rtl="0" eaLnBrk="1" latinLnBrk="0" hangingPunct="1">
              <a:defRPr sz="2100" kern="1200">
                <a:solidFill>
                  <a:schemeClr val="tx1"/>
                </a:solidFill>
                <a:latin typeface="+mn-lt"/>
                <a:ea typeface="+mn-ea"/>
                <a:cs typeface="+mn-cs"/>
              </a:defRPr>
            </a:lvl9pPr>
          </a:lstStyle>
          <a:p>
            <a:r>
              <a:rPr lang="en-US" sz="1000" dirty="0"/>
              <a:t>NITAG Conflict of Interest – Prevention and Management</a:t>
            </a:r>
            <a:endParaRPr lang="en-GB" sz="1000" dirty="0"/>
          </a:p>
        </p:txBody>
      </p:sp>
      <p:sp>
        <p:nvSpPr>
          <p:cNvPr id="9" name="object 14">
            <a:extLst>
              <a:ext uri="{FF2B5EF4-FFF2-40B4-BE49-F238E27FC236}">
                <a16:creationId xmlns:a16="http://schemas.microsoft.com/office/drawing/2014/main" id="{9FB76AEA-F00C-A799-3153-251BA9AAC8CF}"/>
              </a:ext>
            </a:extLst>
          </p:cNvPr>
          <p:cNvSpPr/>
          <p:nvPr/>
        </p:nvSpPr>
        <p:spPr>
          <a:xfrm>
            <a:off x="576797" y="6415711"/>
            <a:ext cx="1102275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71"/>
          </a:p>
        </p:txBody>
      </p:sp>
      <p:sp>
        <p:nvSpPr>
          <p:cNvPr id="7" name="Rectangle 6">
            <a:extLst>
              <a:ext uri="{FF2B5EF4-FFF2-40B4-BE49-F238E27FC236}">
                <a16:creationId xmlns:a16="http://schemas.microsoft.com/office/drawing/2014/main" id="{4DB65C2D-6820-2C2D-B181-EF56FE6B05CA}"/>
              </a:ext>
            </a:extLst>
          </p:cNvPr>
          <p:cNvSpPr>
            <a:spLocks noChangeArrowheads="1"/>
          </p:cNvSpPr>
          <p:nvPr/>
        </p:nvSpPr>
        <p:spPr bwMode="auto">
          <a:xfrm>
            <a:off x="5732171" y="1533525"/>
            <a:ext cx="5390108" cy="380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1" name="Groupe 10">
            <a:extLst>
              <a:ext uri="{FF2B5EF4-FFF2-40B4-BE49-F238E27FC236}">
                <a16:creationId xmlns:a16="http://schemas.microsoft.com/office/drawing/2014/main" id="{376A48CA-E00D-E680-A041-E9E41ACCBBAD}"/>
              </a:ext>
            </a:extLst>
          </p:cNvPr>
          <p:cNvGrpSpPr/>
          <p:nvPr/>
        </p:nvGrpSpPr>
        <p:grpSpPr>
          <a:xfrm>
            <a:off x="517269" y="1393981"/>
            <a:ext cx="4385556" cy="4284622"/>
            <a:chOff x="517269" y="1609042"/>
            <a:chExt cx="4385556" cy="4284622"/>
          </a:xfrm>
        </p:grpSpPr>
        <p:graphicFrame>
          <p:nvGraphicFramePr>
            <p:cNvPr id="12" name="Diagramme 11">
              <a:extLst>
                <a:ext uri="{FF2B5EF4-FFF2-40B4-BE49-F238E27FC236}">
                  <a16:creationId xmlns:a16="http://schemas.microsoft.com/office/drawing/2014/main" id="{C3888682-ED5F-2673-389D-4398634E19D4}"/>
                </a:ext>
              </a:extLst>
            </p:cNvPr>
            <p:cNvGraphicFramePr/>
            <p:nvPr>
              <p:extLst>
                <p:ext uri="{D42A27DB-BD31-4B8C-83A1-F6EECF244321}">
                  <p14:modId xmlns:p14="http://schemas.microsoft.com/office/powerpoint/2010/main" val="2172460637"/>
                </p:ext>
              </p:extLst>
            </p:nvPr>
          </p:nvGraphicFramePr>
          <p:xfrm>
            <a:off x="517269" y="1609042"/>
            <a:ext cx="3944800" cy="4284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riangle 12">
              <a:extLst>
                <a:ext uri="{FF2B5EF4-FFF2-40B4-BE49-F238E27FC236}">
                  <a16:creationId xmlns:a16="http://schemas.microsoft.com/office/drawing/2014/main" id="{CE9C7CC6-442B-A21B-5CF5-17B2A909FD95}"/>
                </a:ext>
              </a:extLst>
            </p:cNvPr>
            <p:cNvSpPr/>
            <p:nvPr/>
          </p:nvSpPr>
          <p:spPr>
            <a:xfrm rot="5400000">
              <a:off x="4322452" y="2014476"/>
              <a:ext cx="652588" cy="5081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4" name="ZoneTexte 13">
            <a:extLst>
              <a:ext uri="{FF2B5EF4-FFF2-40B4-BE49-F238E27FC236}">
                <a16:creationId xmlns:a16="http://schemas.microsoft.com/office/drawing/2014/main" id="{6F8D05D2-B4D7-4365-C612-7A1B9E7AE850}"/>
              </a:ext>
            </a:extLst>
          </p:cNvPr>
          <p:cNvSpPr txBox="1"/>
          <p:nvPr/>
        </p:nvSpPr>
        <p:spPr>
          <a:xfrm>
            <a:off x="5062853" y="1744755"/>
            <a:ext cx="6059426" cy="584775"/>
          </a:xfrm>
          <a:prstGeom prst="rect">
            <a:avLst/>
          </a:prstGeom>
          <a:noFill/>
        </p:spPr>
        <p:txBody>
          <a:bodyPr wrap="square">
            <a:spAutoFit/>
          </a:bodyPr>
          <a:lstStyle/>
          <a:p>
            <a:pPr>
              <a:buClr>
                <a:srgbClr val="009CDE"/>
              </a:buClr>
            </a:pPr>
            <a:r>
              <a:rPr lang="en-GB" sz="1600" dirty="0">
                <a:latin typeface="Poppins" pitchFamily="2" charset="77"/>
                <a:cs typeface="Poppins" pitchFamily="2" charset="77"/>
              </a:rPr>
              <a:t>E.g. financially significant or insignificant (varies with context)</a:t>
            </a:r>
            <a:endParaRPr lang="en-US" sz="1600" dirty="0">
              <a:latin typeface="Poppins" pitchFamily="2" charset="77"/>
              <a:cs typeface="Poppins" pitchFamily="2" charset="77"/>
            </a:endParaRPr>
          </a:p>
        </p:txBody>
      </p:sp>
      <p:sp>
        <p:nvSpPr>
          <p:cNvPr id="15" name="ZoneTexte 14">
            <a:extLst>
              <a:ext uri="{FF2B5EF4-FFF2-40B4-BE49-F238E27FC236}">
                <a16:creationId xmlns:a16="http://schemas.microsoft.com/office/drawing/2014/main" id="{85704FB2-EB47-ABE8-9E04-559DCAED0FE3}"/>
              </a:ext>
            </a:extLst>
          </p:cNvPr>
          <p:cNvSpPr txBox="1"/>
          <p:nvPr/>
        </p:nvSpPr>
        <p:spPr>
          <a:xfrm>
            <a:off x="4521061" y="3643193"/>
            <a:ext cx="6928459" cy="954107"/>
          </a:xfrm>
          <a:prstGeom prst="rect">
            <a:avLst/>
          </a:prstGeom>
          <a:noFill/>
        </p:spPr>
        <p:txBody>
          <a:bodyPr wrap="square">
            <a:spAutoFit/>
          </a:bodyPr>
          <a:lstStyle/>
          <a:p>
            <a:pPr marL="714654" lvl="1" indent="-285750">
              <a:lnSpc>
                <a:spcPct val="100000"/>
              </a:lnSpc>
              <a:buClr>
                <a:srgbClr val="0092CC"/>
              </a:buClr>
              <a:buFont typeface="Wingdings" pitchFamily="2" charset="2"/>
              <a:buChar char="§"/>
            </a:pPr>
            <a:r>
              <a:rPr lang="en-US" sz="1400" dirty="0">
                <a:latin typeface="Poppins" pitchFamily="2" charset="77"/>
                <a:cs typeface="Poppins" pitchFamily="2" charset="77"/>
              </a:rPr>
              <a:t>An advantage/benefit for the member (or a third party – an individual or an organization the member is linked to)</a:t>
            </a:r>
          </a:p>
          <a:p>
            <a:pPr marL="714654" lvl="1" indent="-285750">
              <a:lnSpc>
                <a:spcPct val="100000"/>
              </a:lnSpc>
              <a:buClr>
                <a:srgbClr val="0092CC"/>
              </a:buClr>
              <a:buFont typeface="Wingdings" pitchFamily="2" charset="2"/>
              <a:buChar char="§"/>
            </a:pPr>
            <a:r>
              <a:rPr lang="en-US" sz="1400" dirty="0">
                <a:latin typeface="Poppins" pitchFamily="2" charset="77"/>
                <a:cs typeface="Poppins" pitchFamily="2" charset="77"/>
              </a:rPr>
              <a:t>A prevention of a disadvantage (for the member or a third party)</a:t>
            </a:r>
          </a:p>
          <a:p>
            <a:pPr marL="714654" lvl="1" indent="-285750">
              <a:lnSpc>
                <a:spcPct val="100000"/>
              </a:lnSpc>
              <a:buClr>
                <a:srgbClr val="0092CC"/>
              </a:buClr>
              <a:buFont typeface="Wingdings" pitchFamily="2" charset="2"/>
              <a:buChar char="§"/>
            </a:pPr>
            <a:r>
              <a:rPr lang="en-US" sz="1400" dirty="0">
                <a:latin typeface="Poppins" pitchFamily="2" charset="77"/>
                <a:cs typeface="Poppins" pitchFamily="2" charset="77"/>
              </a:rPr>
              <a:t>A disadvantage for a third party, in a context of competition </a:t>
            </a:r>
          </a:p>
        </p:txBody>
      </p:sp>
      <p:sp>
        <p:nvSpPr>
          <p:cNvPr id="16" name="Triangle 15">
            <a:extLst>
              <a:ext uri="{FF2B5EF4-FFF2-40B4-BE49-F238E27FC236}">
                <a16:creationId xmlns:a16="http://schemas.microsoft.com/office/drawing/2014/main" id="{7AAB92E3-E25C-4CB3-11EC-1A7D6D4B7B7A}"/>
              </a:ext>
            </a:extLst>
          </p:cNvPr>
          <p:cNvSpPr/>
          <p:nvPr/>
        </p:nvSpPr>
        <p:spPr>
          <a:xfrm rot="5400000">
            <a:off x="4323670" y="2790492"/>
            <a:ext cx="652588" cy="5081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16">
            <a:extLst>
              <a:ext uri="{FF2B5EF4-FFF2-40B4-BE49-F238E27FC236}">
                <a16:creationId xmlns:a16="http://schemas.microsoft.com/office/drawing/2014/main" id="{7C883327-19CB-FBC0-D07A-DD6430A92FF7}"/>
              </a:ext>
            </a:extLst>
          </p:cNvPr>
          <p:cNvSpPr/>
          <p:nvPr/>
        </p:nvSpPr>
        <p:spPr>
          <a:xfrm rot="5400000">
            <a:off x="4322827" y="3774576"/>
            <a:ext cx="652588" cy="5081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1EC574AD-5132-DAE6-6DEB-85E1B05F8D32}"/>
              </a:ext>
            </a:extLst>
          </p:cNvPr>
          <p:cNvSpPr txBox="1"/>
          <p:nvPr/>
        </p:nvSpPr>
        <p:spPr>
          <a:xfrm>
            <a:off x="5062852" y="2791752"/>
            <a:ext cx="6221655" cy="584775"/>
          </a:xfrm>
          <a:prstGeom prst="rect">
            <a:avLst/>
          </a:prstGeom>
          <a:noFill/>
        </p:spPr>
        <p:txBody>
          <a:bodyPr wrap="square">
            <a:spAutoFit/>
          </a:bodyPr>
          <a:lstStyle/>
          <a:p>
            <a:pPr>
              <a:buClr>
                <a:srgbClr val="009CDE"/>
              </a:buClr>
            </a:pPr>
            <a:r>
              <a:rPr lang="en-GB" sz="1600" dirty="0">
                <a:latin typeface="Poppins" pitchFamily="2" charset="77"/>
                <a:cs typeface="Poppins" pitchFamily="2" charset="77"/>
              </a:rPr>
              <a:t>Depending whether it is directly related to a topic under discussion or not</a:t>
            </a:r>
            <a:endParaRPr lang="en-US" sz="1600" dirty="0">
              <a:latin typeface="Poppins" pitchFamily="2" charset="77"/>
              <a:cs typeface="Poppins" pitchFamily="2" charset="77"/>
            </a:endParaRPr>
          </a:p>
        </p:txBody>
      </p:sp>
      <p:pic>
        <p:nvPicPr>
          <p:cNvPr id="25" name="Image 24">
            <a:extLst>
              <a:ext uri="{FF2B5EF4-FFF2-40B4-BE49-F238E27FC236}">
                <a16:creationId xmlns:a16="http://schemas.microsoft.com/office/drawing/2014/main" id="{087CDB37-40FD-326C-6BB8-115A07BBF9A3}"/>
              </a:ext>
            </a:extLst>
          </p:cNvPr>
          <p:cNvPicPr>
            <a:picLocks noChangeAspect="1"/>
          </p:cNvPicPr>
          <p:nvPr/>
        </p:nvPicPr>
        <p:blipFill rotWithShape="1">
          <a:blip r:embed="rId7">
            <a:extLst>
              <a:ext uri="{28A0092B-C50C-407E-A947-70E740481C1C}">
                <a14:useLocalDpi xmlns:a14="http://schemas.microsoft.com/office/drawing/2010/main" val="0"/>
              </a:ext>
            </a:extLst>
          </a:blip>
          <a:srcRect b="19617"/>
          <a:stretch/>
        </p:blipFill>
        <p:spPr>
          <a:xfrm>
            <a:off x="592930" y="1727200"/>
            <a:ext cx="811847" cy="652589"/>
          </a:xfrm>
          <a:prstGeom prst="rect">
            <a:avLst/>
          </a:prstGeom>
        </p:spPr>
      </p:pic>
      <p:pic>
        <p:nvPicPr>
          <p:cNvPr id="29" name="Image 28">
            <a:extLst>
              <a:ext uri="{FF2B5EF4-FFF2-40B4-BE49-F238E27FC236}">
                <a16:creationId xmlns:a16="http://schemas.microsoft.com/office/drawing/2014/main" id="{A8AA6B6B-907A-C9FE-8E21-B66C0B18D7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905" y="2786666"/>
            <a:ext cx="652589" cy="652589"/>
          </a:xfrm>
          <a:prstGeom prst="rect">
            <a:avLst/>
          </a:prstGeom>
        </p:spPr>
      </p:pic>
      <p:sp>
        <p:nvSpPr>
          <p:cNvPr id="30" name="ZoneTexte 29">
            <a:extLst>
              <a:ext uri="{FF2B5EF4-FFF2-40B4-BE49-F238E27FC236}">
                <a16:creationId xmlns:a16="http://schemas.microsoft.com/office/drawing/2014/main" id="{6ED4ACD2-47D9-B16C-84F0-A0FBE7F06A81}"/>
              </a:ext>
            </a:extLst>
          </p:cNvPr>
          <p:cNvSpPr txBox="1"/>
          <p:nvPr/>
        </p:nvSpPr>
        <p:spPr>
          <a:xfrm>
            <a:off x="1062564" y="3832740"/>
            <a:ext cx="987461" cy="430887"/>
          </a:xfrm>
          <a:prstGeom prst="rect">
            <a:avLst/>
          </a:prstGeom>
          <a:noFill/>
        </p:spPr>
        <p:txBody>
          <a:bodyPr wrap="square" rtlCol="0">
            <a:spAutoFit/>
          </a:bodyPr>
          <a:lstStyle/>
          <a:p>
            <a:r>
              <a:rPr lang="fr-FR" sz="2200" b="1" dirty="0">
                <a:latin typeface="Poppins" pitchFamily="2" charset="77"/>
                <a:cs typeface="Poppins" pitchFamily="2" charset="77"/>
              </a:rPr>
              <a:t>+/-</a:t>
            </a:r>
          </a:p>
        </p:txBody>
      </p:sp>
      <p:pic>
        <p:nvPicPr>
          <p:cNvPr id="37" name="Image 36">
            <a:extLst>
              <a:ext uri="{FF2B5EF4-FFF2-40B4-BE49-F238E27FC236}">
                <a16:creationId xmlns:a16="http://schemas.microsoft.com/office/drawing/2014/main" id="{BBB88CD3-5C58-3F1D-6EA2-6E23947F4C4B}"/>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8077" b="82308" l="10000" r="90000">
                        <a14:foregroundMark x1="44444" y1="31154" x2="50524" y2="40976"/>
                        <a14:foregroundMark x1="56061" y1="47824" x2="59259" y2="48846"/>
                        <a14:foregroundMark x1="27407" y1="71923" x2="46667" y2="77692"/>
                        <a14:foregroundMark x1="46667" y1="77692" x2="63704" y2="73077"/>
                        <a14:foregroundMark x1="45556" y1="37692" x2="47778" y2="48077"/>
                        <a14:foregroundMark x1="38722" y1="82046" x2="51852" y2="82308"/>
                        <a14:foregroundMark x1="51852" y1="82308" x2="54815" y2="78846"/>
                        <a14:backgroundMark x1="53300" y1="43728" x2="58889" y2="42692"/>
                        <a14:backgroundMark x1="30370" y1="81923" x2="37037" y2="84231"/>
                      </a14:backgroundRemoval>
                    </a14:imgEffect>
                  </a14:imgLayer>
                </a14:imgProps>
              </a:ext>
              <a:ext uri="{28A0092B-C50C-407E-A947-70E740481C1C}">
                <a14:useLocalDpi xmlns:a14="http://schemas.microsoft.com/office/drawing/2010/main" val="0"/>
              </a:ext>
            </a:extLst>
          </a:blip>
          <a:srcRect b="16815"/>
          <a:stretch/>
        </p:blipFill>
        <p:spPr>
          <a:xfrm>
            <a:off x="611017" y="4626678"/>
            <a:ext cx="859891" cy="688805"/>
          </a:xfrm>
          <a:prstGeom prst="rect">
            <a:avLst/>
          </a:prstGeom>
        </p:spPr>
      </p:pic>
      <p:sp>
        <p:nvSpPr>
          <p:cNvPr id="39" name="Ellipse 38">
            <a:extLst>
              <a:ext uri="{FF2B5EF4-FFF2-40B4-BE49-F238E27FC236}">
                <a16:creationId xmlns:a16="http://schemas.microsoft.com/office/drawing/2014/main" id="{09DBF265-9BF3-9A8E-D089-7B823E215F97}"/>
              </a:ext>
            </a:extLst>
          </p:cNvPr>
          <p:cNvSpPr/>
          <p:nvPr/>
        </p:nvSpPr>
        <p:spPr>
          <a:xfrm>
            <a:off x="4080746" y="4693955"/>
            <a:ext cx="615134"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94776311"/>
      </p:ext>
    </p:extLst>
  </p:cSld>
  <p:clrMapOvr>
    <a:masterClrMapping/>
  </p:clrMapOvr>
</p:sld>
</file>

<file path=ppt/theme/theme1.xml><?xml version="1.0" encoding="utf-8"?>
<a:theme xmlns:a="http://schemas.openxmlformats.org/drawingml/2006/main" name="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829E3F1F515B4C96D8D0F6CF7FA135" ma:contentTypeVersion="9" ma:contentTypeDescription="Create a new document." ma:contentTypeScope="" ma:versionID="6321f2f1a2d5b43391f50d8d9d52b03f">
  <xsd:schema xmlns:xsd="http://www.w3.org/2001/XMLSchema" xmlns:xs="http://www.w3.org/2001/XMLSchema" xmlns:p="http://schemas.microsoft.com/office/2006/metadata/properties" xmlns:ns2="258f4466-2bc1-473d-823c-f8b62c8cf93d" xmlns:ns3="56e11769-c028-499d-b97c-a5ed431e8f14" targetNamespace="http://schemas.microsoft.com/office/2006/metadata/properties" ma:root="true" ma:fieldsID="55fecdc70c630ca6f80eedbc5c26e82f" ns2:_="" ns3:_="">
    <xsd:import namespace="258f4466-2bc1-473d-823c-f8b62c8cf93d"/>
    <xsd:import namespace="56e11769-c028-499d-b97c-a5ed431e8f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f4466-2bc1-473d-823c-f8b62c8cf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e11769-c028-499d-b97c-a5ed431e8f1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DE0E3E-79A9-4AC7-ACAD-D8B14C9A6D9F}">
  <ds:schemaRefs>
    <ds:schemaRef ds:uri="http://schemas.microsoft.com/office/2006/metadata/properties"/>
    <ds:schemaRef ds:uri="http://purl.org/dc/terms/"/>
    <ds:schemaRef ds:uri="http://schemas.openxmlformats.org/package/2006/metadata/core-properties"/>
    <ds:schemaRef ds:uri="0e5d193c-dd20-477e-88be-eb8e5692ac0b"/>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D527A5A0-9856-4261-9D94-2ADF51DCA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8f4466-2bc1-473d-823c-f8b62c8cf93d"/>
    <ds:schemaRef ds:uri="56e11769-c028-499d-b97c-a5ed431e8f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5601C3-A419-4E4B-B093-6E9F8951BE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4732</TotalTime>
  <Words>4233</Words>
  <Application>Microsoft Macintosh PowerPoint</Application>
  <PresentationFormat>Personnalisé</PresentationFormat>
  <Paragraphs>492</Paragraphs>
  <Slides>44</Slides>
  <Notes>28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44</vt:i4>
      </vt:variant>
    </vt:vector>
  </HeadingPairs>
  <TitlesOfParts>
    <vt:vector size="53" baseType="lpstr">
      <vt:lpstr>Poppins Medium</vt:lpstr>
      <vt:lpstr>Segoe Print</vt:lpstr>
      <vt:lpstr>Wingdings</vt:lpstr>
      <vt:lpstr>Poppins SemiBold</vt:lpstr>
      <vt:lpstr>Poppins</vt:lpstr>
      <vt:lpstr>Ebrima</vt:lpstr>
      <vt:lpstr>Arial</vt:lpstr>
      <vt:lpstr>Calibri</vt:lpstr>
      <vt:lpstr>Office Theme</vt:lpstr>
      <vt:lpstr>Prevention and Management of Conflict of Interest in NITAGs</vt:lpstr>
      <vt:lpstr>Before we start</vt:lpstr>
      <vt:lpstr>Learning objectives</vt:lpstr>
      <vt:lpstr>Présentation PowerPoint</vt:lpstr>
      <vt:lpstr>Présentation PowerPoint</vt:lpstr>
      <vt:lpstr>Présentation PowerPoint</vt:lpstr>
      <vt:lpstr>Interests that may exert an influence</vt:lpstr>
      <vt:lpstr>Présentation PowerPoint</vt:lpstr>
      <vt:lpstr>Présentation PowerPoint</vt:lpstr>
      <vt:lpstr>Présentation PowerPoint</vt:lpstr>
      <vt:lpstr>Présentation PowerPoint</vt:lpstr>
      <vt:lpstr>Présentation PowerPoint</vt:lpstr>
      <vt:lpstr>Management and prevention of conflicts of interest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Mathilde Groazil Cabo</cp:lastModifiedBy>
  <cp:revision>599</cp:revision>
  <dcterms:created xsi:type="dcterms:W3CDTF">2016-09-26T17:27:22Z</dcterms:created>
  <dcterms:modified xsi:type="dcterms:W3CDTF">2023-05-03T19:40:44Z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0x01010082829E3F1F515B4C96D8D0F6CF7FA135</vt:lpwstr>
  </property>
</Properties>
</file>