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8" r:id="rId2"/>
    <p:sldMasterId id="2147483704" r:id="rId3"/>
    <p:sldMasterId id="2147483718" r:id="rId4"/>
  </p:sldMasterIdLst>
  <p:notesMasterIdLst>
    <p:notesMasterId r:id="rId25"/>
  </p:notesMasterIdLst>
  <p:handoutMasterIdLst>
    <p:handoutMasterId r:id="rId26"/>
  </p:handoutMasterIdLst>
  <p:sldIdLst>
    <p:sldId id="370" r:id="rId5"/>
    <p:sldId id="393" r:id="rId6"/>
    <p:sldId id="373" r:id="rId7"/>
    <p:sldId id="398" r:id="rId8"/>
    <p:sldId id="375" r:id="rId9"/>
    <p:sldId id="397" r:id="rId10"/>
    <p:sldId id="374" r:id="rId11"/>
    <p:sldId id="376" r:id="rId12"/>
    <p:sldId id="377" r:id="rId13"/>
    <p:sldId id="389" r:id="rId14"/>
    <p:sldId id="382" r:id="rId15"/>
    <p:sldId id="400" r:id="rId16"/>
    <p:sldId id="384" r:id="rId17"/>
    <p:sldId id="390" r:id="rId18"/>
    <p:sldId id="391" r:id="rId19"/>
    <p:sldId id="381" r:id="rId20"/>
    <p:sldId id="380" r:id="rId21"/>
    <p:sldId id="394" r:id="rId22"/>
    <p:sldId id="386" r:id="rId23"/>
    <p:sldId id="402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55802" autoAdjust="0"/>
  </p:normalViewPr>
  <p:slideViewPr>
    <p:cSldViewPr>
      <p:cViewPr varScale="1">
        <p:scale>
          <a:sx n="57" d="100"/>
          <a:sy n="57" d="100"/>
        </p:scale>
        <p:origin x="19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C6A7C-C029-4A37-B4DF-569C3DD0A1FD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E2CCB-C72F-4BBD-8F43-897C9CB0C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62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63F41AF-C38B-4FE7-AFCC-D1098C3D998A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CF8BFF3-11C4-4115-B3E6-19084BC5B7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2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B864E-2A54-47BC-9A4C-9936C64F724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64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8BFF3-11C4-4115-B3E6-19084BC5B76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30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8BFF3-11C4-4115-B3E6-19084BC5B76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32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8BFF3-11C4-4115-B3E6-19084BC5B76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84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8BFF3-11C4-4115-B3E6-19084BC5B76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77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8BFF3-11C4-4115-B3E6-19084BC5B76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98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8BFF3-11C4-4115-B3E6-19084BC5B76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41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/>
              <a:t>Title of Presenter –Myriad Pro, 18pt</a:t>
            </a:r>
          </a:p>
          <a:p>
            <a:pPr lvl="0"/>
            <a:endParaRPr lang="en-US" sz="1800" dirty="0"/>
          </a:p>
          <a:p>
            <a:pPr lvl="0"/>
            <a:r>
              <a:rPr lang="en-US" sz="1800" dirty="0"/>
              <a:t>Title of Event</a:t>
            </a:r>
          </a:p>
          <a:p>
            <a:pPr lvl="0"/>
            <a:r>
              <a:rPr lang="en-US" sz="1800" dirty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Title of Presentation – Myriad Pro</a:t>
            </a:r>
            <a:br>
              <a:rPr lang="en-US" dirty="0"/>
            </a:br>
            <a:r>
              <a:rPr lang="en-US" dirty="0"/>
              <a:t> Bold, Shadow 28pt</a:t>
            </a:r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Place Descriptor Here</a:t>
            </a:r>
          </a:p>
        </p:txBody>
      </p:sp>
      <p:sp>
        <p:nvSpPr>
          <p:cNvPr id="7" name="Text Placeholder 6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Place Descriptor Here</a:t>
            </a:r>
          </a:p>
        </p:txBody>
      </p:sp>
    </p:spTree>
    <p:extLst>
      <p:ext uri="{BB962C8B-B14F-4D97-AF65-F5344CB8AC3E}">
        <p14:creationId xmlns:p14="http://schemas.microsoft.com/office/powerpoint/2010/main" val="404499820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848600" cy="1447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0" y="6400800"/>
            <a:ext cx="45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C4BD9-FEB5-488F-A9B8-C9A8661656F9}" type="slidenum">
              <a:rPr lang="en-US">
                <a:solidFill>
                  <a:srgbClr val="FFC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27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625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848600" cy="1447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0" y="6400800"/>
            <a:ext cx="45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F6EA8-A521-4D6C-960C-4A36EA852670}" type="slidenum">
              <a:rPr lang="en-US">
                <a:solidFill>
                  <a:srgbClr val="FFC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833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0C391D-E455-46F7-987F-213E122CD79C}" type="slidenum">
              <a:rPr lang="en-US">
                <a:solidFill>
                  <a:srgbClr val="FFC000"/>
                </a:solidFill>
              </a:rPr>
              <a:pPr/>
              <a:t>‹#›</a:t>
            </a:fld>
            <a:endParaRPr lang="en-US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219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/>
              <a:t>Title of Presenter –Myriad Pro, 18pt</a:t>
            </a:r>
          </a:p>
          <a:p>
            <a:pPr lvl="0"/>
            <a:endParaRPr lang="en-US" sz="1800" dirty="0"/>
          </a:p>
          <a:p>
            <a:pPr lvl="0"/>
            <a:r>
              <a:rPr lang="en-US" sz="1800" dirty="0"/>
              <a:t>Title of Event</a:t>
            </a:r>
          </a:p>
          <a:p>
            <a:pPr lvl="0"/>
            <a:r>
              <a:rPr lang="en-US" sz="1800" dirty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Title of Presentation – Myriad Pro</a:t>
            </a:r>
            <a:br>
              <a:rPr lang="en-US" dirty="0"/>
            </a:br>
            <a:r>
              <a:rPr lang="en-US" dirty="0"/>
              <a:t> Bold, Shadow 28pt</a:t>
            </a:r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Place Descriptor Here</a:t>
            </a:r>
          </a:p>
        </p:txBody>
      </p:sp>
      <p:sp>
        <p:nvSpPr>
          <p:cNvPr id="7" name="Text Placeholder 6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Place Descriptor Here</a:t>
            </a:r>
          </a:p>
        </p:txBody>
      </p:sp>
    </p:spTree>
    <p:extLst>
      <p:ext uri="{BB962C8B-B14F-4D97-AF65-F5344CB8AC3E}">
        <p14:creationId xmlns:p14="http://schemas.microsoft.com/office/powerpoint/2010/main" val="349920989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Headline – Myriad Pro, Bold, Shadow, 28pt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First level – Myriad Pro, Bold, 24pt</a:t>
            </a:r>
          </a:p>
          <a:p>
            <a:pPr lvl="1"/>
            <a:r>
              <a:rPr lang="en-US" dirty="0"/>
              <a:t>Second level – Myriad Pro, 20pt</a:t>
            </a:r>
          </a:p>
          <a:p>
            <a:pPr lvl="2"/>
            <a:r>
              <a:rPr lang="en-US" dirty="0"/>
              <a:t>Third level – Myriad Pro, 18pt	</a:t>
            </a:r>
          </a:p>
          <a:p>
            <a:pPr lvl="3"/>
            <a:r>
              <a:rPr lang="en-US" dirty="0"/>
              <a:t>Fourth level – Myriad Pro, 18pt</a:t>
            </a:r>
          </a:p>
          <a:p>
            <a:pPr lvl="4"/>
            <a:r>
              <a:rPr lang="en-US" dirty="0"/>
              <a:t>Fifth level – Myriad Pro, 18pt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*Citations and references – Myriad Pro, 11pt</a:t>
            </a:r>
          </a:p>
        </p:txBody>
      </p:sp>
    </p:spTree>
    <p:extLst>
      <p:ext uri="{BB962C8B-B14F-4D97-AF65-F5344CB8AC3E}">
        <p14:creationId xmlns:p14="http://schemas.microsoft.com/office/powerpoint/2010/main" val="137935378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Headline – Myriad Pro, Bold, Shadow, 28pt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First level – Myriad Pro, Bold, 24pt</a:t>
            </a:r>
          </a:p>
          <a:p>
            <a:pPr lvl="1"/>
            <a:r>
              <a:rPr lang="en-US" dirty="0"/>
              <a:t>Second level – Myriad Pro, 20pt</a:t>
            </a:r>
          </a:p>
          <a:p>
            <a:pPr lvl="2"/>
            <a:r>
              <a:rPr lang="en-US" dirty="0"/>
              <a:t>Third level – Myriad Pro, 18pt	</a:t>
            </a:r>
          </a:p>
          <a:p>
            <a:pPr lvl="3"/>
            <a:r>
              <a:rPr lang="en-US" dirty="0"/>
              <a:t>Fourth level – Myriad Pro, 18pt</a:t>
            </a:r>
          </a:p>
          <a:p>
            <a:pPr lvl="4"/>
            <a:r>
              <a:rPr lang="en-US" dirty="0"/>
              <a:t>Fifth level – Myriad Pro, 18pt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*Citations and references – Myriad Pro, 11pt</a:t>
            </a:r>
          </a:p>
        </p:txBody>
      </p:sp>
    </p:spTree>
    <p:extLst>
      <p:ext uri="{BB962C8B-B14F-4D97-AF65-F5344CB8AC3E}">
        <p14:creationId xmlns:p14="http://schemas.microsoft.com/office/powerpoint/2010/main" val="1782828126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/>
              <a:t>Title of Presenter –Myriad Pro, 18pt</a:t>
            </a:r>
          </a:p>
          <a:p>
            <a:pPr lvl="0"/>
            <a:endParaRPr lang="en-US" sz="1800" dirty="0"/>
          </a:p>
          <a:p>
            <a:pPr lvl="0"/>
            <a:r>
              <a:rPr lang="en-US" sz="1800" dirty="0"/>
              <a:t>Title of Event</a:t>
            </a:r>
          </a:p>
          <a:p>
            <a:pPr lvl="0"/>
            <a:r>
              <a:rPr lang="en-US" sz="1800" dirty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Title of Presentation – Myriad Pro</a:t>
            </a:r>
            <a:br>
              <a:rPr lang="en-US" dirty="0"/>
            </a:br>
            <a:r>
              <a:rPr lang="en-US" dirty="0"/>
              <a:t> Bold, Shadow 28pt</a:t>
            </a:r>
          </a:p>
        </p:txBody>
      </p:sp>
    </p:spTree>
    <p:extLst>
      <p:ext uri="{BB962C8B-B14F-4D97-AF65-F5344CB8AC3E}">
        <p14:creationId xmlns:p14="http://schemas.microsoft.com/office/powerpoint/2010/main" val="4272441331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Headline – Myriad Pro, Bold, Shadow, 28pt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First level – Myriad Pro, Bold, 24pt</a:t>
            </a:r>
          </a:p>
          <a:p>
            <a:pPr lvl="1"/>
            <a:r>
              <a:rPr lang="en-US" dirty="0"/>
              <a:t>Second level – Myriad Pro, 20pt</a:t>
            </a:r>
          </a:p>
          <a:p>
            <a:pPr lvl="2"/>
            <a:r>
              <a:rPr lang="en-US" dirty="0"/>
              <a:t>Third level – Myriad Pro, 18pt	</a:t>
            </a:r>
          </a:p>
          <a:p>
            <a:pPr lvl="3"/>
            <a:r>
              <a:rPr lang="en-US" dirty="0"/>
              <a:t>Fourth level – Myriad Pro, 18pt</a:t>
            </a:r>
          </a:p>
          <a:p>
            <a:pPr lvl="4"/>
            <a:r>
              <a:rPr lang="en-US" dirty="0"/>
              <a:t>Fifth level – Myriad Pro, 18pt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*Citations and references – Myriad Pro, 11pt</a:t>
            </a:r>
          </a:p>
        </p:txBody>
      </p:sp>
    </p:spTree>
    <p:extLst>
      <p:ext uri="{BB962C8B-B14F-4D97-AF65-F5344CB8AC3E}">
        <p14:creationId xmlns:p14="http://schemas.microsoft.com/office/powerpoint/2010/main" val="164126902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Section Header</a:t>
            </a:r>
            <a:br>
              <a:rPr lang="en-US" dirty="0"/>
            </a:br>
            <a:r>
              <a:rPr lang="en-US" dirty="0"/>
              <a:t>Myriad Pro, bold, shadow, 36pt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Subhead – Myriad Pro, 20pt</a:t>
            </a:r>
          </a:p>
        </p:txBody>
      </p:sp>
    </p:spTree>
    <p:extLst>
      <p:ext uri="{BB962C8B-B14F-4D97-AF65-F5344CB8AC3E}">
        <p14:creationId xmlns:p14="http://schemas.microsoft.com/office/powerpoint/2010/main" val="324234997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Headline – Myriad Pro, Bold, Shadow, 28pt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First level – Myriad Pro, Bold, 24pt</a:t>
            </a:r>
          </a:p>
          <a:p>
            <a:pPr lvl="1"/>
            <a:r>
              <a:rPr lang="en-US" dirty="0"/>
              <a:t>Second level – Myriad Pro, 20pt</a:t>
            </a:r>
          </a:p>
          <a:p>
            <a:pPr lvl="2"/>
            <a:r>
              <a:rPr lang="en-US" dirty="0"/>
              <a:t>Third level – Myriad Pro, 18pt	</a:t>
            </a:r>
          </a:p>
          <a:p>
            <a:pPr lvl="3"/>
            <a:r>
              <a:rPr lang="en-US" dirty="0"/>
              <a:t>Fourth level – Myriad Pro, 18pt</a:t>
            </a:r>
          </a:p>
          <a:p>
            <a:pPr lvl="4"/>
            <a:r>
              <a:rPr lang="en-US" dirty="0"/>
              <a:t>Fifth level – Myriad Pro, 18pt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*Citations and references – Myriad Pro, 11pt</a:t>
            </a:r>
          </a:p>
        </p:txBody>
      </p:sp>
    </p:spTree>
    <p:extLst>
      <p:ext uri="{BB962C8B-B14F-4D97-AF65-F5344CB8AC3E}">
        <p14:creationId xmlns:p14="http://schemas.microsoft.com/office/powerpoint/2010/main" val="501243395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Header – Myriad Pro, bold, shadow, 20pt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First level – Myriad Pro, bold, 24pt</a:t>
            </a:r>
          </a:p>
          <a:p>
            <a:pPr lvl="1"/>
            <a:r>
              <a:rPr lang="en-US" dirty="0"/>
              <a:t>Second level – Myriad Pro, 20pt</a:t>
            </a:r>
          </a:p>
          <a:p>
            <a:pPr lvl="2"/>
            <a:r>
              <a:rPr lang="en-US" dirty="0"/>
              <a:t>Third level – Myriad Pro, 18pt	</a:t>
            </a:r>
          </a:p>
          <a:p>
            <a:pPr lvl="3"/>
            <a:r>
              <a:rPr lang="en-US" dirty="0"/>
              <a:t>Fourth level – Myriad Pro, 18pt</a:t>
            </a:r>
          </a:p>
          <a:p>
            <a:pPr lvl="4"/>
            <a:r>
              <a:rPr lang="en-US" dirty="0"/>
              <a:t>Fifth level – Myriad Pro, 18pt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Paragraph of type</a:t>
            </a:r>
          </a:p>
          <a:p>
            <a:pPr lvl="0"/>
            <a:r>
              <a:rPr lang="en-US" dirty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*Citations and references – Myriad Pro, 11pt</a:t>
            </a:r>
          </a:p>
        </p:txBody>
      </p:sp>
    </p:spTree>
    <p:extLst>
      <p:ext uri="{BB962C8B-B14F-4D97-AF65-F5344CB8AC3E}">
        <p14:creationId xmlns:p14="http://schemas.microsoft.com/office/powerpoint/2010/main" val="2668130907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Photo Title – Myriad Pro, Bold, Shadow, 20pt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Caption or credits for photo – Myriad Pro, 14pt</a:t>
            </a:r>
          </a:p>
        </p:txBody>
      </p:sp>
    </p:spTree>
    <p:extLst>
      <p:ext uri="{BB962C8B-B14F-4D97-AF65-F5344CB8AC3E}">
        <p14:creationId xmlns:p14="http://schemas.microsoft.com/office/powerpoint/2010/main" val="286343393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Closing– Myriad Pro, Bold, 28pt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371600" y="4343400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>
                <a:solidFill>
                  <a:srgbClr val="FFFFFF"/>
                </a:solidFill>
              </a:rPr>
              <a:t>For more information please contact Centers for Disease Control and Prevention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</a:rPr>
              <a:t>1600 Clifton Road NE, Atlanta, GA 30333</a:t>
            </a:r>
          </a:p>
          <a:p>
            <a:r>
              <a:rPr lang="en-US" sz="1200" dirty="0">
                <a:solidFill>
                  <a:srgbClr val="FFFFFF"/>
                </a:solidFill>
              </a:rPr>
              <a:t>Telephone, 1-800-CDC-INFO (232-4636)/TTY: 1-888-232-6348</a:t>
            </a:r>
          </a:p>
          <a:p>
            <a:r>
              <a:rPr lang="en-US" sz="1200" dirty="0">
                <a:solidFill>
                  <a:srgbClr val="FFFFFF"/>
                </a:solidFill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Place Descriptor Here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Place Descriptor Here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</a:rPr>
              <a:t>The findings and conclusions in this report are those of the authors and do not necessarily represent the official position of the Centers for Disease Control and Prevention.</a:t>
            </a:r>
          </a:p>
        </p:txBody>
      </p:sp>
    </p:spTree>
    <p:extLst>
      <p:ext uri="{BB962C8B-B14F-4D97-AF65-F5344CB8AC3E}">
        <p14:creationId xmlns:p14="http://schemas.microsoft.com/office/powerpoint/2010/main" val="3369570727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F2BC72-0E8D-44E7-96AE-3A0C6D194F1D}" type="datetimeFigureOut">
              <a:rPr lang="en-US">
                <a:solidFill>
                  <a:srgbClr val="FFC000"/>
                </a:solidFill>
              </a:rPr>
              <a:pPr/>
              <a:t>3/4/2020</a:t>
            </a:fld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FFC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0C391D-E455-46F7-987F-213E122CD79C}" type="slidenum">
              <a:rPr lang="en-US">
                <a:solidFill>
                  <a:srgbClr val="FFC000"/>
                </a:solidFill>
              </a:rPr>
              <a:pPr/>
              <a:t>‹#›</a:t>
            </a:fld>
            <a:endParaRPr lang="en-US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673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848600" cy="1447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0" y="6400800"/>
            <a:ext cx="45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C4BD9-FEB5-488F-A9B8-C9A8661656F9}" type="slidenum">
              <a:rPr lang="en-US">
                <a:solidFill>
                  <a:srgbClr val="FFC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5223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45336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848600" cy="1447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0" y="6400800"/>
            <a:ext cx="45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F6EA8-A521-4D6C-960C-4A36EA852670}" type="slidenum">
              <a:rPr lang="en-US">
                <a:solidFill>
                  <a:srgbClr val="FFC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4679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F2BC72-0E8D-44E7-96AE-3A0C6D194F1D}" type="datetimeFigureOut">
              <a:rPr lang="en-US">
                <a:solidFill>
                  <a:srgbClr val="FFC000"/>
                </a:solidFill>
              </a:rPr>
              <a:pPr/>
              <a:t>3/4/2020</a:t>
            </a:fld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0C391D-E455-46F7-987F-213E122CD79C}" type="slidenum">
              <a:rPr lang="en-US">
                <a:solidFill>
                  <a:srgbClr val="FFC000"/>
                </a:solidFill>
              </a:rPr>
              <a:pPr/>
              <a:t>‹#›</a:t>
            </a:fld>
            <a:endParaRPr lang="en-US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4937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/>
              <a:t>Title of Presenter –Myriad Pro, 18pt</a:t>
            </a:r>
          </a:p>
          <a:p>
            <a:pPr lvl="0"/>
            <a:endParaRPr lang="en-US" sz="1800" dirty="0"/>
          </a:p>
          <a:p>
            <a:pPr lvl="0"/>
            <a:r>
              <a:rPr lang="en-US" sz="1800" dirty="0"/>
              <a:t>Title of Event</a:t>
            </a:r>
          </a:p>
          <a:p>
            <a:pPr lvl="0"/>
            <a:r>
              <a:rPr lang="en-US" sz="1800" dirty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Title of Presentation – Myriad Pro</a:t>
            </a:r>
            <a:br>
              <a:rPr lang="en-US" dirty="0"/>
            </a:br>
            <a:r>
              <a:rPr lang="en-US" dirty="0"/>
              <a:t> Bold, Shadow 28pt</a:t>
            </a:r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Place Descriptor Here</a:t>
            </a:r>
          </a:p>
        </p:txBody>
      </p:sp>
      <p:sp>
        <p:nvSpPr>
          <p:cNvPr id="7" name="Text Placeholder 6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Place Descriptor Here</a:t>
            </a:r>
          </a:p>
        </p:txBody>
      </p:sp>
    </p:spTree>
    <p:extLst>
      <p:ext uri="{BB962C8B-B14F-4D97-AF65-F5344CB8AC3E}">
        <p14:creationId xmlns:p14="http://schemas.microsoft.com/office/powerpoint/2010/main" val="3914568668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Headline – Myriad Pro, Bold, Shadow, 28pt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First level – Myriad Pro, Bold, 24pt</a:t>
            </a:r>
          </a:p>
          <a:p>
            <a:pPr lvl="1"/>
            <a:r>
              <a:rPr lang="en-US" dirty="0"/>
              <a:t>Second level – Myriad Pro, 20pt</a:t>
            </a:r>
          </a:p>
          <a:p>
            <a:pPr lvl="2"/>
            <a:r>
              <a:rPr lang="en-US" dirty="0"/>
              <a:t>Third level – Myriad Pro, 18pt	</a:t>
            </a:r>
          </a:p>
          <a:p>
            <a:pPr lvl="3"/>
            <a:r>
              <a:rPr lang="en-US" dirty="0"/>
              <a:t>Fourth level – Myriad Pro, 18pt</a:t>
            </a:r>
          </a:p>
          <a:p>
            <a:pPr lvl="4"/>
            <a:r>
              <a:rPr lang="en-US" dirty="0"/>
              <a:t>Fifth level – Myriad Pro, 18pt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*Citations and references – Myriad Pro, 11pt</a:t>
            </a:r>
          </a:p>
        </p:txBody>
      </p:sp>
    </p:spTree>
    <p:extLst>
      <p:ext uri="{BB962C8B-B14F-4D97-AF65-F5344CB8AC3E}">
        <p14:creationId xmlns:p14="http://schemas.microsoft.com/office/powerpoint/2010/main" val="156338659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Headline – Myriad Pro, Bold, Shadow, 28pt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First level – Myriad Pro, Bold, 24pt</a:t>
            </a:r>
          </a:p>
          <a:p>
            <a:pPr lvl="1"/>
            <a:r>
              <a:rPr lang="en-US" dirty="0"/>
              <a:t>Second level – Myriad Pro, 20pt</a:t>
            </a:r>
          </a:p>
          <a:p>
            <a:pPr lvl="2"/>
            <a:r>
              <a:rPr lang="en-US" dirty="0"/>
              <a:t>Third level – Myriad Pro, 18pt	</a:t>
            </a:r>
          </a:p>
          <a:p>
            <a:pPr lvl="3"/>
            <a:r>
              <a:rPr lang="en-US" dirty="0"/>
              <a:t>Fourth level – Myriad Pro, 18pt</a:t>
            </a:r>
          </a:p>
          <a:p>
            <a:pPr lvl="4"/>
            <a:r>
              <a:rPr lang="en-US" dirty="0"/>
              <a:t>Fifth level – Myriad Pro, 18pt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*Citations and references – Myriad Pro, 11pt</a:t>
            </a:r>
          </a:p>
        </p:txBody>
      </p:sp>
    </p:spTree>
    <p:extLst>
      <p:ext uri="{BB962C8B-B14F-4D97-AF65-F5344CB8AC3E}">
        <p14:creationId xmlns:p14="http://schemas.microsoft.com/office/powerpoint/2010/main" val="2894589596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Headline – Myriad Pro, Bold, Shadow, 28pt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First level – Myriad Pro, Bold, 24pt</a:t>
            </a:r>
          </a:p>
          <a:p>
            <a:pPr lvl="1"/>
            <a:r>
              <a:rPr lang="en-US" dirty="0"/>
              <a:t>Second level – Myriad Pro, 20pt</a:t>
            </a:r>
          </a:p>
          <a:p>
            <a:pPr lvl="2"/>
            <a:r>
              <a:rPr lang="en-US" dirty="0"/>
              <a:t>Third level – Myriad Pro, 18pt	</a:t>
            </a:r>
          </a:p>
          <a:p>
            <a:pPr lvl="3"/>
            <a:r>
              <a:rPr lang="en-US" dirty="0"/>
              <a:t>Fourth level – Myriad Pro, 18pt</a:t>
            </a:r>
          </a:p>
          <a:p>
            <a:pPr lvl="4"/>
            <a:r>
              <a:rPr lang="en-US" dirty="0"/>
              <a:t>Fifth level – Myriad Pro, 18pt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*Citations and references – Myriad Pro, 11pt</a:t>
            </a:r>
          </a:p>
        </p:txBody>
      </p:sp>
    </p:spTree>
    <p:extLst>
      <p:ext uri="{BB962C8B-B14F-4D97-AF65-F5344CB8AC3E}">
        <p14:creationId xmlns:p14="http://schemas.microsoft.com/office/powerpoint/2010/main" val="3601069617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/>
              <a:t>Title of Presenter –Myriad Pro, 18pt</a:t>
            </a:r>
          </a:p>
          <a:p>
            <a:pPr lvl="0"/>
            <a:endParaRPr lang="en-US" sz="1800" dirty="0"/>
          </a:p>
          <a:p>
            <a:pPr lvl="0"/>
            <a:r>
              <a:rPr lang="en-US" sz="1800" dirty="0"/>
              <a:t>Title of Event</a:t>
            </a:r>
          </a:p>
          <a:p>
            <a:pPr lvl="0"/>
            <a:r>
              <a:rPr lang="en-US" sz="1800" dirty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Title of Presentation – Myriad Pro</a:t>
            </a:r>
            <a:br>
              <a:rPr lang="en-US" dirty="0"/>
            </a:br>
            <a:r>
              <a:rPr lang="en-US" dirty="0"/>
              <a:t> Bold, Shadow 28pt</a:t>
            </a:r>
          </a:p>
        </p:txBody>
      </p:sp>
    </p:spTree>
    <p:extLst>
      <p:ext uri="{BB962C8B-B14F-4D97-AF65-F5344CB8AC3E}">
        <p14:creationId xmlns:p14="http://schemas.microsoft.com/office/powerpoint/2010/main" val="2333220328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Headline – Myriad Pro, Bold, Shadow, 28pt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First level – Myriad Pro, Bold, 24pt</a:t>
            </a:r>
          </a:p>
          <a:p>
            <a:pPr lvl="1"/>
            <a:r>
              <a:rPr lang="en-US" dirty="0"/>
              <a:t>Second level – Myriad Pro, 20pt</a:t>
            </a:r>
          </a:p>
          <a:p>
            <a:pPr lvl="2"/>
            <a:r>
              <a:rPr lang="en-US" dirty="0"/>
              <a:t>Third level – Myriad Pro, 18pt	</a:t>
            </a:r>
          </a:p>
          <a:p>
            <a:pPr lvl="3"/>
            <a:r>
              <a:rPr lang="en-US" dirty="0"/>
              <a:t>Fourth level – Myriad Pro, 18pt</a:t>
            </a:r>
          </a:p>
          <a:p>
            <a:pPr lvl="4"/>
            <a:r>
              <a:rPr lang="en-US" dirty="0"/>
              <a:t>Fifth level – Myriad Pro, 18pt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*Citations and references – Myriad Pro, 11pt</a:t>
            </a:r>
          </a:p>
        </p:txBody>
      </p:sp>
    </p:spTree>
    <p:extLst>
      <p:ext uri="{BB962C8B-B14F-4D97-AF65-F5344CB8AC3E}">
        <p14:creationId xmlns:p14="http://schemas.microsoft.com/office/powerpoint/2010/main" val="1135702182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Section Header</a:t>
            </a:r>
            <a:br>
              <a:rPr lang="en-US" dirty="0"/>
            </a:br>
            <a:r>
              <a:rPr lang="en-US" dirty="0"/>
              <a:t>Myriad Pro, bold, shadow, 36pt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Subhead – Myriad Pro, 20pt</a:t>
            </a:r>
          </a:p>
        </p:txBody>
      </p:sp>
    </p:spTree>
    <p:extLst>
      <p:ext uri="{BB962C8B-B14F-4D97-AF65-F5344CB8AC3E}">
        <p14:creationId xmlns:p14="http://schemas.microsoft.com/office/powerpoint/2010/main" val="3444395677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Header – Myriad Pro, bold, shadow, 20pt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First level – Myriad Pro, bold, 24pt</a:t>
            </a:r>
          </a:p>
          <a:p>
            <a:pPr lvl="1"/>
            <a:r>
              <a:rPr lang="en-US" dirty="0"/>
              <a:t>Second level – Myriad Pro, 20pt</a:t>
            </a:r>
          </a:p>
          <a:p>
            <a:pPr lvl="2"/>
            <a:r>
              <a:rPr lang="en-US" dirty="0"/>
              <a:t>Third level – Myriad Pro, 18pt	</a:t>
            </a:r>
          </a:p>
          <a:p>
            <a:pPr lvl="3"/>
            <a:r>
              <a:rPr lang="en-US" dirty="0"/>
              <a:t>Fourth level – Myriad Pro, 18pt</a:t>
            </a:r>
          </a:p>
          <a:p>
            <a:pPr lvl="4"/>
            <a:r>
              <a:rPr lang="en-US" dirty="0"/>
              <a:t>Fifth level – Myriad Pro, 18pt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Paragraph of type</a:t>
            </a:r>
          </a:p>
          <a:p>
            <a:pPr lvl="0"/>
            <a:r>
              <a:rPr lang="en-US" dirty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*Citations and references – Myriad Pro, 11pt</a:t>
            </a:r>
          </a:p>
        </p:txBody>
      </p:sp>
    </p:spTree>
    <p:extLst>
      <p:ext uri="{BB962C8B-B14F-4D97-AF65-F5344CB8AC3E}">
        <p14:creationId xmlns:p14="http://schemas.microsoft.com/office/powerpoint/2010/main" val="3153044591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Photo Title – Myriad Pro, Bold, Shadow, 20pt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Caption or credits for photo – Myriad Pro, 14pt</a:t>
            </a:r>
          </a:p>
        </p:txBody>
      </p:sp>
    </p:spTree>
    <p:extLst>
      <p:ext uri="{BB962C8B-B14F-4D97-AF65-F5344CB8AC3E}">
        <p14:creationId xmlns:p14="http://schemas.microsoft.com/office/powerpoint/2010/main" val="1921890418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Closing– Myriad Pro, Bold, 28pt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371600" y="4343400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>
                <a:solidFill>
                  <a:srgbClr val="FFFFFF"/>
                </a:solidFill>
              </a:rPr>
              <a:t>For more information please contact Centers for Disease Control and Prevention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</a:rPr>
              <a:t>1600 Clifton Road NE, Atlanta, GA 30333</a:t>
            </a:r>
          </a:p>
          <a:p>
            <a:r>
              <a:rPr lang="en-US" sz="1200" dirty="0">
                <a:solidFill>
                  <a:srgbClr val="FFFFFF"/>
                </a:solidFill>
              </a:rPr>
              <a:t>Telephone, 1-800-CDC-INFO (232-4636)/TTY: 1-888-232-6348</a:t>
            </a:r>
          </a:p>
          <a:p>
            <a:r>
              <a:rPr lang="en-US" sz="1200" dirty="0">
                <a:solidFill>
                  <a:srgbClr val="FFFFFF"/>
                </a:solidFill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Place Descriptor Here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Place Descriptor Here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</a:rPr>
              <a:t>The findings and conclusions in this report are those of the authors and do not necessarily represent the official position of the Centers for Disease Control and Prevention.</a:t>
            </a:r>
          </a:p>
        </p:txBody>
      </p:sp>
    </p:spTree>
    <p:extLst>
      <p:ext uri="{BB962C8B-B14F-4D97-AF65-F5344CB8AC3E}">
        <p14:creationId xmlns:p14="http://schemas.microsoft.com/office/powerpoint/2010/main" val="2266947447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2514600" y="0"/>
            <a:ext cx="66294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pic>
        <p:nvPicPr>
          <p:cNvPr id="5" name="Picture 3" descr="TCH_Stacked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4419600"/>
            <a:ext cx="18605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BCM_Logo_Spot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5867400"/>
            <a:ext cx="1371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2"/>
          <p:cNvSpPr txBox="1">
            <a:spLocks/>
          </p:cNvSpPr>
          <p:nvPr userDrawn="1"/>
        </p:nvSpPr>
        <p:spPr bwMode="gray">
          <a:xfrm>
            <a:off x="6016625" y="6172200"/>
            <a:ext cx="288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300" i="1" dirty="0">
                <a:solidFill>
                  <a:srgbClr val="A6A6A6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Pediatrics</a:t>
            </a:r>
          </a:p>
        </p:txBody>
      </p:sp>
      <p:sp>
        <p:nvSpPr>
          <p:cNvPr id="437276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306763" y="3721100"/>
            <a:ext cx="5384800" cy="427038"/>
          </a:xfrm>
        </p:spPr>
        <p:txBody>
          <a:bodyPr/>
          <a:lstStyle>
            <a:lvl1pPr marL="0" indent="0">
              <a:spcBef>
                <a:spcPct val="0"/>
              </a:spcBef>
              <a:buFontTx/>
              <a:buNone/>
              <a:defRPr>
                <a:solidFill>
                  <a:srgbClr val="A6A6A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725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3306763" y="2016125"/>
            <a:ext cx="5384800" cy="1676400"/>
          </a:xfrm>
        </p:spPr>
        <p:txBody>
          <a:bodyPr lIns="0" tIns="0" rIns="0" bIns="0" anchor="b"/>
          <a:lstStyle>
            <a:lvl1pPr>
              <a:defRPr sz="55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1691756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438" y="1238250"/>
            <a:ext cx="8239125" cy="2583476"/>
          </a:xfrm>
        </p:spPr>
        <p:txBody>
          <a:bodyPr/>
          <a:lstStyle>
            <a:lvl4pPr>
              <a:defRPr>
                <a:latin typeface="Arial"/>
              </a:defRPr>
            </a:lvl4pPr>
            <a:lvl5pPr>
              <a:defRPr>
                <a:latin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908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55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/>
              <a:t>Title of Presenter –Myriad Pro, 18pt</a:t>
            </a:r>
          </a:p>
          <a:p>
            <a:pPr lvl="0"/>
            <a:endParaRPr lang="en-US" sz="1800" dirty="0"/>
          </a:p>
          <a:p>
            <a:pPr lvl="0"/>
            <a:r>
              <a:rPr lang="en-US" sz="1800" dirty="0"/>
              <a:t>Title of Event</a:t>
            </a:r>
          </a:p>
          <a:p>
            <a:pPr lvl="0"/>
            <a:r>
              <a:rPr lang="en-US" sz="1800" dirty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Title of Presentation – Myriad Pro</a:t>
            </a:r>
            <a:br>
              <a:rPr lang="en-US" dirty="0"/>
            </a:br>
            <a:r>
              <a:rPr lang="en-US" dirty="0"/>
              <a:t> Bold, Shadow 28pt</a:t>
            </a:r>
          </a:p>
        </p:txBody>
      </p:sp>
    </p:spTree>
    <p:extLst>
      <p:ext uri="{BB962C8B-B14F-4D97-AF65-F5344CB8AC3E}">
        <p14:creationId xmlns:p14="http://schemas.microsoft.com/office/powerpoint/2010/main" val="2456347658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438" y="1238250"/>
            <a:ext cx="4043362" cy="28296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>
                <a:latin typeface="Arial"/>
              </a:defRPr>
            </a:lvl4pPr>
            <a:lvl5pPr>
              <a:defRPr sz="1800">
                <a:latin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38250"/>
            <a:ext cx="4043363" cy="28296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>
                <a:latin typeface="Arial"/>
              </a:defRPr>
            </a:lvl4pPr>
            <a:lvl5pPr>
              <a:defRPr sz="1800">
                <a:latin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2845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2458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>
                <a:latin typeface="Arial"/>
              </a:defRPr>
            </a:lvl4pPr>
            <a:lvl5pPr>
              <a:defRPr sz="1600">
                <a:latin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458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>
                <a:latin typeface="Arial"/>
              </a:defRPr>
            </a:lvl4pPr>
            <a:lvl5pPr>
              <a:defRPr sz="1600">
                <a:latin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5668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394646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93872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32458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>
                <a:latin typeface="Arial"/>
              </a:defRPr>
            </a:lvl4pPr>
            <a:lvl5pPr>
              <a:defRPr sz="2000">
                <a:latin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141799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35877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5495096" y="1238250"/>
            <a:ext cx="14186659" cy="1415464"/>
          </a:xfrm>
        </p:spPr>
        <p:txBody>
          <a:bodyPr vert="eaVert"/>
          <a:lstStyle>
            <a:lvl4pPr>
              <a:defRPr>
                <a:latin typeface="Arial"/>
              </a:defRPr>
            </a:lvl4pPr>
            <a:lvl5pPr>
              <a:defRPr>
                <a:latin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56329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120650"/>
            <a:ext cx="2058988" cy="2519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2153" y="120650"/>
            <a:ext cx="5138022" cy="2519363"/>
          </a:xfrm>
        </p:spPr>
        <p:txBody>
          <a:bodyPr vert="eaVert"/>
          <a:lstStyle>
            <a:lvl4pPr>
              <a:defRPr>
                <a:latin typeface="Arial"/>
              </a:defRPr>
            </a:lvl4pPr>
            <a:lvl5pPr>
              <a:defRPr>
                <a:latin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79081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438" y="120650"/>
            <a:ext cx="8239125" cy="1012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2438" y="1238250"/>
            <a:ext cx="4043362" cy="3014363"/>
          </a:xfrm>
        </p:spPr>
        <p:txBody>
          <a:bodyPr/>
          <a:lstStyle>
            <a:lvl4pPr>
              <a:defRPr>
                <a:latin typeface="Arial"/>
              </a:defRPr>
            </a:lvl4pPr>
            <a:lvl5pPr>
              <a:defRPr>
                <a:latin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238250"/>
            <a:ext cx="4043363" cy="1401763"/>
          </a:xfrm>
        </p:spPr>
        <p:txBody>
          <a:bodyPr/>
          <a:lstStyle/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55005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Headline – Myriad Pro, Bold, Shadow, 28pt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First level – Myriad Pro, Bold, 24pt</a:t>
            </a:r>
          </a:p>
          <a:p>
            <a:pPr lvl="1"/>
            <a:r>
              <a:rPr lang="en-US" dirty="0"/>
              <a:t>Second level – Myriad Pro, 20pt</a:t>
            </a:r>
          </a:p>
          <a:p>
            <a:pPr lvl="2"/>
            <a:r>
              <a:rPr lang="en-US" dirty="0"/>
              <a:t>Third level – Myriad Pro, 18pt	</a:t>
            </a:r>
          </a:p>
          <a:p>
            <a:pPr lvl="3"/>
            <a:r>
              <a:rPr lang="en-US" dirty="0"/>
              <a:t>Fourth level – Myriad Pro, 18pt</a:t>
            </a:r>
          </a:p>
          <a:p>
            <a:pPr lvl="4"/>
            <a:r>
              <a:rPr lang="en-US" dirty="0"/>
              <a:t>Fifth level – Myriad Pro, 18pt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*Citations and references – Myriad Pro, 11pt</a:t>
            </a:r>
          </a:p>
        </p:txBody>
      </p:sp>
    </p:spTree>
    <p:extLst>
      <p:ext uri="{BB962C8B-B14F-4D97-AF65-F5344CB8AC3E}">
        <p14:creationId xmlns:p14="http://schemas.microsoft.com/office/powerpoint/2010/main" val="248231555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Section Header</a:t>
            </a:r>
            <a:br>
              <a:rPr lang="en-US" dirty="0"/>
            </a:br>
            <a:r>
              <a:rPr lang="en-US" dirty="0"/>
              <a:t>Myriad Pro, bold, shadow, 36pt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Subhead – Myriad Pro, 20pt</a:t>
            </a:r>
          </a:p>
        </p:txBody>
      </p:sp>
    </p:spTree>
    <p:extLst>
      <p:ext uri="{BB962C8B-B14F-4D97-AF65-F5344CB8AC3E}">
        <p14:creationId xmlns:p14="http://schemas.microsoft.com/office/powerpoint/2010/main" val="97348162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Header – Myriad Pro, bold, shadow, 20pt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First level – Myriad Pro, bold, 24pt</a:t>
            </a:r>
          </a:p>
          <a:p>
            <a:pPr lvl="1"/>
            <a:r>
              <a:rPr lang="en-US" dirty="0"/>
              <a:t>Second level – Myriad Pro, 20pt</a:t>
            </a:r>
          </a:p>
          <a:p>
            <a:pPr lvl="2"/>
            <a:r>
              <a:rPr lang="en-US" dirty="0"/>
              <a:t>Third level – Myriad Pro, 18pt	</a:t>
            </a:r>
          </a:p>
          <a:p>
            <a:pPr lvl="3"/>
            <a:r>
              <a:rPr lang="en-US" dirty="0"/>
              <a:t>Fourth level – Myriad Pro, 18pt</a:t>
            </a:r>
          </a:p>
          <a:p>
            <a:pPr lvl="4"/>
            <a:r>
              <a:rPr lang="en-US" dirty="0"/>
              <a:t>Fifth level – Myriad Pro, 18pt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Paragraph of type</a:t>
            </a:r>
          </a:p>
          <a:p>
            <a:pPr lvl="0"/>
            <a:r>
              <a:rPr lang="en-US" dirty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*Citations and references – Myriad Pro, 11pt</a:t>
            </a:r>
          </a:p>
        </p:txBody>
      </p:sp>
    </p:spTree>
    <p:extLst>
      <p:ext uri="{BB962C8B-B14F-4D97-AF65-F5344CB8AC3E}">
        <p14:creationId xmlns:p14="http://schemas.microsoft.com/office/powerpoint/2010/main" val="225157675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Photo Title – Myriad Pro, Bold, Shadow, 20pt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Caption or credits for photo – Myriad Pro, 14pt</a:t>
            </a:r>
          </a:p>
        </p:txBody>
      </p:sp>
    </p:spTree>
    <p:extLst>
      <p:ext uri="{BB962C8B-B14F-4D97-AF65-F5344CB8AC3E}">
        <p14:creationId xmlns:p14="http://schemas.microsoft.com/office/powerpoint/2010/main" val="225090576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Closing– Myriad Pro, Bold, 28pt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371600" y="4343400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>
                <a:solidFill>
                  <a:srgbClr val="FFFFFF"/>
                </a:solidFill>
              </a:rPr>
              <a:t>For more information please contact Centers for Disease Control and Prevention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</a:rPr>
              <a:t>1600 Clifton Road NE, Atlanta, GA 30333</a:t>
            </a:r>
          </a:p>
          <a:p>
            <a:r>
              <a:rPr lang="en-US" sz="1200" dirty="0">
                <a:solidFill>
                  <a:srgbClr val="FFFFFF"/>
                </a:solidFill>
              </a:rPr>
              <a:t>Telephone, 1-800-CDC-INFO (232-4636)/TTY: 1-888-232-6348</a:t>
            </a:r>
          </a:p>
          <a:p>
            <a:r>
              <a:rPr lang="en-US" sz="1200" dirty="0">
                <a:solidFill>
                  <a:srgbClr val="FFFFFF"/>
                </a:solidFill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Place Descriptor Here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Place Descriptor Here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</a:rPr>
              <a:t>The findings and conclusions in this report are those of the authors and do not necessarily represent the official position of the Centers for Disease Control and Prevention.</a:t>
            </a:r>
          </a:p>
        </p:txBody>
      </p:sp>
    </p:spTree>
    <p:extLst>
      <p:ext uri="{BB962C8B-B14F-4D97-AF65-F5344CB8AC3E}">
        <p14:creationId xmlns:p14="http://schemas.microsoft.com/office/powerpoint/2010/main" val="269002608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32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863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3" r:id="rId11"/>
    <p:sldLayoutId id="2147483674" r:id="rId12"/>
    <p:sldLayoutId id="2147483675" r:id="rId13"/>
  </p:sldLayoutIdLst>
  <p:transition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180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9" r:id="rId10"/>
    <p:sldLayoutId id="2147483700" r:id="rId11"/>
    <p:sldLayoutId id="2147483701" r:id="rId12"/>
    <p:sldLayoutId id="2147483702" r:id="rId13"/>
    <p:sldLayoutId id="2147483703" r:id="rId14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463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75" name="Rectangle 6"/>
          <p:cNvSpPr>
            <a:spLocks noChangeArrowheads="1"/>
          </p:cNvSpPr>
          <p:nvPr/>
        </p:nvSpPr>
        <p:spPr bwMode="auto">
          <a:xfrm>
            <a:off x="0" y="0"/>
            <a:ext cx="9144000" cy="6102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cxnSp>
        <p:nvCxnSpPr>
          <p:cNvPr id="436276" name="Line 52"/>
          <p:cNvCxnSpPr>
            <a:cxnSpLocks noChangeShapeType="1"/>
          </p:cNvCxnSpPr>
          <p:nvPr/>
        </p:nvCxnSpPr>
        <p:spPr bwMode="auto">
          <a:xfrm rot="10800000">
            <a:off x="0" y="6096000"/>
            <a:ext cx="9144000" cy="0"/>
          </a:xfrm>
          <a:prstGeom prst="line">
            <a:avLst/>
          </a:prstGeom>
          <a:noFill/>
          <a:ln w="25400">
            <a:solidFill>
              <a:srgbClr val="C50B24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2438" y="120650"/>
            <a:ext cx="823912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6493" tIns="86493" rIns="86493" bIns="8649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2438" y="1238250"/>
            <a:ext cx="8239125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36228" name="Text Box 4"/>
          <p:cNvSpPr txBox="1">
            <a:spLocks noChangeArrowheads="1"/>
          </p:cNvSpPr>
          <p:nvPr/>
        </p:nvSpPr>
        <p:spPr bwMode="invGray">
          <a:xfrm>
            <a:off x="4346575" y="6415088"/>
            <a:ext cx="4254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solidFill>
                  <a:srgbClr val="FFFFFF"/>
                </a:solidFill>
                <a:latin typeface="Arial" pitchFamily="-112" charset="0"/>
                <a:cs typeface="Arial" pitchFamily="34" charset="0"/>
              </a:rPr>
              <a:t>Page  </a:t>
            </a:r>
            <a:fld id="{7AC92ED0-2F6F-4825-9840-743A0CEE05AC}" type="slidenum">
              <a:rPr lang="en-US" sz="800" b="1">
                <a:solidFill>
                  <a:srgbClr val="FFFFFF"/>
                </a:solidFill>
                <a:latin typeface="Arial" pitchFamily="-112" charset="0"/>
                <a:cs typeface="Arial" pitchFamily="34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800" b="1" dirty="0">
              <a:solidFill>
                <a:srgbClr val="FFFFFF"/>
              </a:solidFill>
              <a:latin typeface="Arial" pitchFamily="-112" charset="0"/>
              <a:cs typeface="Arial" pitchFamily="34" charset="0"/>
            </a:endParaRPr>
          </a:p>
        </p:txBody>
      </p:sp>
      <p:sp>
        <p:nvSpPr>
          <p:cNvPr id="436231" name="Rectangle 7"/>
          <p:cNvSpPr>
            <a:spLocks noChangeArrowheads="1"/>
          </p:cNvSpPr>
          <p:nvPr/>
        </p:nvSpPr>
        <p:spPr bwMode="invGray">
          <a:xfrm>
            <a:off x="3635375" y="6692900"/>
            <a:ext cx="190500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6493" tIns="0" rIns="0" bIns="0" anchor="ctr">
            <a:spAutoFit/>
          </a:bodyPr>
          <a:lstStyle/>
          <a:p>
            <a:pPr algn="r" defTabSz="86518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FFFFFF"/>
                </a:solidFill>
                <a:latin typeface="Arial" pitchFamily="-112" charset="0"/>
                <a:cs typeface="Arial" pitchFamily="34" charset="0"/>
              </a:rPr>
              <a:t>xxx00.#####.ppt  </a:t>
            </a:r>
            <a:fld id="{4669E03D-EF4A-284E-81D8-AEA3FA79873F}" type="datetime9">
              <a:rPr lang="en-US" sz="800">
                <a:solidFill>
                  <a:srgbClr val="FFFFFF"/>
                </a:solidFill>
                <a:latin typeface="Arial" pitchFamily="-112" charset="0"/>
                <a:cs typeface="Arial" pitchFamily="34" charset="0"/>
              </a:rPr>
              <a:pPr algn="r" defTabSz="865188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3/4/2020 11:07:06 AM</a:t>
            </a:fld>
            <a:endParaRPr lang="en-US" sz="800" dirty="0">
              <a:solidFill>
                <a:srgbClr val="FFFFFF"/>
              </a:solidFill>
              <a:latin typeface="Arial" pitchFamily="-112" charset="0"/>
              <a:cs typeface="Arial" pitchFamily="34" charset="0"/>
            </a:endParaRPr>
          </a:p>
        </p:txBody>
      </p:sp>
      <p:pic>
        <p:nvPicPr>
          <p:cNvPr id="3080" name="Content Placeholder 5" descr="TCH_Logo_Small.jp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375" b="-23375"/>
          <a:stretch>
            <a:fillRect/>
          </a:stretch>
        </p:blipFill>
        <p:spPr bwMode="auto">
          <a:xfrm>
            <a:off x="6629400" y="6192838"/>
            <a:ext cx="13716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4" descr="BCM_Logo_Spot.eps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300788"/>
            <a:ext cx="83820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6272" name="Text Box 48"/>
          <p:cNvSpPr txBox="1">
            <a:spLocks/>
          </p:cNvSpPr>
          <p:nvPr/>
        </p:nvSpPr>
        <p:spPr bwMode="auto">
          <a:xfrm>
            <a:off x="76200" y="6467475"/>
            <a:ext cx="225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i="1" dirty="0">
                <a:solidFill>
                  <a:srgbClr val="5F5F5F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Pediatrics </a:t>
            </a:r>
          </a:p>
        </p:txBody>
      </p:sp>
    </p:spTree>
    <p:extLst>
      <p:ext uri="{BB962C8B-B14F-4D97-AF65-F5344CB8AC3E}">
        <p14:creationId xmlns:p14="http://schemas.microsoft.com/office/powerpoint/2010/main" val="3546581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/>
          <a:ea typeface="Geneva" charset="0"/>
          <a:cs typeface="Genev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Geneva" charset="0"/>
          <a:cs typeface="Genev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Geneva" charset="0"/>
          <a:cs typeface="Genev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Geneva" charset="0"/>
          <a:cs typeface="Genev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Geneva" charset="0"/>
          <a:cs typeface="Genev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alibri" pitchFamily="-6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alibri" pitchFamily="-6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alibri" pitchFamily="-6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alibri" pitchFamily="-68" charset="0"/>
        </a:defRPr>
      </a:lvl9pPr>
    </p:titleStyle>
    <p:bodyStyle>
      <a:lvl1pPr marL="111125" indent="-111125" algn="l" rtl="0" eaLnBrk="0" fontAlgn="base" hangingPunct="0">
        <a:spcBef>
          <a:spcPct val="100000"/>
        </a:spcBef>
        <a:spcAft>
          <a:spcPct val="36000"/>
        </a:spcAft>
        <a:buClr>
          <a:schemeClr val="bg1"/>
        </a:buClr>
        <a:buChar char="•"/>
        <a:defRPr sz="2800">
          <a:solidFill>
            <a:schemeClr val="bg1"/>
          </a:solidFill>
          <a:latin typeface="Arial"/>
          <a:ea typeface="Geneva" charset="0"/>
          <a:cs typeface="Geneva" charset="0"/>
        </a:defRPr>
      </a:lvl1pPr>
      <a:lvl2pPr marL="573088" indent="-111125" algn="l" rtl="0" eaLnBrk="0" fontAlgn="base" hangingPunct="0">
        <a:spcBef>
          <a:spcPct val="0"/>
        </a:spcBef>
        <a:spcAft>
          <a:spcPct val="45000"/>
        </a:spcAft>
        <a:buClr>
          <a:schemeClr val="bg1"/>
        </a:buClr>
        <a:buFont typeface="Calibri" pitchFamily="34" charset="0"/>
        <a:buChar char="‐"/>
        <a:defRPr sz="2200">
          <a:solidFill>
            <a:schemeClr val="bg1"/>
          </a:solidFill>
          <a:latin typeface="Arial"/>
          <a:ea typeface="Geneva" pitchFamily="-68" charset="-128"/>
          <a:cs typeface="Geneva" charset="0"/>
        </a:defRPr>
      </a:lvl2pPr>
      <a:lvl3pPr marL="1025525" indent="-111125" algn="l" rtl="0" eaLnBrk="0" fontAlgn="base" hangingPunct="0">
        <a:spcBef>
          <a:spcPct val="0"/>
        </a:spcBef>
        <a:spcAft>
          <a:spcPct val="45000"/>
        </a:spcAft>
        <a:buClr>
          <a:schemeClr val="bg1"/>
        </a:buClr>
        <a:buChar char="•"/>
        <a:defRPr sz="2200">
          <a:solidFill>
            <a:schemeClr val="bg1"/>
          </a:solidFill>
          <a:latin typeface="Arial"/>
          <a:ea typeface="Geneva" pitchFamily="-68" charset="-128"/>
          <a:cs typeface="Geneva" charset="0"/>
        </a:defRPr>
      </a:lvl3pPr>
      <a:lvl4pPr marL="1766888" indent="6350" algn="l" rtl="0" eaLnBrk="0" fontAlgn="base" hangingPunct="0">
        <a:spcBef>
          <a:spcPct val="50000"/>
        </a:spcBef>
        <a:spcAft>
          <a:spcPct val="0"/>
        </a:spcAft>
        <a:buClr>
          <a:srgbClr val="808080"/>
        </a:buClr>
        <a:buChar char="•"/>
        <a:defRPr sz="2200">
          <a:solidFill>
            <a:srgbClr val="808080"/>
          </a:solidFill>
          <a:latin typeface="+mn-lt"/>
          <a:ea typeface="Geneva" pitchFamily="-68" charset="-128"/>
          <a:cs typeface="Geneva" charset="0"/>
        </a:defRPr>
      </a:lvl4pPr>
      <a:lvl5pPr marL="2149475" indent="-203200" algn="l" rtl="0" eaLnBrk="0" fontAlgn="base" hangingPunct="0">
        <a:spcBef>
          <a:spcPct val="50000"/>
        </a:spcBef>
        <a:spcAft>
          <a:spcPct val="0"/>
        </a:spcAft>
        <a:buClr>
          <a:schemeClr val="folHlink"/>
        </a:buClr>
        <a:buChar char="•"/>
        <a:defRPr sz="2200">
          <a:solidFill>
            <a:schemeClr val="tx1"/>
          </a:solidFill>
          <a:latin typeface="+mn-lt"/>
          <a:ea typeface="Geneva" pitchFamily="-68" charset="-128"/>
          <a:cs typeface="Geneva" charset="0"/>
        </a:defRPr>
      </a:lvl5pPr>
      <a:lvl6pPr marL="2606675" indent="-203200" algn="l" rtl="0" eaLnBrk="1" fontAlgn="base" hangingPunct="1">
        <a:spcBef>
          <a:spcPct val="50000"/>
        </a:spcBef>
        <a:spcAft>
          <a:spcPct val="0"/>
        </a:spcAft>
        <a:buClr>
          <a:schemeClr val="folHlink"/>
        </a:buClr>
        <a:buChar char="•"/>
        <a:defRPr sz="2200">
          <a:solidFill>
            <a:schemeClr val="tx1"/>
          </a:solidFill>
          <a:latin typeface="+mn-lt"/>
          <a:ea typeface="Geneva" pitchFamily="-68" charset="-128"/>
        </a:defRPr>
      </a:lvl6pPr>
      <a:lvl7pPr marL="3063875" indent="-203200" algn="l" rtl="0" eaLnBrk="1" fontAlgn="base" hangingPunct="1">
        <a:spcBef>
          <a:spcPct val="50000"/>
        </a:spcBef>
        <a:spcAft>
          <a:spcPct val="0"/>
        </a:spcAft>
        <a:buClr>
          <a:schemeClr val="folHlink"/>
        </a:buClr>
        <a:buChar char="•"/>
        <a:defRPr sz="2200">
          <a:solidFill>
            <a:schemeClr val="tx1"/>
          </a:solidFill>
          <a:latin typeface="+mn-lt"/>
          <a:ea typeface="Geneva" pitchFamily="-68" charset="-128"/>
        </a:defRPr>
      </a:lvl7pPr>
      <a:lvl8pPr marL="3521075" indent="-203200" algn="l" rtl="0" eaLnBrk="1" fontAlgn="base" hangingPunct="1">
        <a:spcBef>
          <a:spcPct val="50000"/>
        </a:spcBef>
        <a:spcAft>
          <a:spcPct val="0"/>
        </a:spcAft>
        <a:buClr>
          <a:schemeClr val="folHlink"/>
        </a:buClr>
        <a:buChar char="•"/>
        <a:defRPr sz="2200">
          <a:solidFill>
            <a:schemeClr val="tx1"/>
          </a:solidFill>
          <a:latin typeface="+mn-lt"/>
          <a:ea typeface="Geneva" pitchFamily="-68" charset="-128"/>
        </a:defRPr>
      </a:lvl8pPr>
      <a:lvl9pPr marL="3978275" indent="-203200" algn="l" rtl="0" eaLnBrk="1" fontAlgn="base" hangingPunct="1">
        <a:spcBef>
          <a:spcPct val="50000"/>
        </a:spcBef>
        <a:spcAft>
          <a:spcPct val="0"/>
        </a:spcAft>
        <a:buClr>
          <a:schemeClr val="folHlink"/>
        </a:buClr>
        <a:buChar char="•"/>
        <a:defRPr sz="2200">
          <a:solidFill>
            <a:schemeClr val="tx1"/>
          </a:solidFill>
          <a:latin typeface="+mn-lt"/>
          <a:ea typeface="Geneva" pitchFamily="-6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Kathleen Dooling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2133600"/>
          </a:xfrm>
        </p:spPr>
        <p:txBody>
          <a:bodyPr/>
          <a:lstStyle/>
          <a:p>
            <a:r>
              <a:rPr lang="en-US" sz="3600" dirty="0"/>
              <a:t>ACIP </a:t>
            </a:r>
            <a:r>
              <a:rPr lang="en-US" sz="3600"/>
              <a:t>Work Groups</a:t>
            </a:r>
            <a:br>
              <a:rPr lang="en-US" sz="3600" dirty="0"/>
            </a:b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National Center for Immunization &amp; Respiratory Diseases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Division of Bacterial Diseases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Herpes Zoster Work Group Lead</a:t>
            </a:r>
          </a:p>
          <a:p>
            <a:r>
              <a:rPr lang="en-US" dirty="0"/>
              <a:t>Division of Viral Diseases, CDC</a:t>
            </a:r>
          </a:p>
        </p:txBody>
      </p:sp>
    </p:spTree>
    <p:extLst>
      <p:ext uri="{BB962C8B-B14F-4D97-AF65-F5344CB8AC3E}">
        <p14:creationId xmlns:p14="http://schemas.microsoft.com/office/powerpoint/2010/main" val="3057450985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9BAB8-B91E-46DF-BC82-34A7B6F14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594521"/>
            <a:ext cx="8458200" cy="792161"/>
          </a:xfrm>
        </p:spPr>
        <p:txBody>
          <a:bodyPr/>
          <a:lstStyle/>
          <a:p>
            <a:r>
              <a:rPr lang="en-US" dirty="0"/>
              <a:t>Conflict of Interest for ACIP Work Group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989F2-FAA6-49D0-8F42-582DA8CBB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Participation in activities such as pharmaceutical advisory boards or uncompensated lectures should cease during tenure on the Work Group</a:t>
            </a:r>
          </a:p>
          <a:p>
            <a:endParaRPr lang="en-US" dirty="0"/>
          </a:p>
          <a:p>
            <a:r>
              <a:rPr lang="en-US" dirty="0"/>
              <a:t>Regardless of the level of financial involvement or other interest, if the Work Group member feels unable to provide objective advice, he/she must recuse him/herself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5C4AF9-4ABD-4D0F-B493-A34FA2375F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47405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Confidentiality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1"/>
            <a:ext cx="8458200" cy="4191000"/>
          </a:xfrm>
        </p:spPr>
        <p:txBody>
          <a:bodyPr/>
          <a:lstStyle/>
          <a:p>
            <a:pPr lvl="0"/>
            <a:r>
              <a:rPr lang="en-US" dirty="0"/>
              <a:t>Unlike ACIP meetings, Work Group discussions are confidential </a:t>
            </a:r>
          </a:p>
          <a:p>
            <a:pPr lvl="1"/>
            <a:r>
              <a:rPr lang="en-US" dirty="0"/>
              <a:t>Closed meetings via teleconference</a:t>
            </a:r>
          </a:p>
          <a:p>
            <a:pPr lvl="1"/>
            <a:r>
              <a:rPr lang="en-US" dirty="0"/>
              <a:t>Information distributed for meetings or shown during teleconferences is confidential</a:t>
            </a:r>
          </a:p>
          <a:p>
            <a:pPr marL="457200" lvl="1" indent="0">
              <a:buNone/>
            </a:pPr>
            <a:endParaRPr lang="en-US" dirty="0"/>
          </a:p>
          <a:p>
            <a:pPr lvl="0"/>
            <a:r>
              <a:rPr lang="en-US" dirty="0"/>
              <a:t>Work Group members should not discuss Work Group deliberations with anyone representing or employed by a vaccine manufacturer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24270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B9BF6-0EB8-43F6-89A1-FC4BEF1BF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confidentiality matter?  What are the risks of sharing Work Group discussions?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4D74AB-1AC0-4E1F-BE88-FB249A3891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94581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45" y="228600"/>
            <a:ext cx="8839200" cy="1020762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 Work Group interaction with pharmaceutical companies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45" y="1424152"/>
            <a:ext cx="8229600" cy="4976648"/>
          </a:xfrm>
        </p:spPr>
        <p:txBody>
          <a:bodyPr/>
          <a:lstStyle/>
          <a:p>
            <a:r>
              <a:rPr lang="en-US" dirty="0"/>
              <a:t>Pharmaceutical companies can provide critical information </a:t>
            </a:r>
          </a:p>
          <a:p>
            <a:pPr lvl="1"/>
            <a:r>
              <a:rPr lang="en-US" dirty="0"/>
              <a:t>Work Groups should provide opportunities for companies to present if new data are available</a:t>
            </a:r>
          </a:p>
          <a:p>
            <a:pPr lvl="1"/>
            <a:r>
              <a:rPr lang="en-US" dirty="0"/>
              <a:t>All information, data, and slides are confidential</a:t>
            </a:r>
          </a:p>
          <a:p>
            <a:pPr lvl="1"/>
            <a:r>
              <a:rPr lang="en-US" dirty="0"/>
              <a:t>Pharmaceutical company employees should exit calls prior to Work Group deliberation on policy questions</a:t>
            </a:r>
          </a:p>
          <a:p>
            <a:pPr marL="457200" lvl="1" indent="0">
              <a:buNone/>
            </a:pPr>
            <a:endParaRPr lang="en-US" dirty="0"/>
          </a:p>
          <a:p>
            <a:pPr lvl="0"/>
            <a:r>
              <a:rPr lang="en-US" dirty="0"/>
              <a:t>If a pharmaceutical company wishes to present data to ACIP, it must be vetted by the Work Group first</a:t>
            </a:r>
          </a:p>
          <a:p>
            <a:pPr lvl="1"/>
            <a:r>
              <a:rPr lang="en-US" dirty="0"/>
              <a:t>The Work Group lead should present a summary of the group’s interpretation of the data presented by the company during the same ACIP session, if appropriate.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83759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F0B7A-77F9-411B-9373-47BBCD510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382000" cy="1143000"/>
          </a:xfrm>
        </p:spPr>
        <p:txBody>
          <a:bodyPr/>
          <a:lstStyle/>
          <a:p>
            <a:r>
              <a:rPr lang="en-US" dirty="0"/>
              <a:t>Roles and Responsibilities:</a:t>
            </a:r>
            <a:br>
              <a:rPr lang="en-US" dirty="0"/>
            </a:br>
            <a:r>
              <a:rPr lang="en-US" dirty="0"/>
              <a:t> Work Group Chair (ACIP member) &amp; Lead (CDC)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7A4CFE1-4ED9-42EB-B622-64CA51ED07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1232823"/>
              </p:ext>
            </p:extLst>
          </p:nvPr>
        </p:nvGraphicFramePr>
        <p:xfrm>
          <a:off x="685800" y="2438400"/>
          <a:ext cx="80010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4230">
                  <a:extLst>
                    <a:ext uri="{9D8B030D-6E8A-4147-A177-3AD203B41FA5}">
                      <a16:colId xmlns:a16="http://schemas.microsoft.com/office/drawing/2014/main" val="1322445620"/>
                    </a:ext>
                  </a:extLst>
                </a:gridCol>
                <a:gridCol w="1319842">
                  <a:extLst>
                    <a:ext uri="{9D8B030D-6E8A-4147-A177-3AD203B41FA5}">
                      <a16:colId xmlns:a16="http://schemas.microsoft.com/office/drawing/2014/main" val="4021728753"/>
                    </a:ext>
                  </a:extLst>
                </a:gridCol>
                <a:gridCol w="1086928">
                  <a:extLst>
                    <a:ext uri="{9D8B030D-6E8A-4147-A177-3AD203B41FA5}">
                      <a16:colId xmlns:a16="http://schemas.microsoft.com/office/drawing/2014/main" val="1486635996"/>
                    </a:ext>
                  </a:extLst>
                </a:gridCol>
              </a:tblGrid>
              <a:tr h="328283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Lead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390860"/>
                  </a:ext>
                </a:extLst>
              </a:tr>
              <a:tr h="8333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Review Work Group membership to ensure necessary expertise is represented</a:t>
                      </a:r>
                    </a:p>
                    <a:p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514108"/>
                  </a:ext>
                </a:extLst>
              </a:tr>
              <a:tr h="580809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Set an agenda for meetings and for timelines of presentations to the ACIP and terms of reference</a:t>
                      </a:r>
                    </a:p>
                    <a:p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225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95194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7A4CFE1-4ED9-42EB-B622-64CA51ED07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367299"/>
              </p:ext>
            </p:extLst>
          </p:nvPr>
        </p:nvGraphicFramePr>
        <p:xfrm>
          <a:off x="533400" y="533401"/>
          <a:ext cx="8153400" cy="5738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1361">
                  <a:extLst>
                    <a:ext uri="{9D8B030D-6E8A-4147-A177-3AD203B41FA5}">
                      <a16:colId xmlns:a16="http://schemas.microsoft.com/office/drawing/2014/main" val="1322445620"/>
                    </a:ext>
                  </a:extLst>
                </a:gridCol>
                <a:gridCol w="870592">
                  <a:extLst>
                    <a:ext uri="{9D8B030D-6E8A-4147-A177-3AD203B41FA5}">
                      <a16:colId xmlns:a16="http://schemas.microsoft.com/office/drawing/2014/main" val="4021728753"/>
                    </a:ext>
                  </a:extLst>
                </a:gridCol>
                <a:gridCol w="791447">
                  <a:extLst>
                    <a:ext uri="{9D8B030D-6E8A-4147-A177-3AD203B41FA5}">
                      <a16:colId xmlns:a16="http://schemas.microsoft.com/office/drawing/2014/main" val="1486635996"/>
                    </a:ext>
                  </a:extLst>
                </a:gridCol>
              </a:tblGrid>
              <a:tr h="456872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390860"/>
                  </a:ext>
                </a:extLst>
              </a:tr>
              <a:tr h="9066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Develops ACIP agenda proposals, background and briefing documents, and ACIP presentations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2336367"/>
                  </a:ext>
                </a:extLst>
              </a:tr>
              <a:tr h="906632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Coordinates WG meetings and speakers, distribution of materials &amp; documentation of roll call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514108"/>
                  </a:ext>
                </a:extLst>
              </a:tr>
              <a:tr h="9827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Works with the Adult Immunization and Child/Adolescent Immunization Work Group Leads to review immunization schedule &amp; footnotes annually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006060"/>
                  </a:ext>
                </a:extLst>
              </a:tr>
              <a:tr h="8083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1st author of Morbidity and Mortality Weekly Report (MMWR) Policy Notes and Recommendations and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082439"/>
                  </a:ext>
                </a:extLst>
              </a:tr>
              <a:tr h="9172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Co-authors Morbidity and Mortality Weekly Report (MMWR) Policy Notes and Recommendations and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945142"/>
                  </a:ext>
                </a:extLst>
              </a:tr>
              <a:tr h="7366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Provides overview presentation of WG topics at ACIP meetings, and other presentations if needed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484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9029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and Responsibilities: Liaison Representatives and </a:t>
            </a:r>
            <a:r>
              <a:rPr lang="en-US" i="1" dirty="0"/>
              <a:t>Ex-Officio</a:t>
            </a:r>
            <a:r>
              <a:rPr lang="en-US" dirty="0"/>
              <a:t> Members, Invited Consultants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14800"/>
          </a:xfrm>
        </p:spPr>
        <p:txBody>
          <a:bodyPr/>
          <a:lstStyle/>
          <a:p>
            <a:r>
              <a:rPr lang="en-US" dirty="0"/>
              <a:t>Communicates the perspective of the organization or agency they represent at Work Group meetings</a:t>
            </a:r>
          </a:p>
          <a:p>
            <a:endParaRPr lang="en-US" sz="1600" dirty="0"/>
          </a:p>
          <a:p>
            <a:r>
              <a:rPr lang="en-US" dirty="0"/>
              <a:t>Provides updates to their organization/agency to ensure partners are informed of key discussions or issues under consideration</a:t>
            </a:r>
          </a:p>
          <a:p>
            <a:endParaRPr lang="en-US" sz="1600" dirty="0"/>
          </a:p>
          <a:p>
            <a:r>
              <a:rPr lang="en-US" dirty="0"/>
              <a:t>Consultants provide scientific expertise to the committee</a:t>
            </a:r>
          </a:p>
          <a:p>
            <a:endParaRPr lang="en-US" sz="1600" dirty="0"/>
          </a:p>
          <a:p>
            <a:r>
              <a:rPr lang="en-US" dirty="0"/>
              <a:t>All members sign an annual agreement indicating they understand their responsibilities and will participate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263374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CDC Work Group Lead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8229600" cy="3886201"/>
          </a:xfrm>
        </p:spPr>
        <p:txBody>
          <a:bodyPr/>
          <a:lstStyle/>
          <a:p>
            <a:r>
              <a:rPr lang="en-US" dirty="0"/>
              <a:t>Work Group Leads may be from different parts of CDC, limiting interaction</a:t>
            </a:r>
          </a:p>
          <a:p>
            <a:endParaRPr lang="en-US" dirty="0"/>
          </a:p>
          <a:p>
            <a:r>
              <a:rPr lang="en-US" dirty="0"/>
              <a:t>Opportunity for Work Group Leads to discuss process issues </a:t>
            </a:r>
          </a:p>
          <a:p>
            <a:endParaRPr lang="en-US" dirty="0"/>
          </a:p>
          <a:p>
            <a:r>
              <a:rPr lang="en-US" dirty="0"/>
              <a:t>Training of Leads to ensure consistency across Work Groups</a:t>
            </a:r>
          </a:p>
          <a:p>
            <a:endParaRPr lang="en-US" dirty="0"/>
          </a:p>
          <a:p>
            <a:r>
              <a:rPr lang="en-US" dirty="0"/>
              <a:t>Feedback to ACIP Secretariat about processes and challenges</a:t>
            </a:r>
          </a:p>
        </p:txBody>
      </p:sp>
    </p:spTree>
    <p:extLst>
      <p:ext uri="{BB962C8B-B14F-4D97-AF65-F5344CB8AC3E}">
        <p14:creationId xmlns:p14="http://schemas.microsoft.com/office/powerpoint/2010/main" val="951849142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3B15D-6ECC-4D46-8C59-4A27BAB19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Groups… things I’ve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B6C7B-5454-48CE-B834-4826FB541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Work Group is just 1 duty among many for members…</a:t>
            </a:r>
          </a:p>
          <a:p>
            <a:pPr lvl="1"/>
            <a:r>
              <a:rPr lang="en-US" dirty="0"/>
              <a:t>Keep Work Group emails short</a:t>
            </a:r>
          </a:p>
          <a:p>
            <a:pPr lvl="1"/>
            <a:r>
              <a:rPr lang="en-US" dirty="0"/>
              <a:t>Provide material for calls several days ahead</a:t>
            </a:r>
          </a:p>
          <a:p>
            <a:pPr lvl="1"/>
            <a:r>
              <a:rPr lang="en-US" dirty="0"/>
              <a:t>Book meetings at a regular interval and book well in advance</a:t>
            </a:r>
          </a:p>
          <a:p>
            <a:r>
              <a:rPr lang="en-US" dirty="0"/>
              <a:t>Provide a clear road map</a:t>
            </a:r>
          </a:p>
          <a:p>
            <a:pPr lvl="1"/>
            <a:r>
              <a:rPr lang="en-US" dirty="0"/>
              <a:t>Remind members what topics you’ve covered in previous meetings and the policy question you are working toward</a:t>
            </a:r>
          </a:p>
          <a:p>
            <a:r>
              <a:rPr lang="en-US" dirty="0"/>
              <a:t>Communicate in many ways</a:t>
            </a:r>
          </a:p>
          <a:p>
            <a:pPr lvl="1"/>
            <a:r>
              <a:rPr lang="en-US" dirty="0"/>
              <a:t>Post call polls</a:t>
            </a:r>
          </a:p>
          <a:p>
            <a:pPr lvl="1"/>
            <a:r>
              <a:rPr lang="en-US" dirty="0"/>
              <a:t>1 on 1 conversations</a:t>
            </a:r>
          </a:p>
          <a:p>
            <a:pPr lvl="1"/>
            <a:r>
              <a:rPr lang="en-US" dirty="0"/>
              <a:t>Silence can be the gateway to important discussions  </a:t>
            </a:r>
          </a:p>
        </p:txBody>
      </p:sp>
    </p:spTree>
    <p:extLst>
      <p:ext uri="{BB962C8B-B14F-4D97-AF65-F5344CB8AC3E}">
        <p14:creationId xmlns:p14="http://schemas.microsoft.com/office/powerpoint/2010/main" val="550937219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ACIP Work Groups do much of the heavy lifting in terms of reviewing and deliberating the evidence and considering policy recommendations</a:t>
            </a:r>
          </a:p>
          <a:p>
            <a:endParaRPr lang="en-US" dirty="0"/>
          </a:p>
          <a:p>
            <a:r>
              <a:rPr lang="en-US" dirty="0"/>
              <a:t>Being part of a work group is a commitment, but members continue to participate, in part, because of the strong sense of value that work groups have to the ACIP</a:t>
            </a:r>
          </a:p>
        </p:txBody>
      </p:sp>
    </p:spTree>
    <p:extLst>
      <p:ext uri="{BB962C8B-B14F-4D97-AF65-F5344CB8AC3E}">
        <p14:creationId xmlns:p14="http://schemas.microsoft.com/office/powerpoint/2010/main" val="327196828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29480-DB7E-4CB7-9EC0-EDAFB42C9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C5188-BBAC-44B4-BB5E-0BC2C09B4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Work Groups: Purpose &amp; Composition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Rules of Engagement: </a:t>
            </a:r>
          </a:p>
          <a:p>
            <a:pPr marL="857250" lvl="1" indent="-457200"/>
            <a:r>
              <a:rPr lang="en-US" dirty="0"/>
              <a:t>Conflicts of interest</a:t>
            </a:r>
          </a:p>
          <a:p>
            <a:pPr marL="857250" lvl="1" indent="-457200"/>
            <a:r>
              <a:rPr lang="en-US" dirty="0"/>
              <a:t>Confidentiality</a:t>
            </a:r>
          </a:p>
          <a:p>
            <a:pPr marL="857250" lvl="1" indent="-457200"/>
            <a:r>
              <a:rPr lang="en-US" dirty="0"/>
              <a:t>Working with the pharmaceutical industry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Work Group members: Roles and Responsibility 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613C5-6EDF-401B-AFA2-E3C43ED752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15580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3DE1904-63FB-47C4-88D1-CDE337DAF2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762000"/>
            <a:ext cx="7543800" cy="5105400"/>
          </a:xfrm>
        </p:spPr>
      </p:pic>
    </p:spTree>
    <p:extLst>
      <p:ext uri="{BB962C8B-B14F-4D97-AF65-F5344CB8AC3E}">
        <p14:creationId xmlns:p14="http://schemas.microsoft.com/office/powerpoint/2010/main" val="278114998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Triggers to Establish a Work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New or expanded vaccine license anticipated </a:t>
            </a:r>
          </a:p>
          <a:p>
            <a:pPr lvl="1"/>
            <a:r>
              <a:rPr lang="en-US" dirty="0"/>
              <a:t>Work Groups usually begin reviewing data at least 12-24 months prior to a potential decision on licensure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i="1" dirty="0"/>
              <a:t> </a:t>
            </a:r>
            <a:r>
              <a:rPr lang="en-US" dirty="0"/>
              <a:t>New critical data regarding safety/effectiveness, or programmatic issues etc.</a:t>
            </a:r>
          </a:p>
          <a:p>
            <a:pPr lvl="1"/>
            <a:r>
              <a:rPr lang="en-US" dirty="0"/>
              <a:t>Updates to existing recommendations anticipated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dirty="0"/>
              <a:t>Regular review</a:t>
            </a:r>
          </a:p>
          <a:p>
            <a:pPr lvl="1"/>
            <a:r>
              <a:rPr lang="en-US" dirty="0"/>
              <a:t>Existing ACIP recommendations should be reviewed at least every 7 years, and either revised, renewed, or retired with a vote by ACIP</a:t>
            </a:r>
          </a:p>
        </p:txBody>
      </p:sp>
    </p:spTree>
    <p:extLst>
      <p:ext uri="{BB962C8B-B14F-4D97-AF65-F5344CB8AC3E}">
        <p14:creationId xmlns:p14="http://schemas.microsoft.com/office/powerpoint/2010/main" val="137332428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67D4D-2110-4CAF-817C-690FE606C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you need a NITAG Work Group…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8501E-C99C-443D-8B82-C324C564C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Who?</a:t>
            </a:r>
          </a:p>
          <a:p>
            <a:pPr lvl="1"/>
            <a:r>
              <a:rPr lang="en-US" dirty="0"/>
              <a:t>Internal</a:t>
            </a:r>
          </a:p>
          <a:p>
            <a:pPr lvl="1"/>
            <a:r>
              <a:rPr lang="en-US" dirty="0"/>
              <a:t>External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needs to be in place to start working?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67C414-CF7A-4675-84A1-88F673DF08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374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of ACIP Work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799"/>
            <a:ext cx="8229600" cy="3962401"/>
          </a:xfrm>
        </p:spPr>
        <p:txBody>
          <a:bodyPr/>
          <a:lstStyle/>
          <a:p>
            <a:r>
              <a:rPr lang="en-US" dirty="0"/>
              <a:t>ACIP voting members (≥2, one serves as WG Chair)</a:t>
            </a:r>
            <a:endParaRPr lang="en-US" sz="2000" dirty="0"/>
          </a:p>
          <a:p>
            <a:r>
              <a:rPr lang="en-US" dirty="0"/>
              <a:t>ACIP </a:t>
            </a:r>
            <a:r>
              <a:rPr lang="en-US" i="1" dirty="0"/>
              <a:t>ex-officio</a:t>
            </a:r>
            <a:r>
              <a:rPr lang="en-US" dirty="0"/>
              <a:t> members (</a:t>
            </a:r>
            <a:r>
              <a:rPr lang="en-US" dirty="0" err="1"/>
              <a:t>eg.</a:t>
            </a:r>
            <a:r>
              <a:rPr lang="en-US" dirty="0"/>
              <a:t> </a:t>
            </a:r>
            <a:r>
              <a:rPr lang="en-US" dirty="0">
                <a:solidFill>
                  <a:schemeClr val="tx2"/>
                </a:solidFill>
              </a:rPr>
              <a:t>regulatory, gov. research</a:t>
            </a:r>
            <a:r>
              <a:rPr lang="en-US" dirty="0"/>
              <a:t>)</a:t>
            </a:r>
          </a:p>
          <a:p>
            <a:r>
              <a:rPr lang="en-US" dirty="0"/>
              <a:t>ACIP liaison representatives (</a:t>
            </a:r>
            <a:r>
              <a:rPr lang="en-US" dirty="0" err="1"/>
              <a:t>eg.</a:t>
            </a:r>
            <a:r>
              <a:rPr lang="en-US" dirty="0"/>
              <a:t> American Academy of Pediatrics, Council of State and Territorial Epidemiologists)</a:t>
            </a:r>
          </a:p>
          <a:p>
            <a:r>
              <a:rPr lang="en-US" dirty="0"/>
              <a:t>Invited consultants (external experts)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CDC staff</a:t>
            </a:r>
          </a:p>
          <a:p>
            <a:pPr lvl="1"/>
            <a:r>
              <a:rPr lang="en-US" dirty="0"/>
              <a:t>CDC WG Lead</a:t>
            </a:r>
          </a:p>
          <a:p>
            <a:pPr lvl="1"/>
            <a:r>
              <a:rPr lang="en-US" dirty="0"/>
              <a:t>Subject matter experts in pathogen, vaccine safety, and program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62601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67D4D-2110-4CAF-817C-690FE606C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you need a NITAG Work Group…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8501E-C99C-443D-8B82-C324C564C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should be in place to start working?</a:t>
            </a:r>
          </a:p>
          <a:p>
            <a:pPr lvl="1"/>
            <a:r>
              <a:rPr lang="en-US" dirty="0"/>
              <a:t>Terms of Reference</a:t>
            </a:r>
          </a:p>
          <a:p>
            <a:pPr lvl="1"/>
            <a:r>
              <a:rPr lang="en-US" dirty="0"/>
              <a:t>Declaration of interests/Conflict of interest</a:t>
            </a:r>
          </a:p>
          <a:p>
            <a:pPr lvl="1"/>
            <a:r>
              <a:rPr lang="en-US" dirty="0"/>
              <a:t>Confidentiality</a:t>
            </a:r>
          </a:p>
          <a:p>
            <a:pPr lvl="1"/>
            <a:r>
              <a:rPr lang="en-US" dirty="0"/>
              <a:t>Expectation of role/responsibility</a:t>
            </a:r>
          </a:p>
        </p:txBody>
      </p:sp>
    </p:spTree>
    <p:extLst>
      <p:ext uri="{BB962C8B-B14F-4D97-AF65-F5344CB8AC3E}">
        <p14:creationId xmlns:p14="http://schemas.microsoft.com/office/powerpoint/2010/main" val="19095644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Terms of Reference for an ACIP Work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43401"/>
          </a:xfrm>
        </p:spPr>
        <p:txBody>
          <a:bodyPr/>
          <a:lstStyle/>
          <a:p>
            <a:r>
              <a:rPr lang="en-US" dirty="0"/>
              <a:t>Each Work Group operates under specific Terms of Reference (TORs) determined by the WG Chair and WG Lead at the time the WG is formed:</a:t>
            </a:r>
          </a:p>
          <a:p>
            <a:pPr lvl="1"/>
            <a:r>
              <a:rPr lang="en-US" sz="2200" dirty="0"/>
              <a:t>Background </a:t>
            </a:r>
          </a:p>
          <a:p>
            <a:pPr lvl="1"/>
            <a:r>
              <a:rPr lang="en-US" sz="2200" dirty="0"/>
              <a:t>Purpose or Objectives</a:t>
            </a:r>
          </a:p>
          <a:p>
            <a:pPr lvl="1"/>
            <a:r>
              <a:rPr lang="en-US" sz="2200" dirty="0"/>
              <a:t>Activities</a:t>
            </a:r>
          </a:p>
          <a:p>
            <a:endParaRPr lang="en-US" dirty="0"/>
          </a:p>
          <a:p>
            <a:r>
              <a:rPr lang="en-US" dirty="0"/>
              <a:t>Updated annually or when major changes to activities </a:t>
            </a:r>
          </a:p>
          <a:p>
            <a:pPr lvl="1"/>
            <a:r>
              <a:rPr lang="en-US" sz="2200" dirty="0"/>
              <a:t>Shared by Work Group during ACIP presentations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6354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Conflicts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ACIP Work Group members serve a key scientific role in support of vaccine policy development.  Conflicts of interest could interfere with the effective functioning of a Work Group. </a:t>
            </a:r>
          </a:p>
          <a:p>
            <a:endParaRPr lang="en-US" dirty="0"/>
          </a:p>
          <a:p>
            <a:r>
              <a:rPr lang="en-US" dirty="0"/>
              <a:t>To avoid undue influence or the appearance/perception of a conflict of interest, screening is conducted upon establishment of the Work Group and annually</a:t>
            </a:r>
          </a:p>
          <a:p>
            <a:pPr lvl="1"/>
            <a:r>
              <a:rPr lang="en-US" sz="2200" dirty="0"/>
              <a:t>Balance of ensuring limited potential conflicts of interest and need for expertise in the subject matter</a:t>
            </a:r>
          </a:p>
          <a:p>
            <a:pPr lvl="1"/>
            <a:r>
              <a:rPr lang="en-US" sz="2200" dirty="0"/>
              <a:t>Goal is to be transparent about potential conflicts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2214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Conflict of Interest for WG members?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 where a conflict of interest should prohibit Work Group membership:</a:t>
            </a:r>
          </a:p>
          <a:p>
            <a:pPr lvl="1"/>
            <a:r>
              <a:rPr lang="en-US" dirty="0"/>
              <a:t>A person or their immediate family is employed by a vaccine manufacturer or its parent company.</a:t>
            </a:r>
          </a:p>
          <a:p>
            <a:pPr lvl="1"/>
            <a:r>
              <a:rPr lang="en-US" dirty="0"/>
              <a:t>A person holds a paid advisory or consulting role with a vaccine manufacturer to perform work related to vaccines expected to be considered by the Work Group </a:t>
            </a:r>
          </a:p>
          <a:p>
            <a:r>
              <a:rPr lang="en-US" dirty="0"/>
              <a:t>Examples of potential conflicts of interest that should be disclosed but may not prohibit Work Group membership:</a:t>
            </a:r>
          </a:p>
          <a:p>
            <a:pPr lvl="1" indent="-342900"/>
            <a:r>
              <a:rPr lang="en-US" dirty="0"/>
              <a:t>Conducting research studies funded by pharmaceutical companies and service on data monitoring boards</a:t>
            </a:r>
          </a:p>
          <a:p>
            <a:pPr lvl="1" indent="-342900"/>
            <a:r>
              <a:rPr lang="en-US" dirty="0"/>
              <a:t>Uncompensated prior participation in advisory boards, or lectures on behalf of a pharmaceutical company </a:t>
            </a:r>
          </a:p>
        </p:txBody>
      </p:sp>
    </p:spTree>
    <p:extLst>
      <p:ext uri="{BB962C8B-B14F-4D97-AF65-F5344CB8AC3E}">
        <p14:creationId xmlns:p14="http://schemas.microsoft.com/office/powerpoint/2010/main" val="310075657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NCIRD_PPT_dark([1]">
  <a:themeElements>
    <a:clrScheme name="NCIR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47F81"/>
      </a:accent1>
      <a:accent2>
        <a:srgbClr val="532E60"/>
      </a:accent2>
      <a:accent3>
        <a:srgbClr val="662046"/>
      </a:accent3>
      <a:accent4>
        <a:srgbClr val="9A996E"/>
      </a:accent4>
      <a:accent5>
        <a:srgbClr val="E8CE79"/>
      </a:accent5>
      <a:accent6>
        <a:srgbClr val="002060"/>
      </a:accent6>
      <a:hlink>
        <a:srgbClr val="FFC000"/>
      </a:hlink>
      <a:folHlink>
        <a:srgbClr val="3077FF"/>
      </a:folHlink>
    </a:clrScheme>
    <a:fontScheme name="Custom 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NCIRD_PPT_dark([1]">
  <a:themeElements>
    <a:clrScheme name="NCIR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47F81"/>
      </a:accent1>
      <a:accent2>
        <a:srgbClr val="532E60"/>
      </a:accent2>
      <a:accent3>
        <a:srgbClr val="662046"/>
      </a:accent3>
      <a:accent4>
        <a:srgbClr val="9A996E"/>
      </a:accent4>
      <a:accent5>
        <a:srgbClr val="E8CE79"/>
      </a:accent5>
      <a:accent6>
        <a:srgbClr val="002060"/>
      </a:accent6>
      <a:hlink>
        <a:srgbClr val="FFC000"/>
      </a:hlink>
      <a:folHlink>
        <a:srgbClr val="3077FF"/>
      </a:folHlink>
    </a:clrScheme>
    <a:fontScheme name="Custom 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NCIRD_PPT_dark">
  <a:themeElements>
    <a:clrScheme name="NCIR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47F81"/>
      </a:accent1>
      <a:accent2>
        <a:srgbClr val="532E60"/>
      </a:accent2>
      <a:accent3>
        <a:srgbClr val="662046"/>
      </a:accent3>
      <a:accent4>
        <a:srgbClr val="9A996E"/>
      </a:accent4>
      <a:accent5>
        <a:srgbClr val="E8CE79"/>
      </a:accent5>
      <a:accent6>
        <a:srgbClr val="002060"/>
      </a:accent6>
      <a:hlink>
        <a:srgbClr val="FFC000"/>
      </a:hlink>
      <a:folHlink>
        <a:srgbClr val="3077FF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Pediatrics LCD-Temp">
  <a:themeElements>
    <a:clrScheme name="TCH LCD Template 1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254E"/>
      </a:accent1>
      <a:accent2>
        <a:srgbClr val="3F80CD"/>
      </a:accent2>
      <a:accent3>
        <a:srgbClr val="FFFFFF"/>
      </a:accent3>
      <a:accent4>
        <a:srgbClr val="000000"/>
      </a:accent4>
      <a:accent5>
        <a:srgbClr val="AAACB2"/>
      </a:accent5>
      <a:accent6>
        <a:srgbClr val="3873BA"/>
      </a:accent6>
      <a:hlink>
        <a:srgbClr val="F15A29"/>
      </a:hlink>
      <a:folHlink>
        <a:srgbClr val="C0C0C0"/>
      </a:folHlink>
    </a:clrScheme>
    <a:fontScheme name="TCH LCD Templat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2"/>
        </a:solidFill>
        <a:ln w="9525">
          <a:solidFill>
            <a:schemeClr val="bg1"/>
          </a:solidFill>
          <a:round/>
          <a:headEnd/>
          <a:tailEnd/>
        </a:ln>
      </a:spPr>
      <a:bodyPr lIns="0" tIns="0" rIns="0" bIns="0" anchor="b">
        <a:prstTxWarp prst="textNoShape">
          <a:avLst/>
        </a:prstTxWarp>
        <a:spAutoFit/>
      </a:bodyPr>
      <a:lstStyle>
        <a:defPPr>
          <a:defRPr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91440" rIns="91440" bIns="9144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tx1"/>
          </a:buClr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Calibri" pitchFamily="-68" charset="0"/>
          </a:defRPr>
        </a:defPPr>
      </a:lstStyle>
    </a:lnDef>
  </a:objectDefaults>
  <a:extraClrSchemeLst>
    <a:extraClrScheme>
      <a:clrScheme name="TCH LCD Template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254E"/>
        </a:accent1>
        <a:accent2>
          <a:srgbClr val="3F80CD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873BA"/>
        </a:accent6>
        <a:hlink>
          <a:srgbClr val="F15A2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4508</TotalTime>
  <Words>1111</Words>
  <Application>Microsoft Office PowerPoint</Application>
  <PresentationFormat>On-screen Show (4:3)</PresentationFormat>
  <Paragraphs>148</Paragraphs>
  <Slides>20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Courier New</vt:lpstr>
      <vt:lpstr>Wingdings</vt:lpstr>
      <vt:lpstr>NCIRD_PPT_dark([1]</vt:lpstr>
      <vt:lpstr>1_NCIRD_PPT_dark([1]</vt:lpstr>
      <vt:lpstr>NCIRD_PPT_dark</vt:lpstr>
      <vt:lpstr>Pediatrics LCD-Temp</vt:lpstr>
      <vt:lpstr>ACIP Work Groups </vt:lpstr>
      <vt:lpstr>Outline</vt:lpstr>
      <vt:lpstr>Triggers to Establish a Work Group</vt:lpstr>
      <vt:lpstr>So you need a NITAG Work Group…</vt:lpstr>
      <vt:lpstr>Composition of ACIP Work Groups</vt:lpstr>
      <vt:lpstr>So you need a NITAG Work Group…</vt:lpstr>
      <vt:lpstr>Terms of Reference for an ACIP Work Group</vt:lpstr>
      <vt:lpstr>Identifying Conflicts of Interest</vt:lpstr>
      <vt:lpstr>What is a Conflict of Interest for WG members?</vt:lpstr>
      <vt:lpstr>Conflict of Interest for ACIP Work Group Members</vt:lpstr>
      <vt:lpstr>Confidentiality</vt:lpstr>
      <vt:lpstr>Why does confidentiality matter?  What are the risks of sharing Work Group discussions?</vt:lpstr>
      <vt:lpstr>  Work Group interaction with pharmaceutical companies</vt:lpstr>
      <vt:lpstr>Roles and Responsibilities:  Work Group Chair (ACIP member) &amp; Lead (CDC)</vt:lpstr>
      <vt:lpstr>PowerPoint Presentation</vt:lpstr>
      <vt:lpstr>Roles and Responsibilities: Liaison Representatives and Ex-Officio Members, Invited Consultants</vt:lpstr>
      <vt:lpstr>Monthly CDC Work Group Lead Meetings</vt:lpstr>
      <vt:lpstr>Work Groups… things I’ve learned</vt:lpstr>
      <vt:lpstr>Summary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Liang, Jennifer L. (CDC/OID/NCIRD)</dc:creator>
  <cp:lastModifiedBy>Dooling, Kathleen L. (CDC/DDID/NCIRD/DVD)</cp:lastModifiedBy>
  <cp:revision>184</cp:revision>
  <cp:lastPrinted>2012-10-22T18:35:29Z</cp:lastPrinted>
  <dcterms:created xsi:type="dcterms:W3CDTF">2012-04-09T17:01:12Z</dcterms:created>
  <dcterms:modified xsi:type="dcterms:W3CDTF">2020-03-04T16:13:43Z</dcterms:modified>
</cp:coreProperties>
</file>