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9" r:id="rId1"/>
  </p:sldMasterIdLst>
  <p:notesMasterIdLst>
    <p:notesMasterId r:id="rId23"/>
  </p:notesMasterIdLst>
  <p:handoutMasterIdLst>
    <p:handoutMasterId r:id="rId24"/>
  </p:handoutMasterIdLst>
  <p:sldIdLst>
    <p:sldId id="1384" r:id="rId2"/>
    <p:sldId id="1763" r:id="rId3"/>
    <p:sldId id="1564" r:id="rId4"/>
    <p:sldId id="1565" r:id="rId5"/>
    <p:sldId id="1567" r:id="rId6"/>
    <p:sldId id="1568" r:id="rId7"/>
    <p:sldId id="256" r:id="rId8"/>
    <p:sldId id="1569" r:id="rId9"/>
    <p:sldId id="1570" r:id="rId10"/>
    <p:sldId id="1571" r:id="rId11"/>
    <p:sldId id="1572" r:id="rId12"/>
    <p:sldId id="1778" r:id="rId13"/>
    <p:sldId id="1765" r:id="rId14"/>
    <p:sldId id="1774" r:id="rId15"/>
    <p:sldId id="1776" r:id="rId16"/>
    <p:sldId id="1777" r:id="rId17"/>
    <p:sldId id="1580" r:id="rId18"/>
    <p:sldId id="1581" r:id="rId19"/>
    <p:sldId id="1582" r:id="rId20"/>
    <p:sldId id="1779" r:id="rId21"/>
    <p:sldId id="1573" r:id="rId22"/>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vallaro, Kathy (CDC/CGH/GID)" initials="CK(" lastIdx="2" clrIdx="0"/>
  <p:cmAuthor id="2" name="Donadel, Morgane (CDC/CGH/GID)" initials="DM(" lastIdx="1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66FF99"/>
    <a:srgbClr val="FF9999"/>
    <a:srgbClr val="66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autoAdjust="0"/>
    <p:restoredTop sz="78367" autoAdjust="0"/>
  </p:normalViewPr>
  <p:slideViewPr>
    <p:cSldViewPr>
      <p:cViewPr varScale="1">
        <p:scale>
          <a:sx n="99" d="100"/>
          <a:sy n="99" d="100"/>
        </p:scale>
        <p:origin x="1536" y="17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315"/>
    </p:cViewPr>
  </p:sorterViewPr>
  <p:notesViewPr>
    <p:cSldViewPr>
      <p:cViewPr varScale="1">
        <p:scale>
          <a:sx n="66" d="100"/>
          <a:sy n="66" d="100"/>
        </p:scale>
        <p:origin x="313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31FE27-208E-4446-8889-FB0FED085239}" type="doc">
      <dgm:prSet loTypeId="urn:microsoft.com/office/officeart/2009/3/layout/IncreasingArrowsProcess" loCatId="process" qsTypeId="urn:microsoft.com/office/officeart/2005/8/quickstyle/simple1" qsCatId="simple" csTypeId="urn:microsoft.com/office/officeart/2005/8/colors/accent1_2" csCatId="accent1" phldr="1"/>
      <dgm:spPr/>
      <dgm:t>
        <a:bodyPr/>
        <a:lstStyle/>
        <a:p>
          <a:endParaRPr lang="en-US"/>
        </a:p>
      </dgm:t>
    </dgm:pt>
    <dgm:pt modelId="{04460EB4-6C40-4C1D-A2A3-6C61E2C373F0}">
      <dgm:prSet phldrT="[Text]"/>
      <dgm:spPr/>
      <dgm:t>
        <a:bodyPr/>
        <a:lstStyle/>
        <a:p>
          <a:r>
            <a:rPr lang="en-US" dirty="0"/>
            <a:t>Step 1</a:t>
          </a:r>
        </a:p>
      </dgm:t>
    </dgm:pt>
    <dgm:pt modelId="{A2CADF2A-CCB9-4906-A7BF-3EE9EA430145}" type="parTrans" cxnId="{1E6775CC-D7A6-4C59-AC40-EFCCACC73E96}">
      <dgm:prSet/>
      <dgm:spPr/>
      <dgm:t>
        <a:bodyPr/>
        <a:lstStyle/>
        <a:p>
          <a:endParaRPr lang="en-US"/>
        </a:p>
      </dgm:t>
    </dgm:pt>
    <dgm:pt modelId="{084B251D-7028-4C16-B542-4416F1B75197}" type="sibTrans" cxnId="{1E6775CC-D7A6-4C59-AC40-EFCCACC73E96}">
      <dgm:prSet/>
      <dgm:spPr/>
      <dgm:t>
        <a:bodyPr/>
        <a:lstStyle/>
        <a:p>
          <a:endParaRPr lang="en-US"/>
        </a:p>
      </dgm:t>
    </dgm:pt>
    <dgm:pt modelId="{6050F449-AD99-4CFF-809E-C4094A954392}">
      <dgm:prSet phldrT="[Text]"/>
      <dgm:spPr/>
      <dgm:t>
        <a:bodyPr/>
        <a:lstStyle/>
        <a:p>
          <a:r>
            <a:rPr lang="en-US" dirty="0"/>
            <a:t>Formulate policy question</a:t>
          </a:r>
        </a:p>
        <a:p>
          <a:r>
            <a:rPr lang="en-US" dirty="0"/>
            <a:t>Focus policy question</a:t>
          </a:r>
        </a:p>
      </dgm:t>
    </dgm:pt>
    <dgm:pt modelId="{7D7D2B50-4364-45FA-965D-85819886F969}" type="parTrans" cxnId="{E8F86D3A-708C-4261-BDA6-74C2C41C2185}">
      <dgm:prSet/>
      <dgm:spPr/>
      <dgm:t>
        <a:bodyPr/>
        <a:lstStyle/>
        <a:p>
          <a:endParaRPr lang="en-US"/>
        </a:p>
      </dgm:t>
    </dgm:pt>
    <dgm:pt modelId="{8CAE109B-651C-4534-A109-69B51D120BBD}" type="sibTrans" cxnId="{E8F86D3A-708C-4261-BDA6-74C2C41C2185}">
      <dgm:prSet/>
      <dgm:spPr/>
      <dgm:t>
        <a:bodyPr/>
        <a:lstStyle/>
        <a:p>
          <a:endParaRPr lang="en-US"/>
        </a:p>
      </dgm:t>
    </dgm:pt>
    <dgm:pt modelId="{1E7F9FAA-8A28-431D-8BA7-C40317E7841B}">
      <dgm:prSet phldrT="[Text]"/>
      <dgm:spPr/>
      <dgm:t>
        <a:bodyPr/>
        <a:lstStyle/>
        <a:p>
          <a:r>
            <a:rPr lang="en-US" dirty="0"/>
            <a:t>Step 2</a:t>
          </a:r>
        </a:p>
      </dgm:t>
    </dgm:pt>
    <dgm:pt modelId="{960D5B24-5CF7-4C30-8648-780D3A7A74B2}" type="parTrans" cxnId="{5F0B453A-16A0-4444-B5CD-B0397E44777F}">
      <dgm:prSet/>
      <dgm:spPr/>
      <dgm:t>
        <a:bodyPr/>
        <a:lstStyle/>
        <a:p>
          <a:endParaRPr lang="en-US"/>
        </a:p>
      </dgm:t>
    </dgm:pt>
    <dgm:pt modelId="{50BB94DA-6832-4091-9996-84FE87A28A65}" type="sibTrans" cxnId="{5F0B453A-16A0-4444-B5CD-B0397E44777F}">
      <dgm:prSet/>
      <dgm:spPr/>
      <dgm:t>
        <a:bodyPr/>
        <a:lstStyle/>
        <a:p>
          <a:endParaRPr lang="en-US"/>
        </a:p>
      </dgm:t>
    </dgm:pt>
    <dgm:pt modelId="{D6326384-525D-43E6-B284-88DD7F97D565}">
      <dgm:prSet phldrT="[Text]"/>
      <dgm:spPr/>
      <dgm:t>
        <a:bodyPr/>
        <a:lstStyle/>
        <a:p>
          <a:r>
            <a:rPr lang="en-US" dirty="0"/>
            <a:t>Define criteria for decision-making</a:t>
          </a:r>
        </a:p>
        <a:p>
          <a:r>
            <a:rPr lang="en-US" dirty="0"/>
            <a:t>Rank criteria</a:t>
          </a:r>
        </a:p>
      </dgm:t>
    </dgm:pt>
    <dgm:pt modelId="{7A93F39B-A079-40B9-A994-6C100BA2B15F}" type="parTrans" cxnId="{31606BA3-5FA4-4541-8CCA-D8CC5EFBE3B3}">
      <dgm:prSet/>
      <dgm:spPr/>
      <dgm:t>
        <a:bodyPr/>
        <a:lstStyle/>
        <a:p>
          <a:endParaRPr lang="en-US"/>
        </a:p>
      </dgm:t>
    </dgm:pt>
    <dgm:pt modelId="{984172EE-E890-48DC-8583-33680A5D8051}" type="sibTrans" cxnId="{31606BA3-5FA4-4541-8CCA-D8CC5EFBE3B3}">
      <dgm:prSet/>
      <dgm:spPr/>
      <dgm:t>
        <a:bodyPr/>
        <a:lstStyle/>
        <a:p>
          <a:endParaRPr lang="en-US"/>
        </a:p>
      </dgm:t>
    </dgm:pt>
    <dgm:pt modelId="{4C1435FD-0480-4E20-80A8-7DF704BEA41D}">
      <dgm:prSet phldrT="[Text]"/>
      <dgm:spPr/>
      <dgm:t>
        <a:bodyPr/>
        <a:lstStyle/>
        <a:p>
          <a:r>
            <a:rPr lang="en-US" dirty="0"/>
            <a:t>Step 3</a:t>
          </a:r>
        </a:p>
      </dgm:t>
    </dgm:pt>
    <dgm:pt modelId="{48FC3911-3CC5-4891-A0B4-ABE1822D7A38}" type="parTrans" cxnId="{5000AED7-A71C-4877-AAC5-FC05C189C46E}">
      <dgm:prSet/>
      <dgm:spPr/>
      <dgm:t>
        <a:bodyPr/>
        <a:lstStyle/>
        <a:p>
          <a:endParaRPr lang="en-US"/>
        </a:p>
      </dgm:t>
    </dgm:pt>
    <dgm:pt modelId="{DC8C0D18-F731-40D5-9AD0-59AB10E3D8F2}" type="sibTrans" cxnId="{5000AED7-A71C-4877-AAC5-FC05C189C46E}">
      <dgm:prSet/>
      <dgm:spPr/>
      <dgm:t>
        <a:bodyPr/>
        <a:lstStyle/>
        <a:p>
          <a:endParaRPr lang="en-US"/>
        </a:p>
      </dgm:t>
    </dgm:pt>
    <dgm:pt modelId="{DD0186BE-BF15-429E-8B98-19CDBBF05545}">
      <dgm:prSet phldrT="[Text]"/>
      <dgm:spPr/>
      <dgm:t>
        <a:bodyPr/>
        <a:lstStyle/>
        <a:p>
          <a:r>
            <a:rPr lang="en-US" dirty="0"/>
            <a:t>Gather, analyze evidence</a:t>
          </a:r>
        </a:p>
      </dgm:t>
    </dgm:pt>
    <dgm:pt modelId="{1236B899-D56B-457B-AFE2-602709D12160}" type="parTrans" cxnId="{9C0BA975-C2F7-403A-BDBC-C6D8AAE05D70}">
      <dgm:prSet/>
      <dgm:spPr/>
      <dgm:t>
        <a:bodyPr/>
        <a:lstStyle/>
        <a:p>
          <a:endParaRPr lang="en-US"/>
        </a:p>
      </dgm:t>
    </dgm:pt>
    <dgm:pt modelId="{4C1C46ED-6BBF-4A2C-9929-EB8A2EE3B24A}" type="sibTrans" cxnId="{9C0BA975-C2F7-403A-BDBC-C6D8AAE05D70}">
      <dgm:prSet/>
      <dgm:spPr/>
      <dgm:t>
        <a:bodyPr/>
        <a:lstStyle/>
        <a:p>
          <a:endParaRPr lang="en-US"/>
        </a:p>
      </dgm:t>
    </dgm:pt>
    <dgm:pt modelId="{BB8E4B9E-A66D-4BD3-ABE1-27C7C3E01480}">
      <dgm:prSet phldrT="[Text]"/>
      <dgm:spPr/>
      <dgm:t>
        <a:bodyPr/>
        <a:lstStyle/>
        <a:p>
          <a:r>
            <a:rPr lang="en-US" dirty="0"/>
            <a:t>Step 4</a:t>
          </a:r>
        </a:p>
      </dgm:t>
    </dgm:pt>
    <dgm:pt modelId="{656B4FF3-11E2-434C-8E0E-A6736486C876}" type="parTrans" cxnId="{8EEF87D4-FEB4-4477-9665-FB2E585A4C70}">
      <dgm:prSet/>
      <dgm:spPr/>
      <dgm:t>
        <a:bodyPr/>
        <a:lstStyle/>
        <a:p>
          <a:endParaRPr lang="en-US"/>
        </a:p>
      </dgm:t>
    </dgm:pt>
    <dgm:pt modelId="{1F19A0B7-448E-418C-9F31-0228B3BB9855}" type="sibTrans" cxnId="{8EEF87D4-FEB4-4477-9665-FB2E585A4C70}">
      <dgm:prSet/>
      <dgm:spPr/>
      <dgm:t>
        <a:bodyPr/>
        <a:lstStyle/>
        <a:p>
          <a:endParaRPr lang="en-US"/>
        </a:p>
      </dgm:t>
    </dgm:pt>
    <dgm:pt modelId="{5BF8A486-CFAF-4EBF-8635-4841E523C89C}">
      <dgm:prSet phldrT="[Text]"/>
      <dgm:spPr/>
      <dgm:t>
        <a:bodyPr/>
        <a:lstStyle/>
        <a:p>
          <a:r>
            <a:rPr lang="en-US" dirty="0"/>
            <a:t>Discuss recommendation</a:t>
          </a:r>
        </a:p>
      </dgm:t>
    </dgm:pt>
    <dgm:pt modelId="{83F59659-B2E0-49B7-AA76-3C1B6EB24016}" type="parTrans" cxnId="{54D9F14C-423F-4F5F-B811-AA57949A5F5E}">
      <dgm:prSet/>
      <dgm:spPr/>
      <dgm:t>
        <a:bodyPr/>
        <a:lstStyle/>
        <a:p>
          <a:endParaRPr lang="en-US"/>
        </a:p>
      </dgm:t>
    </dgm:pt>
    <dgm:pt modelId="{22037169-A5C4-4270-9ACC-F97158A24F1D}" type="sibTrans" cxnId="{54D9F14C-423F-4F5F-B811-AA57949A5F5E}">
      <dgm:prSet/>
      <dgm:spPr/>
      <dgm:t>
        <a:bodyPr/>
        <a:lstStyle/>
        <a:p>
          <a:endParaRPr lang="en-US"/>
        </a:p>
      </dgm:t>
    </dgm:pt>
    <dgm:pt modelId="{564DED00-64B6-4289-A2CF-FA413E8E6204}">
      <dgm:prSet phldrT="[Text]"/>
      <dgm:spPr/>
      <dgm:t>
        <a:bodyPr/>
        <a:lstStyle/>
        <a:p>
          <a:r>
            <a:rPr lang="en-US" dirty="0"/>
            <a:t>Decide on recommendation</a:t>
          </a:r>
        </a:p>
      </dgm:t>
    </dgm:pt>
    <dgm:pt modelId="{701E012D-8430-47EB-A0F5-F9D757ED51AA}" type="parTrans" cxnId="{F184CFEC-F177-44DB-B280-2910BEF5C3BC}">
      <dgm:prSet/>
      <dgm:spPr/>
      <dgm:t>
        <a:bodyPr/>
        <a:lstStyle/>
        <a:p>
          <a:endParaRPr lang="en-US"/>
        </a:p>
      </dgm:t>
    </dgm:pt>
    <dgm:pt modelId="{958916DF-CC47-4D14-8C21-DCAEF97079C6}" type="sibTrans" cxnId="{F184CFEC-F177-44DB-B280-2910BEF5C3BC}">
      <dgm:prSet/>
      <dgm:spPr/>
      <dgm:t>
        <a:bodyPr/>
        <a:lstStyle/>
        <a:p>
          <a:endParaRPr lang="en-US"/>
        </a:p>
      </dgm:t>
    </dgm:pt>
    <dgm:pt modelId="{9D64F4D2-7162-4A66-865A-D68548EB8D15}">
      <dgm:prSet phldrT="[Text]"/>
      <dgm:spPr/>
      <dgm:t>
        <a:bodyPr/>
        <a:lstStyle/>
        <a:p>
          <a:r>
            <a:rPr lang="en-US" dirty="0"/>
            <a:t>Assess quality of evidence</a:t>
          </a:r>
        </a:p>
      </dgm:t>
    </dgm:pt>
    <dgm:pt modelId="{F5E81988-07F3-4398-AE09-23D37CAD5707}" type="parTrans" cxnId="{1EC33646-BA0B-4AE3-9C40-E063DEE45D34}">
      <dgm:prSet/>
      <dgm:spPr/>
      <dgm:t>
        <a:bodyPr/>
        <a:lstStyle/>
        <a:p>
          <a:endParaRPr lang="en-US"/>
        </a:p>
      </dgm:t>
    </dgm:pt>
    <dgm:pt modelId="{889F2176-BB1D-400B-9F12-A9B8D945737F}" type="sibTrans" cxnId="{1EC33646-BA0B-4AE3-9C40-E063DEE45D34}">
      <dgm:prSet/>
      <dgm:spPr/>
      <dgm:t>
        <a:bodyPr/>
        <a:lstStyle/>
        <a:p>
          <a:endParaRPr lang="en-US"/>
        </a:p>
      </dgm:t>
    </dgm:pt>
    <dgm:pt modelId="{66229A82-EF1A-4D4C-A5AE-E20964539E35}">
      <dgm:prSet phldrT="[Text]"/>
      <dgm:spPr/>
      <dgm:t>
        <a:bodyPr/>
        <a:lstStyle/>
        <a:p>
          <a:r>
            <a:rPr lang="en-US" dirty="0"/>
            <a:t>Synthesize evidence</a:t>
          </a:r>
        </a:p>
        <a:p>
          <a:r>
            <a:rPr lang="en-US" dirty="0"/>
            <a:t>Prepare background documents</a:t>
          </a:r>
        </a:p>
      </dgm:t>
    </dgm:pt>
    <dgm:pt modelId="{24CB9FE3-79C5-458D-9598-2CB950A6D1AD}" type="parTrans" cxnId="{B9B3C37C-B1A2-4D01-9A5E-1C14B354A311}">
      <dgm:prSet/>
      <dgm:spPr/>
      <dgm:t>
        <a:bodyPr/>
        <a:lstStyle/>
        <a:p>
          <a:endParaRPr lang="en-US"/>
        </a:p>
      </dgm:t>
    </dgm:pt>
    <dgm:pt modelId="{0DD70B63-0BE7-4EB5-AB0E-8AC37EE9212F}" type="sibTrans" cxnId="{B9B3C37C-B1A2-4D01-9A5E-1C14B354A311}">
      <dgm:prSet/>
      <dgm:spPr/>
      <dgm:t>
        <a:bodyPr/>
        <a:lstStyle/>
        <a:p>
          <a:endParaRPr lang="en-US"/>
        </a:p>
      </dgm:t>
    </dgm:pt>
    <dgm:pt modelId="{325B6891-B128-467C-A6E6-0A3C55F1A205}" type="pres">
      <dgm:prSet presAssocID="{E031FE27-208E-4446-8889-FB0FED085239}" presName="Name0" presStyleCnt="0">
        <dgm:presLayoutVars>
          <dgm:chMax val="5"/>
          <dgm:chPref val="5"/>
          <dgm:dir/>
          <dgm:animLvl val="lvl"/>
        </dgm:presLayoutVars>
      </dgm:prSet>
      <dgm:spPr/>
    </dgm:pt>
    <dgm:pt modelId="{DB38E4A4-FE9C-459B-B20E-BD97F9256F62}" type="pres">
      <dgm:prSet presAssocID="{04460EB4-6C40-4C1D-A2A3-6C61E2C373F0}" presName="parentText1" presStyleLbl="node1" presStyleIdx="0" presStyleCnt="4">
        <dgm:presLayoutVars>
          <dgm:chMax/>
          <dgm:chPref val="3"/>
          <dgm:bulletEnabled val="1"/>
        </dgm:presLayoutVars>
      </dgm:prSet>
      <dgm:spPr/>
    </dgm:pt>
    <dgm:pt modelId="{C1F6EB22-8989-4E68-9433-58A69312C4D8}" type="pres">
      <dgm:prSet presAssocID="{04460EB4-6C40-4C1D-A2A3-6C61E2C373F0}" presName="childText1" presStyleLbl="solidAlignAcc1" presStyleIdx="0" presStyleCnt="4">
        <dgm:presLayoutVars>
          <dgm:chMax val="0"/>
          <dgm:chPref val="0"/>
          <dgm:bulletEnabled val="1"/>
        </dgm:presLayoutVars>
      </dgm:prSet>
      <dgm:spPr/>
    </dgm:pt>
    <dgm:pt modelId="{51274184-3ACA-4BD0-8ACF-ED28FA5D105A}" type="pres">
      <dgm:prSet presAssocID="{1E7F9FAA-8A28-431D-8BA7-C40317E7841B}" presName="parentText2" presStyleLbl="node1" presStyleIdx="1" presStyleCnt="4">
        <dgm:presLayoutVars>
          <dgm:chMax/>
          <dgm:chPref val="3"/>
          <dgm:bulletEnabled val="1"/>
        </dgm:presLayoutVars>
      </dgm:prSet>
      <dgm:spPr/>
    </dgm:pt>
    <dgm:pt modelId="{CFF475D0-1E86-4C7A-A7B9-0FB462C94A68}" type="pres">
      <dgm:prSet presAssocID="{1E7F9FAA-8A28-431D-8BA7-C40317E7841B}" presName="childText2" presStyleLbl="solidAlignAcc1" presStyleIdx="1" presStyleCnt="4">
        <dgm:presLayoutVars>
          <dgm:chMax val="0"/>
          <dgm:chPref val="0"/>
          <dgm:bulletEnabled val="1"/>
        </dgm:presLayoutVars>
      </dgm:prSet>
      <dgm:spPr/>
    </dgm:pt>
    <dgm:pt modelId="{EA02EDDF-7F03-4826-A360-9BE1FBD4BDC5}" type="pres">
      <dgm:prSet presAssocID="{4C1435FD-0480-4E20-80A8-7DF704BEA41D}" presName="parentText3" presStyleLbl="node1" presStyleIdx="2" presStyleCnt="4">
        <dgm:presLayoutVars>
          <dgm:chMax/>
          <dgm:chPref val="3"/>
          <dgm:bulletEnabled val="1"/>
        </dgm:presLayoutVars>
      </dgm:prSet>
      <dgm:spPr/>
    </dgm:pt>
    <dgm:pt modelId="{76E2CFD6-3D5C-49CB-916F-AB6A8FC8820D}" type="pres">
      <dgm:prSet presAssocID="{4C1435FD-0480-4E20-80A8-7DF704BEA41D}" presName="childText3" presStyleLbl="solidAlignAcc1" presStyleIdx="2" presStyleCnt="4">
        <dgm:presLayoutVars>
          <dgm:chMax val="0"/>
          <dgm:chPref val="0"/>
          <dgm:bulletEnabled val="1"/>
        </dgm:presLayoutVars>
      </dgm:prSet>
      <dgm:spPr/>
    </dgm:pt>
    <dgm:pt modelId="{EFC1E2A2-6B7E-4A7F-82F4-147EE8F537C9}" type="pres">
      <dgm:prSet presAssocID="{BB8E4B9E-A66D-4BD3-ABE1-27C7C3E01480}" presName="parentText4" presStyleLbl="node1" presStyleIdx="3" presStyleCnt="4">
        <dgm:presLayoutVars>
          <dgm:chMax/>
          <dgm:chPref val="3"/>
          <dgm:bulletEnabled val="1"/>
        </dgm:presLayoutVars>
      </dgm:prSet>
      <dgm:spPr/>
    </dgm:pt>
    <dgm:pt modelId="{82ADE104-0380-4F80-9B2A-A205259FAFA9}" type="pres">
      <dgm:prSet presAssocID="{BB8E4B9E-A66D-4BD3-ABE1-27C7C3E01480}" presName="childText4" presStyleLbl="solidAlignAcc1" presStyleIdx="3" presStyleCnt="4">
        <dgm:presLayoutVars>
          <dgm:chMax val="0"/>
          <dgm:chPref val="0"/>
          <dgm:bulletEnabled val="1"/>
        </dgm:presLayoutVars>
      </dgm:prSet>
      <dgm:spPr/>
    </dgm:pt>
  </dgm:ptLst>
  <dgm:cxnLst>
    <dgm:cxn modelId="{E67E4436-1784-4B4B-8D8C-17474824236B}" type="presOf" srcId="{DD0186BE-BF15-429E-8B98-19CDBBF05545}" destId="{76E2CFD6-3D5C-49CB-916F-AB6A8FC8820D}" srcOrd="0" destOrd="0" presId="urn:microsoft.com/office/officeart/2009/3/layout/IncreasingArrowsProcess"/>
    <dgm:cxn modelId="{5F0B453A-16A0-4444-B5CD-B0397E44777F}" srcId="{E031FE27-208E-4446-8889-FB0FED085239}" destId="{1E7F9FAA-8A28-431D-8BA7-C40317E7841B}" srcOrd="1" destOrd="0" parTransId="{960D5B24-5CF7-4C30-8648-780D3A7A74B2}" sibTransId="{50BB94DA-6832-4091-9996-84FE87A28A65}"/>
    <dgm:cxn modelId="{E8F86D3A-708C-4261-BDA6-74C2C41C2185}" srcId="{04460EB4-6C40-4C1D-A2A3-6C61E2C373F0}" destId="{6050F449-AD99-4CFF-809E-C4094A954392}" srcOrd="0" destOrd="0" parTransId="{7D7D2B50-4364-45FA-965D-85819886F969}" sibTransId="{8CAE109B-651C-4534-A109-69B51D120BBD}"/>
    <dgm:cxn modelId="{A05B643C-B9D8-45F0-AF64-D290B56C00CA}" type="presOf" srcId="{04460EB4-6C40-4C1D-A2A3-6C61E2C373F0}" destId="{DB38E4A4-FE9C-459B-B20E-BD97F9256F62}" srcOrd="0" destOrd="0" presId="urn:microsoft.com/office/officeart/2009/3/layout/IncreasingArrowsProcess"/>
    <dgm:cxn modelId="{1EC33646-BA0B-4AE3-9C40-E063DEE45D34}" srcId="{4C1435FD-0480-4E20-80A8-7DF704BEA41D}" destId="{9D64F4D2-7162-4A66-865A-D68548EB8D15}" srcOrd="1" destOrd="0" parTransId="{F5E81988-07F3-4398-AE09-23D37CAD5707}" sibTransId="{889F2176-BB1D-400B-9F12-A9B8D945737F}"/>
    <dgm:cxn modelId="{04D63947-3561-45E3-87A5-499DA5E3105C}" type="presOf" srcId="{1E7F9FAA-8A28-431D-8BA7-C40317E7841B}" destId="{51274184-3ACA-4BD0-8ACF-ED28FA5D105A}" srcOrd="0" destOrd="0" presId="urn:microsoft.com/office/officeart/2009/3/layout/IncreasingArrowsProcess"/>
    <dgm:cxn modelId="{54D9F14C-423F-4F5F-B811-AA57949A5F5E}" srcId="{BB8E4B9E-A66D-4BD3-ABE1-27C7C3E01480}" destId="{5BF8A486-CFAF-4EBF-8635-4841E523C89C}" srcOrd="0" destOrd="0" parTransId="{83F59659-B2E0-49B7-AA76-3C1B6EB24016}" sibTransId="{22037169-A5C4-4270-9ACC-F97158A24F1D}"/>
    <dgm:cxn modelId="{0DE6F752-D6B1-40BC-B67E-6BD921FEA651}" type="presOf" srcId="{564DED00-64B6-4289-A2CF-FA413E8E6204}" destId="{82ADE104-0380-4F80-9B2A-A205259FAFA9}" srcOrd="0" destOrd="1" presId="urn:microsoft.com/office/officeart/2009/3/layout/IncreasingArrowsProcess"/>
    <dgm:cxn modelId="{9C0BA975-C2F7-403A-BDBC-C6D8AAE05D70}" srcId="{4C1435FD-0480-4E20-80A8-7DF704BEA41D}" destId="{DD0186BE-BF15-429E-8B98-19CDBBF05545}" srcOrd="0" destOrd="0" parTransId="{1236B899-D56B-457B-AFE2-602709D12160}" sibTransId="{4C1C46ED-6BBF-4A2C-9929-EB8A2EE3B24A}"/>
    <dgm:cxn modelId="{B9B3C37C-B1A2-4D01-9A5E-1C14B354A311}" srcId="{4C1435FD-0480-4E20-80A8-7DF704BEA41D}" destId="{66229A82-EF1A-4D4C-A5AE-E20964539E35}" srcOrd="2" destOrd="0" parTransId="{24CB9FE3-79C5-458D-9598-2CB950A6D1AD}" sibTransId="{0DD70B63-0BE7-4EB5-AB0E-8AC37EE9212F}"/>
    <dgm:cxn modelId="{CEB66D87-AE11-49D5-BBC4-D23FCF3D6AA1}" type="presOf" srcId="{9D64F4D2-7162-4A66-865A-D68548EB8D15}" destId="{76E2CFD6-3D5C-49CB-916F-AB6A8FC8820D}" srcOrd="0" destOrd="1" presId="urn:microsoft.com/office/officeart/2009/3/layout/IncreasingArrowsProcess"/>
    <dgm:cxn modelId="{6D941496-C4D6-4CE1-90A4-F1700E5568B5}" type="presOf" srcId="{6050F449-AD99-4CFF-809E-C4094A954392}" destId="{C1F6EB22-8989-4E68-9433-58A69312C4D8}" srcOrd="0" destOrd="0" presId="urn:microsoft.com/office/officeart/2009/3/layout/IncreasingArrowsProcess"/>
    <dgm:cxn modelId="{2FCB4F9B-E0A8-4A34-85AA-54B223364309}" type="presOf" srcId="{5BF8A486-CFAF-4EBF-8635-4841E523C89C}" destId="{82ADE104-0380-4F80-9B2A-A205259FAFA9}" srcOrd="0" destOrd="0" presId="urn:microsoft.com/office/officeart/2009/3/layout/IncreasingArrowsProcess"/>
    <dgm:cxn modelId="{F2C866A2-81E4-460D-97F9-D8E60FF6EA61}" type="presOf" srcId="{66229A82-EF1A-4D4C-A5AE-E20964539E35}" destId="{76E2CFD6-3D5C-49CB-916F-AB6A8FC8820D}" srcOrd="0" destOrd="2" presId="urn:microsoft.com/office/officeart/2009/3/layout/IncreasingArrowsProcess"/>
    <dgm:cxn modelId="{31606BA3-5FA4-4541-8CCA-D8CC5EFBE3B3}" srcId="{1E7F9FAA-8A28-431D-8BA7-C40317E7841B}" destId="{D6326384-525D-43E6-B284-88DD7F97D565}" srcOrd="0" destOrd="0" parTransId="{7A93F39B-A079-40B9-A994-6C100BA2B15F}" sibTransId="{984172EE-E890-48DC-8583-33680A5D8051}"/>
    <dgm:cxn modelId="{12AE1DC6-E8C0-4ECD-97C2-19CBB05F6C07}" type="presOf" srcId="{E031FE27-208E-4446-8889-FB0FED085239}" destId="{325B6891-B128-467C-A6E6-0A3C55F1A205}" srcOrd="0" destOrd="0" presId="urn:microsoft.com/office/officeart/2009/3/layout/IncreasingArrowsProcess"/>
    <dgm:cxn modelId="{3C7699CB-8358-4CBA-805B-246267BCCBC8}" type="presOf" srcId="{4C1435FD-0480-4E20-80A8-7DF704BEA41D}" destId="{EA02EDDF-7F03-4826-A360-9BE1FBD4BDC5}" srcOrd="0" destOrd="0" presId="urn:microsoft.com/office/officeart/2009/3/layout/IncreasingArrowsProcess"/>
    <dgm:cxn modelId="{1E6775CC-D7A6-4C59-AC40-EFCCACC73E96}" srcId="{E031FE27-208E-4446-8889-FB0FED085239}" destId="{04460EB4-6C40-4C1D-A2A3-6C61E2C373F0}" srcOrd="0" destOrd="0" parTransId="{A2CADF2A-CCB9-4906-A7BF-3EE9EA430145}" sibTransId="{084B251D-7028-4C16-B542-4416F1B75197}"/>
    <dgm:cxn modelId="{8EEF87D4-FEB4-4477-9665-FB2E585A4C70}" srcId="{E031FE27-208E-4446-8889-FB0FED085239}" destId="{BB8E4B9E-A66D-4BD3-ABE1-27C7C3E01480}" srcOrd="3" destOrd="0" parTransId="{656B4FF3-11E2-434C-8E0E-A6736486C876}" sibTransId="{1F19A0B7-448E-418C-9F31-0228B3BB9855}"/>
    <dgm:cxn modelId="{5000AED7-A71C-4877-AAC5-FC05C189C46E}" srcId="{E031FE27-208E-4446-8889-FB0FED085239}" destId="{4C1435FD-0480-4E20-80A8-7DF704BEA41D}" srcOrd="2" destOrd="0" parTransId="{48FC3911-3CC5-4891-A0B4-ABE1822D7A38}" sibTransId="{DC8C0D18-F731-40D5-9AD0-59AB10E3D8F2}"/>
    <dgm:cxn modelId="{353FF4EA-9B1C-4F3E-A817-6149865867E6}" type="presOf" srcId="{D6326384-525D-43E6-B284-88DD7F97D565}" destId="{CFF475D0-1E86-4C7A-A7B9-0FB462C94A68}" srcOrd="0" destOrd="0" presId="urn:microsoft.com/office/officeart/2009/3/layout/IncreasingArrowsProcess"/>
    <dgm:cxn modelId="{F184CFEC-F177-44DB-B280-2910BEF5C3BC}" srcId="{BB8E4B9E-A66D-4BD3-ABE1-27C7C3E01480}" destId="{564DED00-64B6-4289-A2CF-FA413E8E6204}" srcOrd="1" destOrd="0" parTransId="{701E012D-8430-47EB-A0F5-F9D757ED51AA}" sibTransId="{958916DF-CC47-4D14-8C21-DCAEF97079C6}"/>
    <dgm:cxn modelId="{C6E001F3-04F6-458B-B2D3-06E697CB0F0D}" type="presOf" srcId="{BB8E4B9E-A66D-4BD3-ABE1-27C7C3E01480}" destId="{EFC1E2A2-6B7E-4A7F-82F4-147EE8F537C9}" srcOrd="0" destOrd="0" presId="urn:microsoft.com/office/officeart/2009/3/layout/IncreasingArrowsProcess"/>
    <dgm:cxn modelId="{7AD0CB32-620A-4A17-864F-2FB15C23B177}" type="presParOf" srcId="{325B6891-B128-467C-A6E6-0A3C55F1A205}" destId="{DB38E4A4-FE9C-459B-B20E-BD97F9256F62}" srcOrd="0" destOrd="0" presId="urn:microsoft.com/office/officeart/2009/3/layout/IncreasingArrowsProcess"/>
    <dgm:cxn modelId="{9509252A-6B36-433C-AB3F-1B5C55A31AD6}" type="presParOf" srcId="{325B6891-B128-467C-A6E6-0A3C55F1A205}" destId="{C1F6EB22-8989-4E68-9433-58A69312C4D8}" srcOrd="1" destOrd="0" presId="urn:microsoft.com/office/officeart/2009/3/layout/IncreasingArrowsProcess"/>
    <dgm:cxn modelId="{AF522A6A-AE27-42A0-BAED-5F3D9224FEBB}" type="presParOf" srcId="{325B6891-B128-467C-A6E6-0A3C55F1A205}" destId="{51274184-3ACA-4BD0-8ACF-ED28FA5D105A}" srcOrd="2" destOrd="0" presId="urn:microsoft.com/office/officeart/2009/3/layout/IncreasingArrowsProcess"/>
    <dgm:cxn modelId="{8E4B5BD2-1FD8-4F86-B941-231E6F61D7AB}" type="presParOf" srcId="{325B6891-B128-467C-A6E6-0A3C55F1A205}" destId="{CFF475D0-1E86-4C7A-A7B9-0FB462C94A68}" srcOrd="3" destOrd="0" presId="urn:microsoft.com/office/officeart/2009/3/layout/IncreasingArrowsProcess"/>
    <dgm:cxn modelId="{EE91057F-AB21-493B-BE9E-6F51ECC3DCF3}" type="presParOf" srcId="{325B6891-B128-467C-A6E6-0A3C55F1A205}" destId="{EA02EDDF-7F03-4826-A360-9BE1FBD4BDC5}" srcOrd="4" destOrd="0" presId="urn:microsoft.com/office/officeart/2009/3/layout/IncreasingArrowsProcess"/>
    <dgm:cxn modelId="{3AA52C8E-CD95-41F8-B4B2-F2F8566395D8}" type="presParOf" srcId="{325B6891-B128-467C-A6E6-0A3C55F1A205}" destId="{76E2CFD6-3D5C-49CB-916F-AB6A8FC8820D}" srcOrd="5" destOrd="0" presId="urn:microsoft.com/office/officeart/2009/3/layout/IncreasingArrowsProcess"/>
    <dgm:cxn modelId="{D06E1A5F-68C8-452E-8751-5C8407E47840}" type="presParOf" srcId="{325B6891-B128-467C-A6E6-0A3C55F1A205}" destId="{EFC1E2A2-6B7E-4A7F-82F4-147EE8F537C9}" srcOrd="6" destOrd="0" presId="urn:microsoft.com/office/officeart/2009/3/layout/IncreasingArrowsProcess"/>
    <dgm:cxn modelId="{17828764-5A48-456B-BEA8-0133A6B930AA}" type="presParOf" srcId="{325B6891-B128-467C-A6E6-0A3C55F1A205}" destId="{82ADE104-0380-4F80-9B2A-A205259FAFA9}" srcOrd="7" destOrd="0" presId="urn:microsoft.com/office/officeart/2009/3/layout/IncreasingArrows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42B4ADF-31E2-D545-BB9F-A2397772F936}" type="doc">
      <dgm:prSet loTypeId="urn:microsoft.com/office/officeart/2009/layout/CirclePictureHierarchy" loCatId="" qsTypeId="urn:microsoft.com/office/officeart/2005/8/quickstyle/simple1" qsCatId="simple" csTypeId="urn:microsoft.com/office/officeart/2005/8/colors/accent1_2" csCatId="accent1" phldr="1"/>
      <dgm:spPr/>
      <dgm:t>
        <a:bodyPr/>
        <a:lstStyle/>
        <a:p>
          <a:endParaRPr lang="en-US"/>
        </a:p>
      </dgm:t>
    </dgm:pt>
    <dgm:pt modelId="{B4AAA4A5-64FA-644C-BCEC-06E3F127417B}">
      <dgm:prSet phldrT="[Text]" custT="1"/>
      <dgm:spPr/>
      <dgm:t>
        <a:bodyPr/>
        <a:lstStyle/>
        <a:p>
          <a:r>
            <a:rPr lang="en-US" sz="1600" dirty="0"/>
            <a:t>MOH</a:t>
          </a:r>
        </a:p>
      </dgm:t>
    </dgm:pt>
    <dgm:pt modelId="{DF70F925-0064-F841-88B6-BAA077AF493F}" type="parTrans" cxnId="{ACCBAD90-FDAE-DD45-B852-FA75F747B0FF}">
      <dgm:prSet/>
      <dgm:spPr/>
      <dgm:t>
        <a:bodyPr/>
        <a:lstStyle/>
        <a:p>
          <a:endParaRPr lang="en-US"/>
        </a:p>
      </dgm:t>
    </dgm:pt>
    <dgm:pt modelId="{E57D9D4F-9AB5-AC49-A08C-BA68909C970B}" type="sibTrans" cxnId="{ACCBAD90-FDAE-DD45-B852-FA75F747B0FF}">
      <dgm:prSet/>
      <dgm:spPr/>
      <dgm:t>
        <a:bodyPr/>
        <a:lstStyle/>
        <a:p>
          <a:endParaRPr lang="en-US"/>
        </a:p>
      </dgm:t>
    </dgm:pt>
    <dgm:pt modelId="{E7F5021F-0B83-AD44-BD3D-FCB23FF186DE}">
      <dgm:prSet phldrT="[Text]" custT="1"/>
      <dgm:spPr/>
      <dgm:t>
        <a:bodyPr/>
        <a:lstStyle/>
        <a:p>
          <a:r>
            <a:rPr lang="en-US" sz="1600" dirty="0"/>
            <a:t>NITAG</a:t>
          </a:r>
        </a:p>
      </dgm:t>
    </dgm:pt>
    <dgm:pt modelId="{F56429B8-5C47-6543-8C50-91A1A8216635}" type="parTrans" cxnId="{995F3863-F479-7F41-AD28-A91E8D85E906}">
      <dgm:prSet/>
      <dgm:spPr>
        <a:ln w="25400"/>
      </dgm:spPr>
      <dgm:t>
        <a:bodyPr/>
        <a:lstStyle/>
        <a:p>
          <a:endParaRPr lang="en-US"/>
        </a:p>
      </dgm:t>
    </dgm:pt>
    <dgm:pt modelId="{36383817-7A03-1648-8F2B-50D5BB3A57A1}" type="sibTrans" cxnId="{995F3863-F479-7F41-AD28-A91E8D85E906}">
      <dgm:prSet/>
      <dgm:spPr/>
      <dgm:t>
        <a:bodyPr/>
        <a:lstStyle/>
        <a:p>
          <a:endParaRPr lang="en-US"/>
        </a:p>
      </dgm:t>
    </dgm:pt>
    <dgm:pt modelId="{90B648F8-942D-DF4F-A1D8-B41FD8D7AE47}">
      <dgm:prSet phldrT="[Text]" custT="1"/>
      <dgm:spPr/>
      <dgm:t>
        <a:bodyPr/>
        <a:lstStyle/>
        <a:p>
          <a:r>
            <a:rPr lang="en-US" sz="1600" dirty="0"/>
            <a:t>WG 1</a:t>
          </a:r>
        </a:p>
        <a:p>
          <a:r>
            <a:rPr lang="en-US" sz="1600" dirty="0"/>
            <a:t>e.g., HPV</a:t>
          </a:r>
        </a:p>
      </dgm:t>
    </dgm:pt>
    <dgm:pt modelId="{1EC782D3-A84C-BA42-9AFA-785AB8377107}" type="parTrans" cxnId="{A977012E-13E4-C349-A9E1-C7F6054F4A16}">
      <dgm:prSet/>
      <dgm:spPr>
        <a:ln w="25400"/>
      </dgm:spPr>
      <dgm:t>
        <a:bodyPr/>
        <a:lstStyle/>
        <a:p>
          <a:endParaRPr lang="en-US"/>
        </a:p>
      </dgm:t>
    </dgm:pt>
    <dgm:pt modelId="{58B51295-2832-B345-A952-4597C8B2417E}" type="sibTrans" cxnId="{A977012E-13E4-C349-A9E1-C7F6054F4A16}">
      <dgm:prSet/>
      <dgm:spPr/>
      <dgm:t>
        <a:bodyPr/>
        <a:lstStyle/>
        <a:p>
          <a:endParaRPr lang="en-US"/>
        </a:p>
      </dgm:t>
    </dgm:pt>
    <dgm:pt modelId="{92FB814D-318A-4F42-84A6-10E0E2D14193}">
      <dgm:prSet phldrT="[Text]" custT="1"/>
      <dgm:spPr/>
      <dgm:t>
        <a:bodyPr/>
        <a:lstStyle/>
        <a:p>
          <a:r>
            <a:rPr lang="en-US" sz="1600" dirty="0"/>
            <a:t>WG 2</a:t>
          </a:r>
        </a:p>
        <a:p>
          <a:r>
            <a:rPr lang="en-US" sz="1600" dirty="0"/>
            <a:t>e.g., </a:t>
          </a:r>
          <a:r>
            <a:rPr lang="en-US" sz="1600" dirty="0" err="1"/>
            <a:t>HepB</a:t>
          </a:r>
          <a:endParaRPr lang="en-US" sz="1600" dirty="0"/>
        </a:p>
      </dgm:t>
    </dgm:pt>
    <dgm:pt modelId="{FBDD5185-4B00-AD4F-88E4-297EABD89160}" type="parTrans" cxnId="{281DDED1-D451-4F4E-BD10-3301B96AE2F8}">
      <dgm:prSet/>
      <dgm:spPr>
        <a:ln w="25400"/>
      </dgm:spPr>
      <dgm:t>
        <a:bodyPr/>
        <a:lstStyle/>
        <a:p>
          <a:endParaRPr lang="en-US"/>
        </a:p>
      </dgm:t>
    </dgm:pt>
    <dgm:pt modelId="{ADADE0B5-9682-244D-992F-B978C5CCDD71}" type="sibTrans" cxnId="{281DDED1-D451-4F4E-BD10-3301B96AE2F8}">
      <dgm:prSet/>
      <dgm:spPr/>
      <dgm:t>
        <a:bodyPr/>
        <a:lstStyle/>
        <a:p>
          <a:endParaRPr lang="en-US"/>
        </a:p>
      </dgm:t>
    </dgm:pt>
    <dgm:pt modelId="{17A35481-8255-924E-8449-F82C6CA687D4}">
      <dgm:prSet custT="1"/>
      <dgm:spPr/>
      <dgm:t>
        <a:bodyPr/>
        <a:lstStyle/>
        <a:p>
          <a:r>
            <a:rPr lang="en-US" sz="1600" dirty="0"/>
            <a:t>WG 3</a:t>
          </a:r>
        </a:p>
        <a:p>
          <a:r>
            <a:rPr lang="en-US" sz="1600" dirty="0"/>
            <a:t>e.g., Flu</a:t>
          </a:r>
        </a:p>
      </dgm:t>
    </dgm:pt>
    <dgm:pt modelId="{E56342D8-0AD3-FD4B-B1E3-18A49BE260D3}" type="parTrans" cxnId="{D45E610F-4D63-374D-8130-4A213CEB9A22}">
      <dgm:prSet/>
      <dgm:spPr>
        <a:ln w="25400"/>
      </dgm:spPr>
      <dgm:t>
        <a:bodyPr/>
        <a:lstStyle/>
        <a:p>
          <a:endParaRPr lang="en-US"/>
        </a:p>
      </dgm:t>
    </dgm:pt>
    <dgm:pt modelId="{3011E233-561C-D645-9763-42046A1EB7F0}" type="sibTrans" cxnId="{D45E610F-4D63-374D-8130-4A213CEB9A22}">
      <dgm:prSet/>
      <dgm:spPr/>
      <dgm:t>
        <a:bodyPr/>
        <a:lstStyle/>
        <a:p>
          <a:endParaRPr lang="en-US"/>
        </a:p>
      </dgm:t>
    </dgm:pt>
    <dgm:pt modelId="{6A695EA3-6E8C-5248-9383-88EB3693263D}">
      <dgm:prSet phldrT="[Text]" custT="1"/>
      <dgm:spPr/>
      <dgm:t>
        <a:bodyPr/>
        <a:lstStyle/>
        <a:p>
          <a:r>
            <a:rPr lang="en-US" sz="1600" dirty="0"/>
            <a:t>Secretariat</a:t>
          </a:r>
        </a:p>
      </dgm:t>
    </dgm:pt>
    <dgm:pt modelId="{ECF49CF3-361A-2846-8601-FDD18C1B9C15}" type="parTrans" cxnId="{3CEA5509-5366-504E-B954-5B0516ED1199}">
      <dgm:prSet/>
      <dgm:spPr>
        <a:ln w="25400"/>
      </dgm:spPr>
      <dgm:t>
        <a:bodyPr/>
        <a:lstStyle/>
        <a:p>
          <a:endParaRPr lang="en-US"/>
        </a:p>
      </dgm:t>
    </dgm:pt>
    <dgm:pt modelId="{D784F1FB-69A9-1847-854A-2CA9DC06F240}" type="sibTrans" cxnId="{3CEA5509-5366-504E-B954-5B0516ED1199}">
      <dgm:prSet/>
      <dgm:spPr/>
      <dgm:t>
        <a:bodyPr/>
        <a:lstStyle/>
        <a:p>
          <a:endParaRPr lang="en-US"/>
        </a:p>
      </dgm:t>
    </dgm:pt>
    <dgm:pt modelId="{4E1E7806-1F2C-DF43-8EBB-5789BC7EF1DE}" type="pres">
      <dgm:prSet presAssocID="{742B4ADF-31E2-D545-BB9F-A2397772F936}" presName="hierChild1" presStyleCnt="0">
        <dgm:presLayoutVars>
          <dgm:chPref val="1"/>
          <dgm:dir/>
          <dgm:animOne val="branch"/>
          <dgm:animLvl val="lvl"/>
          <dgm:resizeHandles/>
        </dgm:presLayoutVars>
      </dgm:prSet>
      <dgm:spPr/>
    </dgm:pt>
    <dgm:pt modelId="{08F521BE-E8EF-0B49-AADD-626A0DBE712E}" type="pres">
      <dgm:prSet presAssocID="{B4AAA4A5-64FA-644C-BCEC-06E3F127417B}" presName="hierRoot1" presStyleCnt="0"/>
      <dgm:spPr/>
    </dgm:pt>
    <dgm:pt modelId="{7F081F03-F480-8447-A63C-722928C66488}" type="pres">
      <dgm:prSet presAssocID="{B4AAA4A5-64FA-644C-BCEC-06E3F127417B}" presName="composite" presStyleCnt="0"/>
      <dgm:spPr/>
    </dgm:pt>
    <dgm:pt modelId="{8633AC18-5271-CD4F-A561-07FF5479538B}" type="pres">
      <dgm:prSet presAssocID="{B4AAA4A5-64FA-644C-BCEC-06E3F127417B}" presName="image" presStyleLbl="node0" presStyleIdx="0" presStyleCnt="1"/>
      <dgm:spPr/>
    </dgm:pt>
    <dgm:pt modelId="{BA4EBA73-9D09-8B43-B583-F09A937C0CA7}" type="pres">
      <dgm:prSet presAssocID="{B4AAA4A5-64FA-644C-BCEC-06E3F127417B}" presName="text" presStyleLbl="revTx" presStyleIdx="0" presStyleCnt="6" custScaleX="130611" custLinFactNeighborX="13762">
        <dgm:presLayoutVars>
          <dgm:chPref val="3"/>
        </dgm:presLayoutVars>
      </dgm:prSet>
      <dgm:spPr/>
    </dgm:pt>
    <dgm:pt modelId="{638E5B12-C166-A942-8098-50BBD13D43A6}" type="pres">
      <dgm:prSet presAssocID="{B4AAA4A5-64FA-644C-BCEC-06E3F127417B}" presName="hierChild2" presStyleCnt="0"/>
      <dgm:spPr/>
    </dgm:pt>
    <dgm:pt modelId="{5AB0C4A3-6D98-554E-9ED6-8E8F7711352C}" type="pres">
      <dgm:prSet presAssocID="{F56429B8-5C47-6543-8C50-91A1A8216635}" presName="Name10" presStyleLbl="parChTrans1D2" presStyleIdx="0" presStyleCnt="2"/>
      <dgm:spPr/>
    </dgm:pt>
    <dgm:pt modelId="{D1E30B63-4473-C94E-AB57-D113312A5FB6}" type="pres">
      <dgm:prSet presAssocID="{E7F5021F-0B83-AD44-BD3D-FCB23FF186DE}" presName="hierRoot2" presStyleCnt="0"/>
      <dgm:spPr/>
    </dgm:pt>
    <dgm:pt modelId="{A85815DF-BE6B-B244-949F-B037B97D211A}" type="pres">
      <dgm:prSet presAssocID="{E7F5021F-0B83-AD44-BD3D-FCB23FF186DE}" presName="composite2" presStyleCnt="0"/>
      <dgm:spPr/>
    </dgm:pt>
    <dgm:pt modelId="{425D9471-FE64-394A-8CD4-84B9BB2DB939}" type="pres">
      <dgm:prSet presAssocID="{E7F5021F-0B83-AD44-BD3D-FCB23FF186DE}" presName="image2" presStyleLbl="node2" presStyleIdx="0" presStyleCnt="2"/>
      <dgm:spPr/>
    </dgm:pt>
    <dgm:pt modelId="{26092EC8-02A1-EE44-917F-B4D43DBDFB35}" type="pres">
      <dgm:prSet presAssocID="{E7F5021F-0B83-AD44-BD3D-FCB23FF186DE}" presName="text2" presStyleLbl="revTx" presStyleIdx="1" presStyleCnt="6" custScaleX="230328" custLinFactNeighborX="61817" custLinFactNeighborY="8595">
        <dgm:presLayoutVars>
          <dgm:chPref val="3"/>
        </dgm:presLayoutVars>
      </dgm:prSet>
      <dgm:spPr/>
    </dgm:pt>
    <dgm:pt modelId="{1AB0E079-BC90-5B4D-B0DE-CA3A129B6242}" type="pres">
      <dgm:prSet presAssocID="{E7F5021F-0B83-AD44-BD3D-FCB23FF186DE}" presName="hierChild3" presStyleCnt="0"/>
      <dgm:spPr/>
    </dgm:pt>
    <dgm:pt modelId="{A49FBBE2-E3A1-074A-A91B-952473B1600D}" type="pres">
      <dgm:prSet presAssocID="{ECF49CF3-361A-2846-8601-FDD18C1B9C15}" presName="Name10" presStyleLbl="parChTrans1D2" presStyleIdx="1" presStyleCnt="2"/>
      <dgm:spPr/>
    </dgm:pt>
    <dgm:pt modelId="{8BD1C671-D336-CE47-8869-AF42F0DB58C4}" type="pres">
      <dgm:prSet presAssocID="{6A695EA3-6E8C-5248-9383-88EB3693263D}" presName="hierRoot2" presStyleCnt="0"/>
      <dgm:spPr/>
    </dgm:pt>
    <dgm:pt modelId="{2CA4BB02-ED51-A948-A1D1-7E9D57F9E4F6}" type="pres">
      <dgm:prSet presAssocID="{6A695EA3-6E8C-5248-9383-88EB3693263D}" presName="composite2" presStyleCnt="0"/>
      <dgm:spPr/>
    </dgm:pt>
    <dgm:pt modelId="{82553657-F39C-F344-BB42-C6EAF6E9FC1B}" type="pres">
      <dgm:prSet presAssocID="{6A695EA3-6E8C-5248-9383-88EB3693263D}" presName="image2" presStyleLbl="node2" presStyleIdx="1" presStyleCnt="2"/>
      <dgm:spPr/>
    </dgm:pt>
    <dgm:pt modelId="{86FD8995-1466-1242-A7F3-CC63CEF41ACD}" type="pres">
      <dgm:prSet presAssocID="{6A695EA3-6E8C-5248-9383-88EB3693263D}" presName="text2" presStyleLbl="revTx" presStyleIdx="2" presStyleCnt="6" custScaleX="209784" custLinFactNeighborX="51102" custLinFactNeighborY="7748">
        <dgm:presLayoutVars>
          <dgm:chPref val="3"/>
        </dgm:presLayoutVars>
      </dgm:prSet>
      <dgm:spPr/>
    </dgm:pt>
    <dgm:pt modelId="{C7188B4F-EC54-4641-8B9A-E3C596F0215A}" type="pres">
      <dgm:prSet presAssocID="{6A695EA3-6E8C-5248-9383-88EB3693263D}" presName="hierChild3" presStyleCnt="0"/>
      <dgm:spPr/>
    </dgm:pt>
    <dgm:pt modelId="{78D75F1F-7B5F-6B4C-9B0D-E96BCA76DA1A}" type="pres">
      <dgm:prSet presAssocID="{1EC782D3-A84C-BA42-9AFA-785AB8377107}" presName="Name17" presStyleLbl="parChTrans1D3" presStyleIdx="0" presStyleCnt="3"/>
      <dgm:spPr/>
    </dgm:pt>
    <dgm:pt modelId="{44CE870D-5305-C546-BDA1-94D6B9E2E0A3}" type="pres">
      <dgm:prSet presAssocID="{90B648F8-942D-DF4F-A1D8-B41FD8D7AE47}" presName="hierRoot3" presStyleCnt="0"/>
      <dgm:spPr/>
    </dgm:pt>
    <dgm:pt modelId="{F80896E4-CF01-E446-8E0A-26701CD72356}" type="pres">
      <dgm:prSet presAssocID="{90B648F8-942D-DF4F-A1D8-B41FD8D7AE47}" presName="composite3" presStyleCnt="0"/>
      <dgm:spPr/>
    </dgm:pt>
    <dgm:pt modelId="{2749D6B9-BBE4-EB4F-BA6B-9EB843593C5E}" type="pres">
      <dgm:prSet presAssocID="{90B648F8-942D-DF4F-A1D8-B41FD8D7AE47}" presName="image3" presStyleLbl="node3" presStyleIdx="0" presStyleCnt="3"/>
      <dgm:spPr/>
    </dgm:pt>
    <dgm:pt modelId="{B2153636-8E7A-FF47-8FCD-E8F1AFD17DEA}" type="pres">
      <dgm:prSet presAssocID="{90B648F8-942D-DF4F-A1D8-B41FD8D7AE47}" presName="text3" presStyleLbl="revTx" presStyleIdx="3" presStyleCnt="6" custScaleX="130611" custLinFactNeighborX="9981">
        <dgm:presLayoutVars>
          <dgm:chPref val="3"/>
        </dgm:presLayoutVars>
      </dgm:prSet>
      <dgm:spPr/>
    </dgm:pt>
    <dgm:pt modelId="{8B9F8942-C95B-D849-ABB2-3638618B2D67}" type="pres">
      <dgm:prSet presAssocID="{90B648F8-942D-DF4F-A1D8-B41FD8D7AE47}" presName="hierChild4" presStyleCnt="0"/>
      <dgm:spPr/>
    </dgm:pt>
    <dgm:pt modelId="{17698AB9-E318-2E40-BF30-02D9F5DF95F2}" type="pres">
      <dgm:prSet presAssocID="{FBDD5185-4B00-AD4F-88E4-297EABD89160}" presName="Name17" presStyleLbl="parChTrans1D3" presStyleIdx="1" presStyleCnt="3"/>
      <dgm:spPr/>
    </dgm:pt>
    <dgm:pt modelId="{5EB67013-169A-8A43-A13E-4705BDBFC744}" type="pres">
      <dgm:prSet presAssocID="{92FB814D-318A-4F42-84A6-10E0E2D14193}" presName="hierRoot3" presStyleCnt="0"/>
      <dgm:spPr/>
    </dgm:pt>
    <dgm:pt modelId="{F2999272-35F1-EC42-9252-2F4DD203BA16}" type="pres">
      <dgm:prSet presAssocID="{92FB814D-318A-4F42-84A6-10E0E2D14193}" presName="composite3" presStyleCnt="0"/>
      <dgm:spPr/>
    </dgm:pt>
    <dgm:pt modelId="{6E24B13C-5597-B641-8879-1E5846E0BD4F}" type="pres">
      <dgm:prSet presAssocID="{92FB814D-318A-4F42-84A6-10E0E2D14193}" presName="image3" presStyleLbl="node3" presStyleIdx="1" presStyleCnt="3"/>
      <dgm:spPr/>
    </dgm:pt>
    <dgm:pt modelId="{4FEAC309-B55A-3946-9815-7B0595909023}" type="pres">
      <dgm:prSet presAssocID="{92FB814D-318A-4F42-84A6-10E0E2D14193}" presName="text3" presStyleLbl="revTx" presStyleIdx="4" presStyleCnt="6" custScaleX="130611" custLinFactNeighborX="16785">
        <dgm:presLayoutVars>
          <dgm:chPref val="3"/>
        </dgm:presLayoutVars>
      </dgm:prSet>
      <dgm:spPr/>
    </dgm:pt>
    <dgm:pt modelId="{62E4E733-F431-D648-BF4C-0D634F5239F9}" type="pres">
      <dgm:prSet presAssocID="{92FB814D-318A-4F42-84A6-10E0E2D14193}" presName="hierChild4" presStyleCnt="0"/>
      <dgm:spPr/>
    </dgm:pt>
    <dgm:pt modelId="{5E2CC022-F7E8-C249-869A-65BBC25DCAB7}" type="pres">
      <dgm:prSet presAssocID="{E56342D8-0AD3-FD4B-B1E3-18A49BE260D3}" presName="Name17" presStyleLbl="parChTrans1D3" presStyleIdx="2" presStyleCnt="3"/>
      <dgm:spPr/>
    </dgm:pt>
    <dgm:pt modelId="{E6960BC8-72EF-E041-BB40-D905ABB2BE56}" type="pres">
      <dgm:prSet presAssocID="{17A35481-8255-924E-8449-F82C6CA687D4}" presName="hierRoot3" presStyleCnt="0"/>
      <dgm:spPr/>
    </dgm:pt>
    <dgm:pt modelId="{CA1F65F8-810C-954E-BBD5-629EE55A66D8}" type="pres">
      <dgm:prSet presAssocID="{17A35481-8255-924E-8449-F82C6CA687D4}" presName="composite3" presStyleCnt="0"/>
      <dgm:spPr/>
    </dgm:pt>
    <dgm:pt modelId="{CAFDA787-563F-EB49-AAFC-79709FDEFF48}" type="pres">
      <dgm:prSet presAssocID="{17A35481-8255-924E-8449-F82C6CA687D4}" presName="image3" presStyleLbl="node3" presStyleIdx="2" presStyleCnt="3"/>
      <dgm:spPr/>
    </dgm:pt>
    <dgm:pt modelId="{27B56077-4E82-2049-8BC9-F61405B50132}" type="pres">
      <dgm:prSet presAssocID="{17A35481-8255-924E-8449-F82C6CA687D4}" presName="text3" presStyleLbl="revTx" presStyleIdx="5" presStyleCnt="6" custScaleX="98116" custLinFactNeighborX="-1127">
        <dgm:presLayoutVars>
          <dgm:chPref val="3"/>
        </dgm:presLayoutVars>
      </dgm:prSet>
      <dgm:spPr/>
    </dgm:pt>
    <dgm:pt modelId="{C3104C16-4AAA-9248-84E6-590708590761}" type="pres">
      <dgm:prSet presAssocID="{17A35481-8255-924E-8449-F82C6CA687D4}" presName="hierChild4" presStyleCnt="0"/>
      <dgm:spPr/>
    </dgm:pt>
  </dgm:ptLst>
  <dgm:cxnLst>
    <dgm:cxn modelId="{3CEA5509-5366-504E-B954-5B0516ED1199}" srcId="{B4AAA4A5-64FA-644C-BCEC-06E3F127417B}" destId="{6A695EA3-6E8C-5248-9383-88EB3693263D}" srcOrd="1" destOrd="0" parTransId="{ECF49CF3-361A-2846-8601-FDD18C1B9C15}" sibTransId="{D784F1FB-69A9-1847-854A-2CA9DC06F240}"/>
    <dgm:cxn modelId="{D45E610F-4D63-374D-8130-4A213CEB9A22}" srcId="{6A695EA3-6E8C-5248-9383-88EB3693263D}" destId="{17A35481-8255-924E-8449-F82C6CA687D4}" srcOrd="2" destOrd="0" parTransId="{E56342D8-0AD3-FD4B-B1E3-18A49BE260D3}" sibTransId="{3011E233-561C-D645-9763-42046A1EB7F0}"/>
    <dgm:cxn modelId="{0A8DA725-77CB-6D49-96EA-36A14D88A779}" type="presOf" srcId="{742B4ADF-31E2-D545-BB9F-A2397772F936}" destId="{4E1E7806-1F2C-DF43-8EBB-5789BC7EF1DE}" srcOrd="0" destOrd="0" presId="urn:microsoft.com/office/officeart/2009/layout/CirclePictureHierarchy"/>
    <dgm:cxn modelId="{A977012E-13E4-C349-A9E1-C7F6054F4A16}" srcId="{6A695EA3-6E8C-5248-9383-88EB3693263D}" destId="{90B648F8-942D-DF4F-A1D8-B41FD8D7AE47}" srcOrd="0" destOrd="0" parTransId="{1EC782D3-A84C-BA42-9AFA-785AB8377107}" sibTransId="{58B51295-2832-B345-A952-4597C8B2417E}"/>
    <dgm:cxn modelId="{48A2983B-731E-F24A-8224-79E1E128811C}" type="presOf" srcId="{E7F5021F-0B83-AD44-BD3D-FCB23FF186DE}" destId="{26092EC8-02A1-EE44-917F-B4D43DBDFB35}" srcOrd="0" destOrd="0" presId="urn:microsoft.com/office/officeart/2009/layout/CirclePictureHierarchy"/>
    <dgm:cxn modelId="{111D004A-C797-3D46-BBF1-2C047473CDDF}" type="presOf" srcId="{FBDD5185-4B00-AD4F-88E4-297EABD89160}" destId="{17698AB9-E318-2E40-BF30-02D9F5DF95F2}" srcOrd="0" destOrd="0" presId="urn:microsoft.com/office/officeart/2009/layout/CirclePictureHierarchy"/>
    <dgm:cxn modelId="{995F3863-F479-7F41-AD28-A91E8D85E906}" srcId="{B4AAA4A5-64FA-644C-BCEC-06E3F127417B}" destId="{E7F5021F-0B83-AD44-BD3D-FCB23FF186DE}" srcOrd="0" destOrd="0" parTransId="{F56429B8-5C47-6543-8C50-91A1A8216635}" sibTransId="{36383817-7A03-1648-8F2B-50D5BB3A57A1}"/>
    <dgm:cxn modelId="{D6574963-106A-F444-AD5C-4B882EE4360C}" type="presOf" srcId="{90B648F8-942D-DF4F-A1D8-B41FD8D7AE47}" destId="{B2153636-8E7A-FF47-8FCD-E8F1AFD17DEA}" srcOrd="0" destOrd="0" presId="urn:microsoft.com/office/officeart/2009/layout/CirclePictureHierarchy"/>
    <dgm:cxn modelId="{1C274383-17D9-7041-BA30-9A63A951BAE5}" type="presOf" srcId="{B4AAA4A5-64FA-644C-BCEC-06E3F127417B}" destId="{BA4EBA73-9D09-8B43-B583-F09A937C0CA7}" srcOrd="0" destOrd="0" presId="urn:microsoft.com/office/officeart/2009/layout/CirclePictureHierarchy"/>
    <dgm:cxn modelId="{80D88D86-0D86-384C-9024-2FAAC1030223}" type="presOf" srcId="{F56429B8-5C47-6543-8C50-91A1A8216635}" destId="{5AB0C4A3-6D98-554E-9ED6-8E8F7711352C}" srcOrd="0" destOrd="0" presId="urn:microsoft.com/office/officeart/2009/layout/CirclePictureHierarchy"/>
    <dgm:cxn modelId="{A244D88B-D13C-134B-915E-FA1CBA7DB076}" type="presOf" srcId="{6A695EA3-6E8C-5248-9383-88EB3693263D}" destId="{86FD8995-1466-1242-A7F3-CC63CEF41ACD}" srcOrd="0" destOrd="0" presId="urn:microsoft.com/office/officeart/2009/layout/CirclePictureHierarchy"/>
    <dgm:cxn modelId="{22F5BC8E-C5D2-D945-897D-BFA247357BEF}" type="presOf" srcId="{ECF49CF3-361A-2846-8601-FDD18C1B9C15}" destId="{A49FBBE2-E3A1-074A-A91B-952473B1600D}" srcOrd="0" destOrd="0" presId="urn:microsoft.com/office/officeart/2009/layout/CirclePictureHierarchy"/>
    <dgm:cxn modelId="{ACCBAD90-FDAE-DD45-B852-FA75F747B0FF}" srcId="{742B4ADF-31E2-D545-BB9F-A2397772F936}" destId="{B4AAA4A5-64FA-644C-BCEC-06E3F127417B}" srcOrd="0" destOrd="0" parTransId="{DF70F925-0064-F841-88B6-BAA077AF493F}" sibTransId="{E57D9D4F-9AB5-AC49-A08C-BA68909C970B}"/>
    <dgm:cxn modelId="{D6F02C97-643E-BC49-B87D-463889C6B87F}" type="presOf" srcId="{E56342D8-0AD3-FD4B-B1E3-18A49BE260D3}" destId="{5E2CC022-F7E8-C249-869A-65BBC25DCAB7}" srcOrd="0" destOrd="0" presId="urn:microsoft.com/office/officeart/2009/layout/CirclePictureHierarchy"/>
    <dgm:cxn modelId="{9A970EC7-60D0-784F-A80A-6130153EBDEE}" type="presOf" srcId="{92FB814D-318A-4F42-84A6-10E0E2D14193}" destId="{4FEAC309-B55A-3946-9815-7B0595909023}" srcOrd="0" destOrd="0" presId="urn:microsoft.com/office/officeart/2009/layout/CirclePictureHierarchy"/>
    <dgm:cxn modelId="{51DA3BCF-BD77-424C-97D9-1D825201E931}" type="presOf" srcId="{1EC782D3-A84C-BA42-9AFA-785AB8377107}" destId="{78D75F1F-7B5F-6B4C-9B0D-E96BCA76DA1A}" srcOrd="0" destOrd="0" presId="urn:microsoft.com/office/officeart/2009/layout/CirclePictureHierarchy"/>
    <dgm:cxn modelId="{281DDED1-D451-4F4E-BD10-3301B96AE2F8}" srcId="{6A695EA3-6E8C-5248-9383-88EB3693263D}" destId="{92FB814D-318A-4F42-84A6-10E0E2D14193}" srcOrd="1" destOrd="0" parTransId="{FBDD5185-4B00-AD4F-88E4-297EABD89160}" sibTransId="{ADADE0B5-9682-244D-992F-B978C5CCDD71}"/>
    <dgm:cxn modelId="{0185BEDB-EA5D-2447-AE0A-2542CC8A50C8}" type="presOf" srcId="{17A35481-8255-924E-8449-F82C6CA687D4}" destId="{27B56077-4E82-2049-8BC9-F61405B50132}" srcOrd="0" destOrd="0" presId="urn:microsoft.com/office/officeart/2009/layout/CirclePictureHierarchy"/>
    <dgm:cxn modelId="{B93C71E6-64F0-F340-B6CF-C0B18BA2083D}" type="presParOf" srcId="{4E1E7806-1F2C-DF43-8EBB-5789BC7EF1DE}" destId="{08F521BE-E8EF-0B49-AADD-626A0DBE712E}" srcOrd="0" destOrd="0" presId="urn:microsoft.com/office/officeart/2009/layout/CirclePictureHierarchy"/>
    <dgm:cxn modelId="{B2880047-99AA-E64D-AF0E-2B8301D512B6}" type="presParOf" srcId="{08F521BE-E8EF-0B49-AADD-626A0DBE712E}" destId="{7F081F03-F480-8447-A63C-722928C66488}" srcOrd="0" destOrd="0" presId="urn:microsoft.com/office/officeart/2009/layout/CirclePictureHierarchy"/>
    <dgm:cxn modelId="{E0DB5883-7723-8440-BD05-03D84FFBC28B}" type="presParOf" srcId="{7F081F03-F480-8447-A63C-722928C66488}" destId="{8633AC18-5271-CD4F-A561-07FF5479538B}" srcOrd="0" destOrd="0" presId="urn:microsoft.com/office/officeart/2009/layout/CirclePictureHierarchy"/>
    <dgm:cxn modelId="{C379D34A-BFCA-BA49-AC5D-F90D565928D9}" type="presParOf" srcId="{7F081F03-F480-8447-A63C-722928C66488}" destId="{BA4EBA73-9D09-8B43-B583-F09A937C0CA7}" srcOrd="1" destOrd="0" presId="urn:microsoft.com/office/officeart/2009/layout/CirclePictureHierarchy"/>
    <dgm:cxn modelId="{C428B75C-0BFC-CD4E-96C5-F7C46FE87D42}" type="presParOf" srcId="{08F521BE-E8EF-0B49-AADD-626A0DBE712E}" destId="{638E5B12-C166-A942-8098-50BBD13D43A6}" srcOrd="1" destOrd="0" presId="urn:microsoft.com/office/officeart/2009/layout/CirclePictureHierarchy"/>
    <dgm:cxn modelId="{0D19DFB9-0B0B-594A-9D96-213EF4CF0B32}" type="presParOf" srcId="{638E5B12-C166-A942-8098-50BBD13D43A6}" destId="{5AB0C4A3-6D98-554E-9ED6-8E8F7711352C}" srcOrd="0" destOrd="0" presId="urn:microsoft.com/office/officeart/2009/layout/CirclePictureHierarchy"/>
    <dgm:cxn modelId="{CF24BF30-CA68-E64E-8269-AA8A7EE1BD1D}" type="presParOf" srcId="{638E5B12-C166-A942-8098-50BBD13D43A6}" destId="{D1E30B63-4473-C94E-AB57-D113312A5FB6}" srcOrd="1" destOrd="0" presId="urn:microsoft.com/office/officeart/2009/layout/CirclePictureHierarchy"/>
    <dgm:cxn modelId="{D328FF93-28E0-CA44-BD3F-5DA1C6D1BA57}" type="presParOf" srcId="{D1E30B63-4473-C94E-AB57-D113312A5FB6}" destId="{A85815DF-BE6B-B244-949F-B037B97D211A}" srcOrd="0" destOrd="0" presId="urn:microsoft.com/office/officeart/2009/layout/CirclePictureHierarchy"/>
    <dgm:cxn modelId="{4DDCC7E0-AE8F-B541-A5F6-DD8E493D71EB}" type="presParOf" srcId="{A85815DF-BE6B-B244-949F-B037B97D211A}" destId="{425D9471-FE64-394A-8CD4-84B9BB2DB939}" srcOrd="0" destOrd="0" presId="urn:microsoft.com/office/officeart/2009/layout/CirclePictureHierarchy"/>
    <dgm:cxn modelId="{6D8C321D-6785-2C4B-8CBC-6D48EAD2ACA0}" type="presParOf" srcId="{A85815DF-BE6B-B244-949F-B037B97D211A}" destId="{26092EC8-02A1-EE44-917F-B4D43DBDFB35}" srcOrd="1" destOrd="0" presId="urn:microsoft.com/office/officeart/2009/layout/CirclePictureHierarchy"/>
    <dgm:cxn modelId="{F611C315-B080-8C49-8C43-DBA46B810310}" type="presParOf" srcId="{D1E30B63-4473-C94E-AB57-D113312A5FB6}" destId="{1AB0E079-BC90-5B4D-B0DE-CA3A129B6242}" srcOrd="1" destOrd="0" presId="urn:microsoft.com/office/officeart/2009/layout/CirclePictureHierarchy"/>
    <dgm:cxn modelId="{FFCD89AF-79C4-6C45-B5AF-779379F4CA97}" type="presParOf" srcId="{638E5B12-C166-A942-8098-50BBD13D43A6}" destId="{A49FBBE2-E3A1-074A-A91B-952473B1600D}" srcOrd="2" destOrd="0" presId="urn:microsoft.com/office/officeart/2009/layout/CirclePictureHierarchy"/>
    <dgm:cxn modelId="{FF51E376-F9F3-F444-BFA3-E1671BCCB6AD}" type="presParOf" srcId="{638E5B12-C166-A942-8098-50BBD13D43A6}" destId="{8BD1C671-D336-CE47-8869-AF42F0DB58C4}" srcOrd="3" destOrd="0" presId="urn:microsoft.com/office/officeart/2009/layout/CirclePictureHierarchy"/>
    <dgm:cxn modelId="{82EDD909-401B-DD4E-AC62-7767ED393DDF}" type="presParOf" srcId="{8BD1C671-D336-CE47-8869-AF42F0DB58C4}" destId="{2CA4BB02-ED51-A948-A1D1-7E9D57F9E4F6}" srcOrd="0" destOrd="0" presId="urn:microsoft.com/office/officeart/2009/layout/CirclePictureHierarchy"/>
    <dgm:cxn modelId="{87FF75DC-E98E-1544-955E-E73EDE2DA370}" type="presParOf" srcId="{2CA4BB02-ED51-A948-A1D1-7E9D57F9E4F6}" destId="{82553657-F39C-F344-BB42-C6EAF6E9FC1B}" srcOrd="0" destOrd="0" presId="urn:microsoft.com/office/officeart/2009/layout/CirclePictureHierarchy"/>
    <dgm:cxn modelId="{0A42ECD7-ACE9-E84A-A5D4-BE81A0DB6AD8}" type="presParOf" srcId="{2CA4BB02-ED51-A948-A1D1-7E9D57F9E4F6}" destId="{86FD8995-1466-1242-A7F3-CC63CEF41ACD}" srcOrd="1" destOrd="0" presId="urn:microsoft.com/office/officeart/2009/layout/CirclePictureHierarchy"/>
    <dgm:cxn modelId="{535AA9EB-9153-C24E-B3ED-66B34496F89C}" type="presParOf" srcId="{8BD1C671-D336-CE47-8869-AF42F0DB58C4}" destId="{C7188B4F-EC54-4641-8B9A-E3C596F0215A}" srcOrd="1" destOrd="0" presId="urn:microsoft.com/office/officeart/2009/layout/CirclePictureHierarchy"/>
    <dgm:cxn modelId="{3BEC1282-A0FB-6743-9641-DE9C2AF4AE83}" type="presParOf" srcId="{C7188B4F-EC54-4641-8B9A-E3C596F0215A}" destId="{78D75F1F-7B5F-6B4C-9B0D-E96BCA76DA1A}" srcOrd="0" destOrd="0" presId="urn:microsoft.com/office/officeart/2009/layout/CirclePictureHierarchy"/>
    <dgm:cxn modelId="{DA8D655E-230E-A344-A518-D365EF60BE65}" type="presParOf" srcId="{C7188B4F-EC54-4641-8B9A-E3C596F0215A}" destId="{44CE870D-5305-C546-BDA1-94D6B9E2E0A3}" srcOrd="1" destOrd="0" presId="urn:microsoft.com/office/officeart/2009/layout/CirclePictureHierarchy"/>
    <dgm:cxn modelId="{4D93ABAF-F7B5-6F44-83A5-2663CA3B2A02}" type="presParOf" srcId="{44CE870D-5305-C546-BDA1-94D6B9E2E0A3}" destId="{F80896E4-CF01-E446-8E0A-26701CD72356}" srcOrd="0" destOrd="0" presId="urn:microsoft.com/office/officeart/2009/layout/CirclePictureHierarchy"/>
    <dgm:cxn modelId="{C84479E8-26F0-874D-83F4-6EF5998A7153}" type="presParOf" srcId="{F80896E4-CF01-E446-8E0A-26701CD72356}" destId="{2749D6B9-BBE4-EB4F-BA6B-9EB843593C5E}" srcOrd="0" destOrd="0" presId="urn:microsoft.com/office/officeart/2009/layout/CirclePictureHierarchy"/>
    <dgm:cxn modelId="{34D909B2-6DC4-744C-8B63-0A49CB72D0F4}" type="presParOf" srcId="{F80896E4-CF01-E446-8E0A-26701CD72356}" destId="{B2153636-8E7A-FF47-8FCD-E8F1AFD17DEA}" srcOrd="1" destOrd="0" presId="urn:microsoft.com/office/officeart/2009/layout/CirclePictureHierarchy"/>
    <dgm:cxn modelId="{D2778446-9A24-3D4F-8A8F-3B7BDAD9CA29}" type="presParOf" srcId="{44CE870D-5305-C546-BDA1-94D6B9E2E0A3}" destId="{8B9F8942-C95B-D849-ABB2-3638618B2D67}" srcOrd="1" destOrd="0" presId="urn:microsoft.com/office/officeart/2009/layout/CirclePictureHierarchy"/>
    <dgm:cxn modelId="{910AB303-F9AA-D74C-B37D-5A777F11EC3B}" type="presParOf" srcId="{C7188B4F-EC54-4641-8B9A-E3C596F0215A}" destId="{17698AB9-E318-2E40-BF30-02D9F5DF95F2}" srcOrd="2" destOrd="0" presId="urn:microsoft.com/office/officeart/2009/layout/CirclePictureHierarchy"/>
    <dgm:cxn modelId="{9F0442D6-2426-F54A-8D0B-49B51B0C61BD}" type="presParOf" srcId="{C7188B4F-EC54-4641-8B9A-E3C596F0215A}" destId="{5EB67013-169A-8A43-A13E-4705BDBFC744}" srcOrd="3" destOrd="0" presId="urn:microsoft.com/office/officeart/2009/layout/CirclePictureHierarchy"/>
    <dgm:cxn modelId="{5B81D3A4-4390-9945-8007-8D99916972EE}" type="presParOf" srcId="{5EB67013-169A-8A43-A13E-4705BDBFC744}" destId="{F2999272-35F1-EC42-9252-2F4DD203BA16}" srcOrd="0" destOrd="0" presId="urn:microsoft.com/office/officeart/2009/layout/CirclePictureHierarchy"/>
    <dgm:cxn modelId="{1D8680B6-7198-1943-BBAA-6224A3923101}" type="presParOf" srcId="{F2999272-35F1-EC42-9252-2F4DD203BA16}" destId="{6E24B13C-5597-B641-8879-1E5846E0BD4F}" srcOrd="0" destOrd="0" presId="urn:microsoft.com/office/officeart/2009/layout/CirclePictureHierarchy"/>
    <dgm:cxn modelId="{21CDCC63-E7D8-2E4B-8DCC-CCA104C7D4CC}" type="presParOf" srcId="{F2999272-35F1-EC42-9252-2F4DD203BA16}" destId="{4FEAC309-B55A-3946-9815-7B0595909023}" srcOrd="1" destOrd="0" presId="urn:microsoft.com/office/officeart/2009/layout/CirclePictureHierarchy"/>
    <dgm:cxn modelId="{B9EE780D-194C-434B-A383-F2407B873696}" type="presParOf" srcId="{5EB67013-169A-8A43-A13E-4705BDBFC744}" destId="{62E4E733-F431-D648-BF4C-0D634F5239F9}" srcOrd="1" destOrd="0" presId="urn:microsoft.com/office/officeart/2009/layout/CirclePictureHierarchy"/>
    <dgm:cxn modelId="{CC92158F-73C4-9143-BAB4-24C64471755A}" type="presParOf" srcId="{C7188B4F-EC54-4641-8B9A-E3C596F0215A}" destId="{5E2CC022-F7E8-C249-869A-65BBC25DCAB7}" srcOrd="4" destOrd="0" presId="urn:microsoft.com/office/officeart/2009/layout/CirclePictureHierarchy"/>
    <dgm:cxn modelId="{FEAD2D94-C437-954E-84F7-47B17778C4EE}" type="presParOf" srcId="{C7188B4F-EC54-4641-8B9A-E3C596F0215A}" destId="{E6960BC8-72EF-E041-BB40-D905ABB2BE56}" srcOrd="5" destOrd="0" presId="urn:microsoft.com/office/officeart/2009/layout/CirclePictureHierarchy"/>
    <dgm:cxn modelId="{6B9D120B-5C37-AC45-9242-7E387865D8AB}" type="presParOf" srcId="{E6960BC8-72EF-E041-BB40-D905ABB2BE56}" destId="{CA1F65F8-810C-954E-BBD5-629EE55A66D8}" srcOrd="0" destOrd="0" presId="urn:microsoft.com/office/officeart/2009/layout/CirclePictureHierarchy"/>
    <dgm:cxn modelId="{2BB91339-A71D-2E47-89E4-2DF99FBD421B}" type="presParOf" srcId="{CA1F65F8-810C-954E-BBD5-629EE55A66D8}" destId="{CAFDA787-563F-EB49-AAFC-79709FDEFF48}" srcOrd="0" destOrd="0" presId="urn:microsoft.com/office/officeart/2009/layout/CirclePictureHierarchy"/>
    <dgm:cxn modelId="{CFB63D81-9B0C-EF4C-A10E-77768093C44B}" type="presParOf" srcId="{CA1F65F8-810C-954E-BBD5-629EE55A66D8}" destId="{27B56077-4E82-2049-8BC9-F61405B50132}" srcOrd="1" destOrd="0" presId="urn:microsoft.com/office/officeart/2009/layout/CirclePictureHierarchy"/>
    <dgm:cxn modelId="{7D5A3EA2-636A-F943-B483-AA548E16D69A}" type="presParOf" srcId="{E6960BC8-72EF-E041-BB40-D905ABB2BE56}" destId="{C3104C16-4AAA-9248-84E6-590708590761}" srcOrd="1" destOrd="0" presId="urn:microsoft.com/office/officeart/2009/layout/CirclePicture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38E4A4-FE9C-459B-B20E-BD97F9256F62}">
      <dsp:nvSpPr>
        <dsp:cNvPr id="0" name=""/>
        <dsp:cNvSpPr/>
      </dsp:nvSpPr>
      <dsp:spPr>
        <a:xfrm>
          <a:off x="234133" y="27932"/>
          <a:ext cx="7629988" cy="1110811"/>
        </a:xfrm>
        <a:prstGeom prst="rightArrow">
          <a:avLst>
            <a:gd name="adj1" fmla="val 50000"/>
            <a:gd name="adj2" fmla="val 5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254000" bIns="176341" numCol="1" spcCol="1270" anchor="ctr" anchorCtr="0">
          <a:noAutofit/>
        </a:bodyPr>
        <a:lstStyle/>
        <a:p>
          <a:pPr marL="0" lvl="0" indent="0" algn="l" defTabSz="933450">
            <a:lnSpc>
              <a:spcPct val="90000"/>
            </a:lnSpc>
            <a:spcBef>
              <a:spcPct val="0"/>
            </a:spcBef>
            <a:spcAft>
              <a:spcPct val="35000"/>
            </a:spcAft>
            <a:buNone/>
          </a:pPr>
          <a:r>
            <a:rPr lang="en-US" sz="2100" kern="1200" dirty="0"/>
            <a:t>Step 1</a:t>
          </a:r>
        </a:p>
      </dsp:txBody>
      <dsp:txXfrm>
        <a:off x="234133" y="305635"/>
        <a:ext cx="7352285" cy="555405"/>
      </dsp:txXfrm>
    </dsp:sp>
    <dsp:sp modelId="{C1F6EB22-8989-4E68-9433-58A69312C4D8}">
      <dsp:nvSpPr>
        <dsp:cNvPr id="0" name=""/>
        <dsp:cNvSpPr/>
      </dsp:nvSpPr>
      <dsp:spPr>
        <a:xfrm>
          <a:off x="234133" y="886340"/>
          <a:ext cx="1758712" cy="2054666"/>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t>Formulate policy question</a:t>
          </a:r>
        </a:p>
        <a:p>
          <a:pPr marL="0" lvl="0" indent="0" algn="l" defTabSz="666750">
            <a:lnSpc>
              <a:spcPct val="90000"/>
            </a:lnSpc>
            <a:spcBef>
              <a:spcPct val="0"/>
            </a:spcBef>
            <a:spcAft>
              <a:spcPct val="35000"/>
            </a:spcAft>
            <a:buNone/>
          </a:pPr>
          <a:r>
            <a:rPr lang="en-US" sz="1500" kern="1200" dirty="0"/>
            <a:t>Focus policy question</a:t>
          </a:r>
        </a:p>
      </dsp:txBody>
      <dsp:txXfrm>
        <a:off x="234133" y="886340"/>
        <a:ext cx="1758712" cy="2054666"/>
      </dsp:txXfrm>
    </dsp:sp>
    <dsp:sp modelId="{51274184-3ACA-4BD0-8ACF-ED28FA5D105A}">
      <dsp:nvSpPr>
        <dsp:cNvPr id="0" name=""/>
        <dsp:cNvSpPr/>
      </dsp:nvSpPr>
      <dsp:spPr>
        <a:xfrm>
          <a:off x="1992845" y="398071"/>
          <a:ext cx="5871275" cy="1110811"/>
        </a:xfrm>
        <a:prstGeom prst="rightArrow">
          <a:avLst>
            <a:gd name="adj1" fmla="val 50000"/>
            <a:gd name="adj2" fmla="val 5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254000" bIns="176341" numCol="1" spcCol="1270" anchor="ctr" anchorCtr="0">
          <a:noAutofit/>
        </a:bodyPr>
        <a:lstStyle/>
        <a:p>
          <a:pPr marL="0" lvl="0" indent="0" algn="l" defTabSz="933450">
            <a:lnSpc>
              <a:spcPct val="90000"/>
            </a:lnSpc>
            <a:spcBef>
              <a:spcPct val="0"/>
            </a:spcBef>
            <a:spcAft>
              <a:spcPct val="35000"/>
            </a:spcAft>
            <a:buNone/>
          </a:pPr>
          <a:r>
            <a:rPr lang="en-US" sz="2100" kern="1200" dirty="0"/>
            <a:t>Step 2</a:t>
          </a:r>
        </a:p>
      </dsp:txBody>
      <dsp:txXfrm>
        <a:off x="1992845" y="675774"/>
        <a:ext cx="5593572" cy="555405"/>
      </dsp:txXfrm>
    </dsp:sp>
    <dsp:sp modelId="{CFF475D0-1E86-4C7A-A7B9-0FB462C94A68}">
      <dsp:nvSpPr>
        <dsp:cNvPr id="0" name=""/>
        <dsp:cNvSpPr/>
      </dsp:nvSpPr>
      <dsp:spPr>
        <a:xfrm>
          <a:off x="1992845" y="1256479"/>
          <a:ext cx="1758712" cy="2002296"/>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t>Define criteria for decision-making</a:t>
          </a:r>
        </a:p>
        <a:p>
          <a:pPr marL="0" lvl="0" indent="0" algn="l" defTabSz="666750">
            <a:lnSpc>
              <a:spcPct val="90000"/>
            </a:lnSpc>
            <a:spcBef>
              <a:spcPct val="0"/>
            </a:spcBef>
            <a:spcAft>
              <a:spcPct val="35000"/>
            </a:spcAft>
            <a:buNone/>
          </a:pPr>
          <a:r>
            <a:rPr lang="en-US" sz="1500" kern="1200" dirty="0"/>
            <a:t>Rank criteria</a:t>
          </a:r>
        </a:p>
      </dsp:txBody>
      <dsp:txXfrm>
        <a:off x="1992845" y="1256479"/>
        <a:ext cx="1758712" cy="2002296"/>
      </dsp:txXfrm>
    </dsp:sp>
    <dsp:sp modelId="{EA02EDDF-7F03-4826-A360-9BE1FBD4BDC5}">
      <dsp:nvSpPr>
        <dsp:cNvPr id="0" name=""/>
        <dsp:cNvSpPr/>
      </dsp:nvSpPr>
      <dsp:spPr>
        <a:xfrm>
          <a:off x="3751557" y="768210"/>
          <a:ext cx="4112563" cy="1110811"/>
        </a:xfrm>
        <a:prstGeom prst="rightArrow">
          <a:avLst>
            <a:gd name="adj1" fmla="val 50000"/>
            <a:gd name="adj2" fmla="val 5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254000" bIns="176341" numCol="1" spcCol="1270" anchor="ctr" anchorCtr="0">
          <a:noAutofit/>
        </a:bodyPr>
        <a:lstStyle/>
        <a:p>
          <a:pPr marL="0" lvl="0" indent="0" algn="l" defTabSz="933450">
            <a:lnSpc>
              <a:spcPct val="90000"/>
            </a:lnSpc>
            <a:spcBef>
              <a:spcPct val="0"/>
            </a:spcBef>
            <a:spcAft>
              <a:spcPct val="35000"/>
            </a:spcAft>
            <a:buNone/>
          </a:pPr>
          <a:r>
            <a:rPr lang="en-US" sz="2100" kern="1200" dirty="0"/>
            <a:t>Step 3</a:t>
          </a:r>
        </a:p>
      </dsp:txBody>
      <dsp:txXfrm>
        <a:off x="3751557" y="1045913"/>
        <a:ext cx="3834860" cy="555405"/>
      </dsp:txXfrm>
    </dsp:sp>
    <dsp:sp modelId="{76E2CFD6-3D5C-49CB-916F-AB6A8FC8820D}">
      <dsp:nvSpPr>
        <dsp:cNvPr id="0" name=""/>
        <dsp:cNvSpPr/>
      </dsp:nvSpPr>
      <dsp:spPr>
        <a:xfrm>
          <a:off x="3751557" y="1626618"/>
          <a:ext cx="1758712" cy="2015684"/>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t>Gather, analyze evidence</a:t>
          </a:r>
        </a:p>
        <a:p>
          <a:pPr marL="0" lvl="0" indent="0" algn="l" defTabSz="666750">
            <a:lnSpc>
              <a:spcPct val="90000"/>
            </a:lnSpc>
            <a:spcBef>
              <a:spcPct val="0"/>
            </a:spcBef>
            <a:spcAft>
              <a:spcPct val="35000"/>
            </a:spcAft>
            <a:buNone/>
          </a:pPr>
          <a:r>
            <a:rPr lang="en-US" sz="1500" kern="1200" dirty="0"/>
            <a:t>Assess quality of evidence</a:t>
          </a:r>
        </a:p>
        <a:p>
          <a:pPr marL="0" lvl="0" indent="0" algn="l" defTabSz="666750">
            <a:lnSpc>
              <a:spcPct val="90000"/>
            </a:lnSpc>
            <a:spcBef>
              <a:spcPct val="0"/>
            </a:spcBef>
            <a:spcAft>
              <a:spcPct val="35000"/>
            </a:spcAft>
            <a:buNone/>
          </a:pPr>
          <a:r>
            <a:rPr lang="en-US" sz="1500" kern="1200" dirty="0"/>
            <a:t>Synthesize evidence</a:t>
          </a:r>
        </a:p>
        <a:p>
          <a:pPr marL="0" lvl="0" indent="0" algn="l" defTabSz="666750">
            <a:lnSpc>
              <a:spcPct val="90000"/>
            </a:lnSpc>
            <a:spcBef>
              <a:spcPct val="0"/>
            </a:spcBef>
            <a:spcAft>
              <a:spcPct val="35000"/>
            </a:spcAft>
            <a:buNone/>
          </a:pPr>
          <a:r>
            <a:rPr lang="en-US" sz="1500" kern="1200" dirty="0"/>
            <a:t>Prepare background documents</a:t>
          </a:r>
        </a:p>
      </dsp:txBody>
      <dsp:txXfrm>
        <a:off x="3751557" y="1626618"/>
        <a:ext cx="1758712" cy="2015684"/>
      </dsp:txXfrm>
    </dsp:sp>
    <dsp:sp modelId="{EFC1E2A2-6B7E-4A7F-82F4-147EE8F537C9}">
      <dsp:nvSpPr>
        <dsp:cNvPr id="0" name=""/>
        <dsp:cNvSpPr/>
      </dsp:nvSpPr>
      <dsp:spPr>
        <a:xfrm>
          <a:off x="5510270" y="1138349"/>
          <a:ext cx="2353851" cy="1110811"/>
        </a:xfrm>
        <a:prstGeom prst="rightArrow">
          <a:avLst>
            <a:gd name="adj1" fmla="val 50000"/>
            <a:gd name="adj2" fmla="val 5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254000" bIns="176341" numCol="1" spcCol="1270" anchor="ctr" anchorCtr="0">
          <a:noAutofit/>
        </a:bodyPr>
        <a:lstStyle/>
        <a:p>
          <a:pPr marL="0" lvl="0" indent="0" algn="l" defTabSz="933450">
            <a:lnSpc>
              <a:spcPct val="90000"/>
            </a:lnSpc>
            <a:spcBef>
              <a:spcPct val="0"/>
            </a:spcBef>
            <a:spcAft>
              <a:spcPct val="35000"/>
            </a:spcAft>
            <a:buNone/>
          </a:pPr>
          <a:r>
            <a:rPr lang="en-US" sz="2100" kern="1200" dirty="0"/>
            <a:t>Step 4</a:t>
          </a:r>
        </a:p>
      </dsp:txBody>
      <dsp:txXfrm>
        <a:off x="5510270" y="1416052"/>
        <a:ext cx="2076148" cy="555405"/>
      </dsp:txXfrm>
    </dsp:sp>
    <dsp:sp modelId="{82ADE104-0380-4F80-9B2A-A205259FAFA9}">
      <dsp:nvSpPr>
        <dsp:cNvPr id="0" name=""/>
        <dsp:cNvSpPr/>
      </dsp:nvSpPr>
      <dsp:spPr>
        <a:xfrm>
          <a:off x="5510270" y="1996758"/>
          <a:ext cx="1774735" cy="2039309"/>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t>Discuss recommendation</a:t>
          </a:r>
        </a:p>
        <a:p>
          <a:pPr marL="0" lvl="0" indent="0" algn="l" defTabSz="666750">
            <a:lnSpc>
              <a:spcPct val="90000"/>
            </a:lnSpc>
            <a:spcBef>
              <a:spcPct val="0"/>
            </a:spcBef>
            <a:spcAft>
              <a:spcPct val="35000"/>
            </a:spcAft>
            <a:buNone/>
          </a:pPr>
          <a:r>
            <a:rPr lang="en-US" sz="1500" kern="1200" dirty="0"/>
            <a:t>Decide on recommendation</a:t>
          </a:r>
        </a:p>
      </dsp:txBody>
      <dsp:txXfrm>
        <a:off x="5510270" y="1996758"/>
        <a:ext cx="1774735" cy="20393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2CC022-F7E8-C249-869A-65BBC25DCAB7}">
      <dsp:nvSpPr>
        <dsp:cNvPr id="0" name=""/>
        <dsp:cNvSpPr/>
      </dsp:nvSpPr>
      <dsp:spPr>
        <a:xfrm>
          <a:off x="2150109" y="2430234"/>
          <a:ext cx="1725883" cy="159976"/>
        </a:xfrm>
        <a:custGeom>
          <a:avLst/>
          <a:gdLst/>
          <a:ahLst/>
          <a:cxnLst/>
          <a:rect l="0" t="0" r="0" b="0"/>
          <a:pathLst>
            <a:path>
              <a:moveTo>
                <a:pt x="0" y="0"/>
              </a:moveTo>
              <a:lnTo>
                <a:pt x="0" y="80622"/>
              </a:lnTo>
              <a:lnTo>
                <a:pt x="1725883" y="80622"/>
              </a:lnTo>
              <a:lnTo>
                <a:pt x="1725883" y="159976"/>
              </a:lnTo>
            </a:path>
          </a:pathLst>
        </a:custGeom>
        <a:noFill/>
        <a:ln w="25400" cap="flat" cmpd="sng" algn="ctr">
          <a:solidFill>
            <a:scrgbClr r="0" g="0" b="0"/>
          </a:solidFill>
          <a:prstDash val="solid"/>
          <a:miter lim="800000"/>
        </a:ln>
        <a:effectLst/>
      </dsp:spPr>
      <dsp:style>
        <a:lnRef idx="2">
          <a:scrgbClr r="0" g="0" b="0"/>
        </a:lnRef>
        <a:fillRef idx="0">
          <a:scrgbClr r="0" g="0" b="0"/>
        </a:fillRef>
        <a:effectRef idx="0">
          <a:scrgbClr r="0" g="0" b="0"/>
        </a:effectRef>
        <a:fontRef idx="minor"/>
      </dsp:style>
    </dsp:sp>
    <dsp:sp modelId="{17698AB9-E318-2E40-BF30-02D9F5DF95F2}">
      <dsp:nvSpPr>
        <dsp:cNvPr id="0" name=""/>
        <dsp:cNvSpPr/>
      </dsp:nvSpPr>
      <dsp:spPr>
        <a:xfrm>
          <a:off x="2150109" y="2430234"/>
          <a:ext cx="212669" cy="159976"/>
        </a:xfrm>
        <a:custGeom>
          <a:avLst/>
          <a:gdLst/>
          <a:ahLst/>
          <a:cxnLst/>
          <a:rect l="0" t="0" r="0" b="0"/>
          <a:pathLst>
            <a:path>
              <a:moveTo>
                <a:pt x="0" y="0"/>
              </a:moveTo>
              <a:lnTo>
                <a:pt x="0" y="80622"/>
              </a:lnTo>
              <a:lnTo>
                <a:pt x="212669" y="80622"/>
              </a:lnTo>
              <a:lnTo>
                <a:pt x="212669" y="159976"/>
              </a:lnTo>
            </a:path>
          </a:pathLst>
        </a:custGeom>
        <a:noFill/>
        <a:ln w="25400" cap="flat" cmpd="sng" algn="ctr">
          <a:solidFill>
            <a:scrgbClr r="0" g="0" b="0"/>
          </a:solidFill>
          <a:prstDash val="solid"/>
          <a:miter lim="800000"/>
        </a:ln>
        <a:effectLst/>
      </dsp:spPr>
      <dsp:style>
        <a:lnRef idx="2">
          <a:scrgbClr r="0" g="0" b="0"/>
        </a:lnRef>
        <a:fillRef idx="0">
          <a:scrgbClr r="0" g="0" b="0"/>
        </a:fillRef>
        <a:effectRef idx="0">
          <a:scrgbClr r="0" g="0" b="0"/>
        </a:effectRef>
        <a:fontRef idx="minor"/>
      </dsp:style>
    </dsp:sp>
    <dsp:sp modelId="{78D75F1F-7B5F-6B4C-9B0D-E96BCA76DA1A}">
      <dsp:nvSpPr>
        <dsp:cNvPr id="0" name=""/>
        <dsp:cNvSpPr/>
      </dsp:nvSpPr>
      <dsp:spPr>
        <a:xfrm>
          <a:off x="849564" y="2430234"/>
          <a:ext cx="1300544" cy="159976"/>
        </a:xfrm>
        <a:custGeom>
          <a:avLst/>
          <a:gdLst/>
          <a:ahLst/>
          <a:cxnLst/>
          <a:rect l="0" t="0" r="0" b="0"/>
          <a:pathLst>
            <a:path>
              <a:moveTo>
                <a:pt x="1300544" y="0"/>
              </a:moveTo>
              <a:lnTo>
                <a:pt x="1300544" y="80622"/>
              </a:lnTo>
              <a:lnTo>
                <a:pt x="0" y="80622"/>
              </a:lnTo>
              <a:lnTo>
                <a:pt x="0" y="159976"/>
              </a:lnTo>
            </a:path>
          </a:pathLst>
        </a:custGeom>
        <a:noFill/>
        <a:ln w="25400" cap="flat" cmpd="sng" algn="ctr">
          <a:solidFill>
            <a:scrgbClr r="0" g="0" b="0"/>
          </a:solidFill>
          <a:prstDash val="solid"/>
          <a:miter lim="800000"/>
        </a:ln>
        <a:effectLst/>
      </dsp:spPr>
      <dsp:style>
        <a:lnRef idx="2">
          <a:scrgbClr r="0" g="0" b="0"/>
        </a:lnRef>
        <a:fillRef idx="0">
          <a:scrgbClr r="0" g="0" b="0"/>
        </a:fillRef>
        <a:effectRef idx="0">
          <a:scrgbClr r="0" g="0" b="0"/>
        </a:effectRef>
        <a:fontRef idx="minor"/>
      </dsp:style>
    </dsp:sp>
    <dsp:sp modelId="{A49FBBE2-E3A1-074A-A91B-952473B1600D}">
      <dsp:nvSpPr>
        <dsp:cNvPr id="0" name=""/>
        <dsp:cNvSpPr/>
      </dsp:nvSpPr>
      <dsp:spPr>
        <a:xfrm>
          <a:off x="1354376" y="1762397"/>
          <a:ext cx="795732" cy="159976"/>
        </a:xfrm>
        <a:custGeom>
          <a:avLst/>
          <a:gdLst/>
          <a:ahLst/>
          <a:cxnLst/>
          <a:rect l="0" t="0" r="0" b="0"/>
          <a:pathLst>
            <a:path>
              <a:moveTo>
                <a:pt x="0" y="0"/>
              </a:moveTo>
              <a:lnTo>
                <a:pt x="0" y="80622"/>
              </a:lnTo>
              <a:lnTo>
                <a:pt x="795732" y="80622"/>
              </a:lnTo>
              <a:lnTo>
                <a:pt x="795732" y="159976"/>
              </a:lnTo>
            </a:path>
          </a:pathLst>
        </a:custGeom>
        <a:noFill/>
        <a:ln w="25400" cap="flat" cmpd="sng" algn="ctr">
          <a:solidFill>
            <a:scrgbClr r="0" g="0" b="0"/>
          </a:solidFill>
          <a:prstDash val="solid"/>
          <a:miter lim="800000"/>
        </a:ln>
        <a:effectLst/>
      </dsp:spPr>
      <dsp:style>
        <a:lnRef idx="2">
          <a:scrgbClr r="0" g="0" b="0"/>
        </a:lnRef>
        <a:fillRef idx="0">
          <a:scrgbClr r="0" g="0" b="0"/>
        </a:fillRef>
        <a:effectRef idx="0">
          <a:scrgbClr r="0" g="0" b="0"/>
        </a:effectRef>
        <a:fontRef idx="minor"/>
      </dsp:style>
    </dsp:sp>
    <dsp:sp modelId="{5AB0C4A3-6D98-554E-9ED6-8E8F7711352C}">
      <dsp:nvSpPr>
        <dsp:cNvPr id="0" name=""/>
        <dsp:cNvSpPr/>
      </dsp:nvSpPr>
      <dsp:spPr>
        <a:xfrm>
          <a:off x="257077" y="1762397"/>
          <a:ext cx="1097299" cy="159976"/>
        </a:xfrm>
        <a:custGeom>
          <a:avLst/>
          <a:gdLst/>
          <a:ahLst/>
          <a:cxnLst/>
          <a:rect l="0" t="0" r="0" b="0"/>
          <a:pathLst>
            <a:path>
              <a:moveTo>
                <a:pt x="1097299" y="0"/>
              </a:moveTo>
              <a:lnTo>
                <a:pt x="1097299" y="80622"/>
              </a:lnTo>
              <a:lnTo>
                <a:pt x="0" y="80622"/>
              </a:lnTo>
              <a:lnTo>
                <a:pt x="0" y="159976"/>
              </a:lnTo>
            </a:path>
          </a:pathLst>
        </a:custGeom>
        <a:noFill/>
        <a:ln w="25400" cap="flat" cmpd="sng" algn="ctr">
          <a:solidFill>
            <a:scrgbClr r="0" g="0" b="0"/>
          </a:solidFill>
          <a:prstDash val="solid"/>
          <a:miter lim="800000"/>
        </a:ln>
        <a:effectLst/>
      </dsp:spPr>
      <dsp:style>
        <a:lnRef idx="2">
          <a:scrgbClr r="0" g="0" b="0"/>
        </a:lnRef>
        <a:fillRef idx="0">
          <a:scrgbClr r="0" g="0" b="0"/>
        </a:fillRef>
        <a:effectRef idx="0">
          <a:scrgbClr r="0" g="0" b="0"/>
        </a:effectRef>
        <a:fontRef idx="minor"/>
      </dsp:style>
    </dsp:sp>
    <dsp:sp modelId="{8633AC18-5271-CD4F-A561-07FF5479538B}">
      <dsp:nvSpPr>
        <dsp:cNvPr id="0" name=""/>
        <dsp:cNvSpPr/>
      </dsp:nvSpPr>
      <dsp:spPr>
        <a:xfrm>
          <a:off x="1100446" y="1254535"/>
          <a:ext cx="507861" cy="50786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A4EBA73-9D09-8B43-B583-F09A937C0CA7}">
      <dsp:nvSpPr>
        <dsp:cNvPr id="0" name=""/>
        <dsp:cNvSpPr/>
      </dsp:nvSpPr>
      <dsp:spPr>
        <a:xfrm>
          <a:off x="1596549" y="1253266"/>
          <a:ext cx="994983" cy="5078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MOH</a:t>
          </a:r>
        </a:p>
      </dsp:txBody>
      <dsp:txXfrm>
        <a:off x="1596549" y="1253266"/>
        <a:ext cx="994983" cy="507861"/>
      </dsp:txXfrm>
    </dsp:sp>
    <dsp:sp modelId="{425D9471-FE64-394A-8CD4-84B9BB2DB939}">
      <dsp:nvSpPr>
        <dsp:cNvPr id="0" name=""/>
        <dsp:cNvSpPr/>
      </dsp:nvSpPr>
      <dsp:spPr>
        <a:xfrm>
          <a:off x="3146" y="1922373"/>
          <a:ext cx="507861" cy="50786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092EC8-02A1-EE44-917F-B4D43DBDFB35}">
      <dsp:nvSpPr>
        <dsp:cNvPr id="0" name=""/>
        <dsp:cNvSpPr/>
      </dsp:nvSpPr>
      <dsp:spPr>
        <a:xfrm>
          <a:off x="485510" y="1964754"/>
          <a:ext cx="1754619" cy="5078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NITAG</a:t>
          </a:r>
        </a:p>
      </dsp:txBody>
      <dsp:txXfrm>
        <a:off x="485510" y="1964754"/>
        <a:ext cx="1754619" cy="507861"/>
      </dsp:txXfrm>
    </dsp:sp>
    <dsp:sp modelId="{82553657-F39C-F344-BB42-C6EAF6E9FC1B}">
      <dsp:nvSpPr>
        <dsp:cNvPr id="0" name=""/>
        <dsp:cNvSpPr/>
      </dsp:nvSpPr>
      <dsp:spPr>
        <a:xfrm>
          <a:off x="1896178" y="1922373"/>
          <a:ext cx="507861" cy="50786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FD8995-1466-1242-A7F3-CC63CEF41ACD}">
      <dsp:nvSpPr>
        <dsp:cNvPr id="0" name=""/>
        <dsp:cNvSpPr/>
      </dsp:nvSpPr>
      <dsp:spPr>
        <a:xfrm>
          <a:off x="2375168" y="1960452"/>
          <a:ext cx="1598117" cy="5078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Secretariat</a:t>
          </a:r>
        </a:p>
      </dsp:txBody>
      <dsp:txXfrm>
        <a:off x="2375168" y="1960452"/>
        <a:ext cx="1598117" cy="507861"/>
      </dsp:txXfrm>
    </dsp:sp>
    <dsp:sp modelId="{2749D6B9-BBE4-EB4F-BA6B-9EB843593C5E}">
      <dsp:nvSpPr>
        <dsp:cNvPr id="0" name=""/>
        <dsp:cNvSpPr/>
      </dsp:nvSpPr>
      <dsp:spPr>
        <a:xfrm>
          <a:off x="595634" y="2590210"/>
          <a:ext cx="507861" cy="50786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2153636-8E7A-FF47-8FCD-E8F1AFD17DEA}">
      <dsp:nvSpPr>
        <dsp:cNvPr id="0" name=""/>
        <dsp:cNvSpPr/>
      </dsp:nvSpPr>
      <dsp:spPr>
        <a:xfrm>
          <a:off x="1062933" y="2588940"/>
          <a:ext cx="994983" cy="5078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WG 1</a:t>
          </a:r>
        </a:p>
        <a:p>
          <a:pPr marL="0" lvl="0" indent="0" algn="l" defTabSz="711200">
            <a:lnSpc>
              <a:spcPct val="90000"/>
            </a:lnSpc>
            <a:spcBef>
              <a:spcPct val="0"/>
            </a:spcBef>
            <a:spcAft>
              <a:spcPct val="35000"/>
            </a:spcAft>
            <a:buNone/>
          </a:pPr>
          <a:r>
            <a:rPr lang="en-US" sz="1600" kern="1200" dirty="0"/>
            <a:t>e.g., HPV</a:t>
          </a:r>
        </a:p>
      </dsp:txBody>
      <dsp:txXfrm>
        <a:off x="1062933" y="2588940"/>
        <a:ext cx="994983" cy="507861"/>
      </dsp:txXfrm>
    </dsp:sp>
    <dsp:sp modelId="{6E24B13C-5597-B641-8879-1E5846E0BD4F}">
      <dsp:nvSpPr>
        <dsp:cNvPr id="0" name=""/>
        <dsp:cNvSpPr/>
      </dsp:nvSpPr>
      <dsp:spPr>
        <a:xfrm>
          <a:off x="2108848" y="2590210"/>
          <a:ext cx="507861" cy="50786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FEAC309-B55A-3946-9815-7B0595909023}">
      <dsp:nvSpPr>
        <dsp:cNvPr id="0" name=""/>
        <dsp:cNvSpPr/>
      </dsp:nvSpPr>
      <dsp:spPr>
        <a:xfrm>
          <a:off x="2627980" y="2588940"/>
          <a:ext cx="994983" cy="5078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WG 2</a:t>
          </a:r>
        </a:p>
        <a:p>
          <a:pPr marL="0" lvl="0" indent="0" algn="l" defTabSz="711200">
            <a:lnSpc>
              <a:spcPct val="90000"/>
            </a:lnSpc>
            <a:spcBef>
              <a:spcPct val="0"/>
            </a:spcBef>
            <a:spcAft>
              <a:spcPct val="35000"/>
            </a:spcAft>
            <a:buNone/>
          </a:pPr>
          <a:r>
            <a:rPr lang="en-US" sz="1600" kern="1200" dirty="0"/>
            <a:t>e.g., </a:t>
          </a:r>
          <a:r>
            <a:rPr lang="en-US" sz="1600" kern="1200" dirty="0" err="1"/>
            <a:t>HepB</a:t>
          </a:r>
          <a:endParaRPr lang="en-US" sz="1600" kern="1200" dirty="0"/>
        </a:p>
      </dsp:txBody>
      <dsp:txXfrm>
        <a:off x="2627980" y="2588940"/>
        <a:ext cx="994983" cy="507861"/>
      </dsp:txXfrm>
    </dsp:sp>
    <dsp:sp modelId="{CAFDA787-563F-EB49-AAFC-79709FDEFF48}">
      <dsp:nvSpPr>
        <dsp:cNvPr id="0" name=""/>
        <dsp:cNvSpPr/>
      </dsp:nvSpPr>
      <dsp:spPr>
        <a:xfrm>
          <a:off x="3622062" y="2590210"/>
          <a:ext cx="507861" cy="50786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7B56077-4E82-2049-8BC9-F61405B50132}">
      <dsp:nvSpPr>
        <dsp:cNvPr id="0" name=""/>
        <dsp:cNvSpPr/>
      </dsp:nvSpPr>
      <dsp:spPr>
        <a:xfrm>
          <a:off x="4128514" y="2588940"/>
          <a:ext cx="747439" cy="5078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WG 3</a:t>
          </a:r>
        </a:p>
        <a:p>
          <a:pPr marL="0" lvl="0" indent="0" algn="l" defTabSz="711200">
            <a:lnSpc>
              <a:spcPct val="90000"/>
            </a:lnSpc>
            <a:spcBef>
              <a:spcPct val="0"/>
            </a:spcBef>
            <a:spcAft>
              <a:spcPct val="35000"/>
            </a:spcAft>
            <a:buNone/>
          </a:pPr>
          <a:r>
            <a:rPr lang="en-US" sz="1600" kern="1200" dirty="0"/>
            <a:t>e.g., Flu</a:t>
          </a:r>
        </a:p>
      </dsp:txBody>
      <dsp:txXfrm>
        <a:off x="4128514" y="2588940"/>
        <a:ext cx="747439" cy="507861"/>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2.xml><?xml version="1.0" encoding="utf-8"?>
<dgm:layoutDef xmlns:dgm="http://schemas.openxmlformats.org/drawingml/2006/diagram" xmlns:a="http://schemas.openxmlformats.org/drawingml/2006/main" uniqueId="urn:microsoft.com/office/officeart/2009/layout/CirclePictureHierarchy">
  <dgm:title val=""/>
  <dgm:desc val=""/>
  <dgm:catLst>
    <dgm:cat type="hierarchy" pri="1750"/>
    <dgm:cat type="picture" pri="23000"/>
    <dgm:cat type="pictureconvert" pri="2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5"/>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h" for="ch" forName="image" refType="h" fact="0.8"/>
              <dgm:constr type="w" for="ch" forName="image" refType="h" refFor="ch" refForName="image"/>
              <dgm:constr type="t" for="ch" forName="image" refType="h" fact="0.1"/>
              <dgm:constr type="l" for="ch" forName="image"/>
              <dgm:constr type="w" for="ch" forName="text" refType="w" fact="0.6"/>
              <dgm:constr type="h" for="ch" forName="text" refType="h" fact="0.8"/>
              <dgm:constr type="t" for="ch" forName="text" refType="w" fact="0.04"/>
              <dgm:constr type="l" for="ch" forName="text" refType="w" fact="0.4"/>
            </dgm:constrLst>
            <dgm:ruleLst/>
            <dgm:layoutNode name="image" styleLbl="node0">
              <dgm:alg type="sp"/>
              <dgm:shape xmlns:r="http://schemas.openxmlformats.org/officeDocument/2006/relationships" type="ellipse" r:blip="" blipPhldr="1">
                <dgm:adjLst/>
              </dgm:shape>
              <dgm:presOf/>
              <dgm:constrLst/>
              <dgm:ruleLst/>
            </dgm:layoutNode>
            <dgm:layoutNode name="text"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image"/>
                    <dgm:param type="dstNode" val="image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h" for="ch" forName="image2" refType="h" fact="0.8"/>
                      <dgm:constr type="w" for="ch" forName="image2" refType="h" refFor="ch" refForName="image2"/>
                      <dgm:constr type="t" for="ch" forName="image2" refType="h" fact="0.1"/>
                      <dgm:constr type="l" for="ch" forName="image2"/>
                      <dgm:constr type="w" for="ch" forName="text2" refType="w" fact="0.6"/>
                      <dgm:constr type="h" for="ch" forName="text2" refType="h" fact="0.8"/>
                      <dgm:constr type="t" for="ch" forName="text2" refType="w" fact="0.04"/>
                      <dgm:constr type="l" for="ch" forName="text2" refType="w" fact="0.4"/>
                    </dgm:constrLst>
                    <dgm:ruleLst/>
                    <dgm:layoutNode name="image2">
                      <dgm:alg type="sp"/>
                      <dgm:shape xmlns:r="http://schemas.openxmlformats.org/officeDocument/2006/relationships" type="ellipse" r:blip="" blipPhldr="1">
                        <dgm:adjLst/>
                      </dgm:shape>
                      <dgm:presOf/>
                      <dgm:constrLst/>
                      <dgm:ruleLst/>
                    </dgm:layoutNode>
                    <dgm:layoutNode name="text2"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image2"/>
                            <dgm:param type="dstNode" val="image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h" for="ch" forName="image3" refType="h" fact="0.8"/>
                              <dgm:constr type="w" for="ch" forName="image3" refType="h" refFor="ch" refForName="image3"/>
                              <dgm:constr type="t" for="ch" forName="image3" refType="h" fact="0.1"/>
                              <dgm:constr type="l" for="ch" forName="image3"/>
                              <dgm:constr type="w" for="ch" forName="text3" refType="w" fact="0.6"/>
                              <dgm:constr type="h" for="ch" forName="text3" refType="h" fact="0.8"/>
                              <dgm:constr type="t" for="ch" forName="text3" refType="w" fact="0.04"/>
                              <dgm:constr type="l" for="ch" forName="text3" refType="w" fact="0.4"/>
                            </dgm:constrLst>
                            <dgm:ruleLst/>
                            <dgm:layoutNode name="image3">
                              <dgm:alg type="sp"/>
                              <dgm:shape xmlns:r="http://schemas.openxmlformats.org/officeDocument/2006/relationships" type="ellipse" r:blip="" blipPhldr="1">
                                <dgm:adjLst/>
                              </dgm:shape>
                              <dgm:presOf/>
                              <dgm:constrLst/>
                              <dgm:ruleLst/>
                            </dgm:layoutNode>
                            <dgm:layoutNode name="text3"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image3"/>
                                        <dgm:param type="dstNode" val="image4"/>
                                      </dgm:alg>
                                    </dgm:if>
                                    <dgm:else name="Name26">
                                      <dgm:alg type="conn">
                                        <dgm:param type="dim" val="1D"/>
                                        <dgm:param type="endSty" val="noArr"/>
                                        <dgm:param type="connRout" val="bend"/>
                                        <dgm:param type="bendPt" val="end"/>
                                        <dgm:param type="begPts" val="bCtr"/>
                                        <dgm:param type="endPts" val="tCtr"/>
                                        <dgm:param type="srcNode" val="image4"/>
                                        <dgm:param type="dstNode" val="image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h" for="ch" forName="image4" refType="h" fact="0.8"/>
                                      <dgm:constr type="w" for="ch" forName="image4" refType="h" refFor="ch" refForName="image4"/>
                                      <dgm:constr type="t" for="ch" forName="image4" refType="h" fact="0.1"/>
                                      <dgm:constr type="l" for="ch" forName="image4"/>
                                      <dgm:constr type="w" for="ch" forName="text4" refType="w" fact="0.6"/>
                                      <dgm:constr type="h" for="ch" forName="text4" refType="h" fact="0.8"/>
                                      <dgm:constr type="t" for="ch" forName="text4" refType="w" fact="0.04"/>
                                      <dgm:constr type="l" for="ch" forName="text4" refType="w" fact="0.4"/>
                                    </dgm:constrLst>
                                    <dgm:ruleLst/>
                                    <dgm:layoutNode name="image4">
                                      <dgm:alg type="sp"/>
                                      <dgm:shape xmlns:r="http://schemas.openxmlformats.org/officeDocument/2006/relationships" type="ellipse" r:blip="" blipPhldr="1">
                                        <dgm:adjLst/>
                                      </dgm:shape>
                                      <dgm:presOf/>
                                      <dgm:constrLst/>
                                      <dgm:ruleLst/>
                                    </dgm:layoutNode>
                                    <dgm:layoutNode name="text4"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6171BDCF-8E91-4B1A-8116-2BDAEA0D689E}" type="datetimeFigureOut">
              <a:rPr lang="en-US"/>
              <a:pPr>
                <a:defRPr/>
              </a:pPr>
              <a:t>10/4/19</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C19D36B5-1DCC-4415-B6CD-92196300B657}" type="slidenum">
              <a:rPr lang="en-US"/>
              <a:pPr>
                <a:defRPr/>
              </a:pPr>
              <a:t>‹#›</a:t>
            </a:fld>
            <a:endParaRPr lang="en-US"/>
          </a:p>
        </p:txBody>
      </p:sp>
    </p:spTree>
    <p:extLst>
      <p:ext uri="{BB962C8B-B14F-4D97-AF65-F5344CB8AC3E}">
        <p14:creationId xmlns:p14="http://schemas.microsoft.com/office/powerpoint/2010/main" val="17257422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59319E78-E029-4EB6-BB6A-7B5EFDCCAE11}" type="datetimeFigureOut">
              <a:rPr lang="en-US"/>
              <a:pPr>
                <a:defRPr/>
              </a:pPr>
              <a:t>10/4/19</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A7941621-1E5A-4FFF-A0C8-93DA26631E48}" type="slidenum">
              <a:rPr lang="en-US"/>
              <a:pPr>
                <a:defRPr/>
              </a:pPr>
              <a:t>‹#›</a:t>
            </a:fld>
            <a:endParaRPr lang="en-US"/>
          </a:p>
        </p:txBody>
      </p:sp>
    </p:spTree>
    <p:extLst>
      <p:ext uri="{BB962C8B-B14F-4D97-AF65-F5344CB8AC3E}">
        <p14:creationId xmlns:p14="http://schemas.microsoft.com/office/powerpoint/2010/main" val="293506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A7941621-1E5A-4FFF-A0C8-93DA26631E48}" type="slidenum">
              <a:rPr lang="en-US" smtClean="0"/>
              <a:pPr>
                <a:defRPr/>
              </a:pPr>
              <a:t>1</a:t>
            </a:fld>
            <a:endParaRPr lang="en-US"/>
          </a:p>
        </p:txBody>
      </p:sp>
    </p:spTree>
    <p:extLst>
      <p:ext uri="{BB962C8B-B14F-4D97-AF65-F5344CB8AC3E}">
        <p14:creationId xmlns:p14="http://schemas.microsoft.com/office/powerpoint/2010/main" val="2870739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 of the structure, function, and management of WG from 3 NITAGs.</a:t>
            </a:r>
          </a:p>
        </p:txBody>
      </p:sp>
      <p:sp>
        <p:nvSpPr>
          <p:cNvPr id="4" name="Slide Number Placeholder 3"/>
          <p:cNvSpPr>
            <a:spLocks noGrp="1"/>
          </p:cNvSpPr>
          <p:nvPr>
            <p:ph type="sldNum" sz="quarter" idx="5"/>
          </p:nvPr>
        </p:nvSpPr>
        <p:spPr/>
        <p:txBody>
          <a:bodyPr/>
          <a:lstStyle/>
          <a:p>
            <a:pPr>
              <a:defRPr/>
            </a:pPr>
            <a:fld id="{A7941621-1E5A-4FFF-A0C8-93DA26631E48}" type="slidenum">
              <a:rPr lang="en-US" smtClean="0"/>
              <a:pPr>
                <a:defRPr/>
              </a:pPr>
              <a:t>11</a:t>
            </a:fld>
            <a:endParaRPr lang="en-US"/>
          </a:p>
        </p:txBody>
      </p:sp>
    </p:spTree>
    <p:extLst>
      <p:ext uri="{BB962C8B-B14F-4D97-AF65-F5344CB8AC3E}">
        <p14:creationId xmlns:p14="http://schemas.microsoft.com/office/powerpoint/2010/main" val="9789134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A7941621-1E5A-4FFF-A0C8-93DA26631E48}" type="slidenum">
              <a:rPr lang="en-US" smtClean="0"/>
              <a:pPr>
                <a:defRPr/>
              </a:pPr>
              <a:t>12</a:t>
            </a:fld>
            <a:endParaRPr lang="en-US"/>
          </a:p>
        </p:txBody>
      </p:sp>
    </p:spTree>
    <p:extLst>
      <p:ext uri="{BB962C8B-B14F-4D97-AF65-F5344CB8AC3E}">
        <p14:creationId xmlns:p14="http://schemas.microsoft.com/office/powerpoint/2010/main" val="41419851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A7941621-1E5A-4FFF-A0C8-93DA26631E48}" type="slidenum">
              <a:rPr lang="en-US" smtClean="0"/>
              <a:pPr>
                <a:defRPr/>
              </a:pPr>
              <a:t>15</a:t>
            </a:fld>
            <a:endParaRPr lang="en-US"/>
          </a:p>
        </p:txBody>
      </p:sp>
    </p:spTree>
    <p:extLst>
      <p:ext uri="{BB962C8B-B14F-4D97-AF65-F5344CB8AC3E}">
        <p14:creationId xmlns:p14="http://schemas.microsoft.com/office/powerpoint/2010/main" val="14673713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A7941621-1E5A-4FFF-A0C8-93DA26631E48}" type="slidenum">
              <a:rPr lang="en-US" smtClean="0"/>
              <a:pPr>
                <a:defRPr/>
              </a:pPr>
              <a:t>16</a:t>
            </a:fld>
            <a:endParaRPr lang="en-US"/>
          </a:p>
        </p:txBody>
      </p:sp>
    </p:spTree>
    <p:extLst>
      <p:ext uri="{BB962C8B-B14F-4D97-AF65-F5344CB8AC3E}">
        <p14:creationId xmlns:p14="http://schemas.microsoft.com/office/powerpoint/2010/main" val="25156364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look at some of the topics that a WG might present to the NITAG.  </a:t>
            </a:r>
          </a:p>
        </p:txBody>
      </p:sp>
      <p:sp>
        <p:nvSpPr>
          <p:cNvPr id="4" name="Slide Number Placeholder 3"/>
          <p:cNvSpPr>
            <a:spLocks noGrp="1"/>
          </p:cNvSpPr>
          <p:nvPr>
            <p:ph type="sldNum" sz="quarter" idx="10"/>
          </p:nvPr>
        </p:nvSpPr>
        <p:spPr/>
        <p:txBody>
          <a:bodyPr/>
          <a:lstStyle/>
          <a:p>
            <a:fld id="{D4BA1A28-CECA-4B76-BFA9-638DBC704E64}" type="slidenum">
              <a:rPr lang="en-US" smtClean="0"/>
              <a:pPr/>
              <a:t>17</a:t>
            </a:fld>
            <a:endParaRPr lang="en-US"/>
          </a:p>
        </p:txBody>
      </p:sp>
    </p:spTree>
    <p:extLst>
      <p:ext uri="{BB962C8B-B14F-4D97-AF65-F5344CB8AC3E}">
        <p14:creationId xmlns:p14="http://schemas.microsoft.com/office/powerpoint/2010/main" val="9894646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NITAGs start a work group before the vaccines are licensed</a:t>
            </a:r>
            <a:r>
              <a:rPr lang="en-US" baseline="0" dirty="0"/>
              <a:t> so that the NITAG has reviewed the evidence and is ready to make a recommendation as soon as the vaccine is licensed.  </a:t>
            </a:r>
          </a:p>
          <a:p>
            <a:r>
              <a:rPr lang="en-US" baseline="0" dirty="0"/>
              <a:t>This shows the process of the ACIP work group on HPV in gathering evidence and updating the ACIP.  Note that the purpose of these three meetings was for information and discussion, not for a vote.</a:t>
            </a:r>
            <a:endParaRPr lang="en-US" dirty="0"/>
          </a:p>
        </p:txBody>
      </p:sp>
      <p:sp>
        <p:nvSpPr>
          <p:cNvPr id="4" name="Slide Number Placeholder 3"/>
          <p:cNvSpPr>
            <a:spLocks noGrp="1"/>
          </p:cNvSpPr>
          <p:nvPr>
            <p:ph type="sldNum" sz="quarter" idx="10"/>
          </p:nvPr>
        </p:nvSpPr>
        <p:spPr/>
        <p:txBody>
          <a:bodyPr/>
          <a:lstStyle/>
          <a:p>
            <a:pPr>
              <a:defRPr/>
            </a:pPr>
            <a:fld id="{A7941621-1E5A-4FFF-A0C8-93DA26631E48}" type="slidenum">
              <a:rPr lang="en-US" smtClean="0"/>
              <a:pPr>
                <a:defRPr/>
              </a:pPr>
              <a:t>18</a:t>
            </a:fld>
            <a:endParaRPr lang="en-US"/>
          </a:p>
        </p:txBody>
      </p:sp>
    </p:spTree>
    <p:extLst>
      <p:ext uri="{BB962C8B-B14F-4D97-AF65-F5344CB8AC3E}">
        <p14:creationId xmlns:p14="http://schemas.microsoft.com/office/powerpoint/2010/main" val="42555215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7941621-1E5A-4FFF-A0C8-93DA26631E48}" type="slidenum">
              <a:rPr lang="en-US" smtClean="0"/>
              <a:pPr>
                <a:defRPr/>
              </a:pPr>
              <a:t>19</a:t>
            </a:fld>
            <a:endParaRPr lang="en-US"/>
          </a:p>
        </p:txBody>
      </p:sp>
    </p:spTree>
    <p:extLst>
      <p:ext uri="{BB962C8B-B14F-4D97-AF65-F5344CB8AC3E}">
        <p14:creationId xmlns:p14="http://schemas.microsoft.com/office/powerpoint/2010/main" val="1293556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summarize,…</a:t>
            </a:r>
          </a:p>
        </p:txBody>
      </p:sp>
      <p:sp>
        <p:nvSpPr>
          <p:cNvPr id="4" name="Slide Number Placeholder 3"/>
          <p:cNvSpPr>
            <a:spLocks noGrp="1"/>
          </p:cNvSpPr>
          <p:nvPr>
            <p:ph type="sldNum" sz="quarter" idx="5"/>
          </p:nvPr>
        </p:nvSpPr>
        <p:spPr/>
        <p:txBody>
          <a:bodyPr/>
          <a:lstStyle/>
          <a:p>
            <a:pPr>
              <a:defRPr/>
            </a:pPr>
            <a:fld id="{A7941621-1E5A-4FFF-A0C8-93DA26631E48}" type="slidenum">
              <a:rPr lang="en-US" smtClean="0"/>
              <a:pPr>
                <a:defRPr/>
              </a:pPr>
              <a:t>20</a:t>
            </a:fld>
            <a:endParaRPr lang="en-US"/>
          </a:p>
        </p:txBody>
      </p:sp>
    </p:spTree>
    <p:extLst>
      <p:ext uri="{BB962C8B-B14F-4D97-AF65-F5344CB8AC3E}">
        <p14:creationId xmlns:p14="http://schemas.microsoft.com/office/powerpoint/2010/main" val="2381158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You’ll recall that in the last session, we mentioned that Step 3 may be conducted by a Work Group.  We will now talk about the purpose of a </a:t>
            </a:r>
            <a:r>
              <a:rPr lang="en-US" baseline="0" dirty="0"/>
              <a:t>Work Group and how to establish one.</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A7941621-1E5A-4FFF-A0C8-93DA26631E48}" type="slidenum">
              <a:rPr lang="en-US" smtClean="0"/>
              <a:pPr>
                <a:defRPr/>
              </a:pPr>
              <a:t>2</a:t>
            </a:fld>
            <a:endParaRPr lang="en-US"/>
          </a:p>
        </p:txBody>
      </p:sp>
    </p:spTree>
    <p:extLst>
      <p:ext uri="{BB962C8B-B14F-4D97-AF65-F5344CB8AC3E}">
        <p14:creationId xmlns:p14="http://schemas.microsoft.com/office/powerpoint/2010/main" val="1944269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purpose of a Work Group to support a NITAG is first to provide technical assistance on a particular policy question.</a:t>
            </a:r>
          </a:p>
          <a:p>
            <a:endParaRPr lang="en-US" dirty="0"/>
          </a:p>
          <a:p>
            <a:r>
              <a:rPr lang="en-US" dirty="0"/>
              <a:t>A work group enables the involvement of relevant subject matter experts and stakeholders. Their input on technical matters ensures that the process of gathering and assessing evidence is comprehensive.  And their input on programmatic and other matters helps ensure that the drafted recommendations are feasible and acceptable to the stakeholders.</a:t>
            </a:r>
          </a:p>
          <a:p>
            <a:endParaRPr lang="en-US" dirty="0"/>
          </a:p>
          <a:p>
            <a:r>
              <a:rPr lang="en-US" dirty="0"/>
              <a:t>Based on these inputs, a work group will usually increase the effectiveness of NITAG deliberations</a:t>
            </a:r>
          </a:p>
        </p:txBody>
      </p:sp>
      <p:sp>
        <p:nvSpPr>
          <p:cNvPr id="4" name="Slide Number Placeholder 3"/>
          <p:cNvSpPr>
            <a:spLocks noGrp="1"/>
          </p:cNvSpPr>
          <p:nvPr>
            <p:ph type="sldNum" sz="quarter" idx="5"/>
          </p:nvPr>
        </p:nvSpPr>
        <p:spPr/>
        <p:txBody>
          <a:bodyPr/>
          <a:lstStyle/>
          <a:p>
            <a:pPr>
              <a:defRPr/>
            </a:pPr>
            <a:fld id="{A7941621-1E5A-4FFF-A0C8-93DA26631E48}" type="slidenum">
              <a:rPr lang="en-US" smtClean="0"/>
              <a:pPr>
                <a:defRPr/>
              </a:pPr>
              <a:t>3</a:t>
            </a:fld>
            <a:endParaRPr lang="en-US"/>
          </a:p>
        </p:txBody>
      </p:sp>
    </p:spTree>
    <p:extLst>
      <p:ext uri="{BB962C8B-B14F-4D97-AF65-F5344CB8AC3E}">
        <p14:creationId xmlns:p14="http://schemas.microsoft.com/office/powerpoint/2010/main" val="695280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How does the NITAG determine if a WG is needed?  Generally, a WG is recommended to help the NITAG in these situations:</a:t>
            </a:r>
          </a:p>
          <a:p>
            <a:r>
              <a:rPr lang="en-US" dirty="0"/>
              <a:t>--if the policy question requires very detailed consideration, and/or </a:t>
            </a:r>
          </a:p>
          <a:p>
            <a:r>
              <a:rPr lang="en-US" dirty="0"/>
              <a:t>--if substantial input from subject matter experts.</a:t>
            </a:r>
          </a:p>
          <a:p>
            <a:endParaRPr lang="en-US" dirty="0"/>
          </a:p>
          <a:p>
            <a:r>
              <a:rPr lang="en-US" dirty="0"/>
              <a:t>Who makes the decision to establish a WG?  The Chair and the Secretariat should discuss the need and then consult with the NIP.</a:t>
            </a:r>
          </a:p>
          <a:p>
            <a:endParaRPr lang="en-US" dirty="0"/>
          </a:p>
          <a:p>
            <a:r>
              <a:rPr lang="en-US" dirty="0"/>
              <a:t>The expected duration of the WG can vary:</a:t>
            </a:r>
          </a:p>
          <a:p>
            <a:r>
              <a:rPr lang="en-US" dirty="0"/>
              <a:t>--For some issues, a WG might be permanent.  A permanent WG would be helpful for an issue that would be considered on a recurring basis, for example ‘adult immunizations’ or ‘childhood and adolescent immunizations’.  Some countries have a permanent WG for influenza.</a:t>
            </a:r>
          </a:p>
          <a:p>
            <a:endParaRPr lang="en-US" dirty="0"/>
          </a:p>
          <a:p>
            <a:r>
              <a:rPr lang="en-US" dirty="0"/>
              <a:t>--For other policy questions, a time-limited WG would be appropriate. For example, the policy question of whether to recommend HPV vaccine. </a:t>
            </a:r>
          </a:p>
          <a:p>
            <a:endParaRPr lang="en-US" dirty="0"/>
          </a:p>
          <a:p>
            <a:r>
              <a:rPr lang="en-US" dirty="0"/>
              <a:t>It’s important to plan for a WG by including the needs in the NITAG work plan. </a:t>
            </a:r>
          </a:p>
          <a:p>
            <a:r>
              <a:rPr lang="en-US" dirty="0"/>
              <a:t>--This includes allowing enough time for the WG to collect and analyze the evidence. </a:t>
            </a:r>
          </a:p>
          <a:p>
            <a:r>
              <a:rPr lang="en-US" dirty="0"/>
              <a:t>--the Agendas should include regular updates from the WG to let the NITAG know about progress, even before the WG is ready to propose recommendation options for a vote. This allows the NITAG members to be informed about the evidence being gathered.  </a:t>
            </a:r>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A7941621-1E5A-4FFF-A0C8-93DA26631E48}" type="slidenum">
              <a:rPr lang="en-US" smtClean="0"/>
              <a:pPr>
                <a:defRPr/>
              </a:pPr>
              <a:t>4</a:t>
            </a:fld>
            <a:endParaRPr lang="en-US"/>
          </a:p>
        </p:txBody>
      </p:sp>
    </p:spTree>
    <p:extLst>
      <p:ext uri="{BB962C8B-B14F-4D97-AF65-F5344CB8AC3E}">
        <p14:creationId xmlns:p14="http://schemas.microsoft.com/office/powerpoint/2010/main" val="14582754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This shows best practices for WGs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Terms of reference are important to clearly specify the WGs goals, objectives and responsibilities.  This could be drafted by the secretariat and the NITAG chair.</a:t>
            </a:r>
          </a:p>
          <a:p>
            <a:endParaRPr lang="en-US" dirty="0"/>
          </a:p>
          <a:p>
            <a:r>
              <a:rPr lang="en-US" dirty="0"/>
              <a:t>For members and roles, </a:t>
            </a:r>
          </a:p>
          <a:p>
            <a:r>
              <a:rPr lang="en-US" dirty="0"/>
              <a:t>Typically one core NITAG member serves as the WG chair (there may be more core NITAG members on the WG).</a:t>
            </a:r>
          </a:p>
          <a:p>
            <a:r>
              <a:rPr lang="en-US" dirty="0"/>
              <a:t>Subject matter experts should be selected to serve in their own capacity as an expert, not to represent their institution. </a:t>
            </a:r>
            <a:r>
              <a:rPr lang="en-US" b="0" dirty="0">
                <a:solidFill>
                  <a:schemeClr val="tx1"/>
                </a:solidFill>
              </a:rPr>
              <a:t>Subject</a:t>
            </a:r>
            <a:r>
              <a:rPr lang="en-US" b="0" baseline="0" dirty="0">
                <a:solidFill>
                  <a:schemeClr val="tx1"/>
                </a:solidFill>
              </a:rPr>
              <a:t> matter experts should also include those in program and vaccine safety.</a:t>
            </a:r>
            <a:endParaRPr lang="en-US" b="0" dirty="0">
              <a:solidFill>
                <a:schemeClr val="tx1"/>
              </a:solidFill>
            </a:endParaRPr>
          </a:p>
          <a:p>
            <a:r>
              <a:rPr lang="en-US" dirty="0"/>
              <a:t>Stakeholders who are relevant to the policy question can provide much needed input on programmatic issues.</a:t>
            </a:r>
          </a:p>
          <a:p>
            <a:r>
              <a:rPr lang="en-US" dirty="0"/>
              <a:t>The size of the WG is important—it should be larger enough to provide relevant expertise and input, and some redundancy, but not too large.  Recommended size is 10 or fewer.</a:t>
            </a:r>
          </a:p>
          <a:p>
            <a:endParaRPr lang="en-US" dirty="0"/>
          </a:p>
          <a:p>
            <a:endParaRPr lang="en-US" dirty="0"/>
          </a:p>
          <a:p>
            <a:r>
              <a:rPr lang="en-US" dirty="0"/>
              <a:t>Members should have expertise and experience relevant to the WG’s goals and objectives, they should provide a current CV, and should complete a declaration of interest. If the member’s interests change, any changes should be stated verbally during the meeting and in writing.</a:t>
            </a:r>
          </a:p>
          <a:p>
            <a:endParaRPr lang="en-US" dirty="0"/>
          </a:p>
          <a:p>
            <a:r>
              <a:rPr lang="en-US" dirty="0"/>
              <a:t>And finally, the WG terms of reference and composition should be endorsed by the NITAG Chair and Secretariat.  </a:t>
            </a:r>
          </a:p>
        </p:txBody>
      </p:sp>
      <p:sp>
        <p:nvSpPr>
          <p:cNvPr id="4" name="Slide Number Placeholder 3"/>
          <p:cNvSpPr>
            <a:spLocks noGrp="1"/>
          </p:cNvSpPr>
          <p:nvPr>
            <p:ph type="sldNum" sz="quarter" idx="5"/>
          </p:nvPr>
        </p:nvSpPr>
        <p:spPr/>
        <p:txBody>
          <a:bodyPr/>
          <a:lstStyle/>
          <a:p>
            <a:pPr>
              <a:defRPr/>
            </a:pPr>
            <a:fld id="{A7941621-1E5A-4FFF-A0C8-93DA26631E48}" type="slidenum">
              <a:rPr lang="en-US" smtClean="0"/>
              <a:pPr>
                <a:defRPr/>
              </a:pPr>
              <a:t>5</a:t>
            </a:fld>
            <a:endParaRPr lang="en-US"/>
          </a:p>
        </p:txBody>
      </p:sp>
    </p:spTree>
    <p:extLst>
      <p:ext uri="{BB962C8B-B14F-4D97-AF65-F5344CB8AC3E}">
        <p14:creationId xmlns:p14="http://schemas.microsoft.com/office/powerpoint/2010/main" val="12801995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WG does not communicate directly with the MOH, that is with the designated official in the MOH to whom the NITAG reports.</a:t>
            </a:r>
          </a:p>
          <a:p>
            <a:endParaRPr lang="en-US" dirty="0"/>
          </a:p>
          <a:p>
            <a:r>
              <a:rPr lang="en-US" dirty="0"/>
              <a:t>A WG works under the coordination of the Secretariat—again, while the Secretariat is part of the MOH, when we talk about the WG’s relationship with the MOH, we are referring to the designated official to whom the NITAG reports. </a:t>
            </a:r>
          </a:p>
          <a:p>
            <a:endParaRPr lang="en-US" dirty="0"/>
          </a:p>
        </p:txBody>
      </p:sp>
      <p:sp>
        <p:nvSpPr>
          <p:cNvPr id="4" name="Slide Number Placeholder 3"/>
          <p:cNvSpPr>
            <a:spLocks noGrp="1"/>
          </p:cNvSpPr>
          <p:nvPr>
            <p:ph type="sldNum" sz="quarter" idx="5"/>
          </p:nvPr>
        </p:nvSpPr>
        <p:spPr/>
        <p:txBody>
          <a:bodyPr/>
          <a:lstStyle/>
          <a:p>
            <a:pPr>
              <a:defRPr/>
            </a:pPr>
            <a:fld id="{A7941621-1E5A-4FFF-A0C8-93DA26631E48}" type="slidenum">
              <a:rPr lang="en-US" smtClean="0"/>
              <a:pPr>
                <a:defRPr/>
              </a:pPr>
              <a:t>6</a:t>
            </a:fld>
            <a:endParaRPr lang="en-US"/>
          </a:p>
        </p:txBody>
      </p:sp>
    </p:spTree>
    <p:extLst>
      <p:ext uri="{BB962C8B-B14F-4D97-AF65-F5344CB8AC3E}">
        <p14:creationId xmlns:p14="http://schemas.microsoft.com/office/powerpoint/2010/main" val="1467632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illustrates the responsibilities of the Secretariat and the Work groups</a:t>
            </a:r>
          </a:p>
          <a:p>
            <a:endParaRPr lang="en-US" dirty="0"/>
          </a:p>
          <a:p>
            <a:r>
              <a:rPr lang="en-US" dirty="0"/>
              <a:t>The secretariat is responsible for recruiting members, …</a:t>
            </a:r>
          </a:p>
        </p:txBody>
      </p:sp>
      <p:sp>
        <p:nvSpPr>
          <p:cNvPr id="4" name="Slide Number Placeholder 3"/>
          <p:cNvSpPr>
            <a:spLocks noGrp="1"/>
          </p:cNvSpPr>
          <p:nvPr>
            <p:ph type="sldNum" sz="quarter" idx="5"/>
          </p:nvPr>
        </p:nvSpPr>
        <p:spPr/>
        <p:txBody>
          <a:bodyPr/>
          <a:lstStyle/>
          <a:p>
            <a:pPr>
              <a:defRPr/>
            </a:pPr>
            <a:fld id="{A7941621-1E5A-4FFF-A0C8-93DA26631E48}" type="slidenum">
              <a:rPr lang="en-US" smtClean="0"/>
              <a:pPr>
                <a:defRPr/>
              </a:pPr>
              <a:t>7</a:t>
            </a:fld>
            <a:endParaRPr lang="en-US"/>
          </a:p>
        </p:txBody>
      </p:sp>
    </p:spTree>
    <p:extLst>
      <p:ext uri="{BB962C8B-B14F-4D97-AF65-F5344CB8AC3E}">
        <p14:creationId xmlns:p14="http://schemas.microsoft.com/office/powerpoint/2010/main" val="1390338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A7941621-1E5A-4FFF-A0C8-93DA26631E48}" type="slidenum">
              <a:rPr lang="en-US" smtClean="0"/>
              <a:pPr>
                <a:defRPr/>
              </a:pPr>
              <a:t>9</a:t>
            </a:fld>
            <a:endParaRPr lang="en-US"/>
          </a:p>
        </p:txBody>
      </p:sp>
    </p:spTree>
    <p:extLst>
      <p:ext uri="{BB962C8B-B14F-4D97-AF65-F5344CB8AC3E}">
        <p14:creationId xmlns:p14="http://schemas.microsoft.com/office/powerpoint/2010/main" val="1187756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Terms of reference for a WG help ensure the members know what is expected of them.</a:t>
            </a:r>
          </a:p>
        </p:txBody>
      </p:sp>
      <p:sp>
        <p:nvSpPr>
          <p:cNvPr id="4" name="Slide Number Placeholder 3"/>
          <p:cNvSpPr>
            <a:spLocks noGrp="1"/>
          </p:cNvSpPr>
          <p:nvPr>
            <p:ph type="sldNum" sz="quarter" idx="5"/>
          </p:nvPr>
        </p:nvSpPr>
        <p:spPr/>
        <p:txBody>
          <a:bodyPr/>
          <a:lstStyle/>
          <a:p>
            <a:pPr>
              <a:defRPr/>
            </a:pPr>
            <a:fld id="{A7941621-1E5A-4FFF-A0C8-93DA26631E48}" type="slidenum">
              <a:rPr lang="en-US" smtClean="0"/>
              <a:pPr>
                <a:defRPr/>
              </a:pPr>
              <a:t>10</a:t>
            </a:fld>
            <a:endParaRPr lang="en-US"/>
          </a:p>
        </p:txBody>
      </p:sp>
    </p:spTree>
    <p:extLst>
      <p:ext uri="{BB962C8B-B14F-4D97-AF65-F5344CB8AC3E}">
        <p14:creationId xmlns:p14="http://schemas.microsoft.com/office/powerpoint/2010/main" val="1574498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D3BF324F-F791-4019-8270-B8CF98B33C15}" type="datetime1">
              <a:rPr lang="en-US" smtClean="0"/>
              <a:pPr>
                <a:defRPr/>
              </a:pPr>
              <a:t>10/4/19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341CD068-061B-448F-99CA-64FDB648FE08}" type="slidenum">
              <a:rPr lang="en-US" smtClean="0"/>
              <a:t>‹#›</a:t>
            </a:fld>
            <a:endParaRPr lang="en-US"/>
          </a:p>
        </p:txBody>
      </p:sp>
    </p:spTree>
    <p:extLst>
      <p:ext uri="{BB962C8B-B14F-4D97-AF65-F5344CB8AC3E}">
        <p14:creationId xmlns:p14="http://schemas.microsoft.com/office/powerpoint/2010/main" val="287895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91A778F4-D50D-4A64-ACAA-163C11E23381}" type="datetime1">
              <a:rPr lang="en-US" smtClean="0"/>
              <a:pPr>
                <a:defRPr/>
              </a:pPr>
              <a:t>10/4/19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B3CCC75-FE46-4740-90B5-D7EA149653FF}" type="slidenum">
              <a:rPr lang="en-US" smtClean="0"/>
              <a:pPr>
                <a:defRPr/>
              </a:pPr>
              <a:t>‹#›</a:t>
            </a:fld>
            <a:endParaRPr lang="en-US" dirty="0"/>
          </a:p>
        </p:txBody>
      </p:sp>
    </p:spTree>
    <p:extLst>
      <p:ext uri="{BB962C8B-B14F-4D97-AF65-F5344CB8AC3E}">
        <p14:creationId xmlns:p14="http://schemas.microsoft.com/office/powerpoint/2010/main" val="1042106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801264F9-5B7C-4D81-832E-03E02CDE6097}" type="datetime1">
              <a:rPr lang="en-US" smtClean="0"/>
              <a:pPr>
                <a:defRPr/>
              </a:pPr>
              <a:t>10/4/19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DB17D81-BE8E-4302-ACF9-1E808CCBFA9F}" type="slidenum">
              <a:rPr lang="en-US" smtClean="0"/>
              <a:pPr>
                <a:defRPr/>
              </a:pPr>
              <a:t>‹#›</a:t>
            </a:fld>
            <a:endParaRPr lang="en-US" dirty="0"/>
          </a:p>
        </p:txBody>
      </p:sp>
    </p:spTree>
    <p:extLst>
      <p:ext uri="{BB962C8B-B14F-4D97-AF65-F5344CB8AC3E}">
        <p14:creationId xmlns:p14="http://schemas.microsoft.com/office/powerpoint/2010/main" val="17998395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Usual">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179999" y="1368000"/>
            <a:ext cx="8752115" cy="4783592"/>
          </a:xfrm>
        </p:spPr>
        <p:txBody>
          <a:bodyPr wrap="square" tIns="90000" bIns="90000">
            <a:normAutofit/>
          </a:bodyPr>
          <a:lstStyle>
            <a:lvl1pPr marL="265113" indent="-265113">
              <a:tabLst/>
              <a:defRPr sz="2400"/>
            </a:lvl1pPr>
            <a:lvl2pPr marL="627063" indent="-266700">
              <a:tabLst/>
              <a:defRPr sz="2000" baseline="0"/>
            </a:lvl2pPr>
            <a:lvl3pPr marL="989013" indent="-269875">
              <a:tabLst/>
              <a:defRPr sz="1800"/>
            </a:lvl3pPr>
            <a:lvl4pPr marL="1339850" indent="-260350">
              <a:tabLst/>
              <a:defRPr sz="1600">
                <a:solidFill>
                  <a:schemeClr val="accent6">
                    <a:lumMod val="75000"/>
                  </a:schemeClr>
                </a:solidFill>
              </a:defRPr>
            </a:lvl4pPr>
            <a:lvl5pPr>
              <a:defRPr sz="1600" baseline="0"/>
            </a:lvl5pPr>
          </a:lstStyle>
          <a:p>
            <a:pPr lvl="0"/>
            <a:r>
              <a:rPr lang="en-US" noProof="0" dirty="0"/>
              <a:t>Bullets are set by default (first level) </a:t>
            </a:r>
          </a:p>
          <a:p>
            <a:pPr lvl="1"/>
            <a:r>
              <a:rPr lang="en-US" noProof="0" dirty="0"/>
              <a:t>Level 2 is just as easy</a:t>
            </a:r>
          </a:p>
          <a:p>
            <a:pPr lvl="2"/>
            <a:r>
              <a:rPr lang="en-US" noProof="0" dirty="0"/>
              <a:t>Third level is smaller</a:t>
            </a:r>
          </a:p>
          <a:p>
            <a:pPr lvl="3"/>
            <a:r>
              <a:rPr lang="en-US" noProof="0" dirty="0"/>
              <a:t>Avoid using 4th level and subsequent ones</a:t>
            </a:r>
          </a:p>
          <a:p>
            <a:pPr lvl="4"/>
            <a:r>
              <a:rPr lang="en-US" noProof="0" dirty="0"/>
              <a:t>Up to five have been formatted</a:t>
            </a:r>
          </a:p>
        </p:txBody>
      </p:sp>
      <p:sp>
        <p:nvSpPr>
          <p:cNvPr id="5" name="Footer Placeholder 4"/>
          <p:cNvSpPr>
            <a:spLocks noGrp="1"/>
          </p:cNvSpPr>
          <p:nvPr>
            <p:ph type="ftr" sz="quarter" idx="11"/>
          </p:nvPr>
        </p:nvSpPr>
        <p:spPr>
          <a:xfrm>
            <a:off x="1987029" y="6356350"/>
            <a:ext cx="6281057" cy="365125"/>
          </a:xfrm>
        </p:spPr>
        <p:txBody>
          <a:bodyPr/>
          <a:lstStyle/>
          <a:p>
            <a:r>
              <a:rPr lang="en-US"/>
              <a:t>Adapted from the SIVAC Initiative NITAG training manual</a:t>
            </a:r>
            <a:endParaRPr lang="fr-FR" dirty="0"/>
          </a:p>
        </p:txBody>
      </p:sp>
      <p:sp>
        <p:nvSpPr>
          <p:cNvPr id="6" name="Slide Number Placeholder 5"/>
          <p:cNvSpPr>
            <a:spLocks noGrp="1"/>
          </p:cNvSpPr>
          <p:nvPr>
            <p:ph type="sldNum" sz="quarter" idx="12"/>
          </p:nvPr>
        </p:nvSpPr>
        <p:spPr>
          <a:xfrm>
            <a:off x="8530866" y="6409515"/>
            <a:ext cx="503464" cy="365125"/>
          </a:xfrm>
        </p:spPr>
        <p:txBody>
          <a:bodyPr/>
          <a:lstStyle/>
          <a:p>
            <a:fld id="{92A3C2A2-8EB3-457A-B77F-880557C1C718}" type="slidenum">
              <a:rPr lang="fr-FR" smtClean="0"/>
              <a:pPr/>
              <a:t>‹#›</a:t>
            </a:fld>
            <a:endParaRPr lang="fr-FR" dirty="0"/>
          </a:p>
        </p:txBody>
      </p:sp>
      <p:sp>
        <p:nvSpPr>
          <p:cNvPr id="8" name="Titre 7"/>
          <p:cNvSpPr>
            <a:spLocks noGrp="1"/>
          </p:cNvSpPr>
          <p:nvPr>
            <p:ph type="title" hasCustomPrompt="1"/>
          </p:nvPr>
        </p:nvSpPr>
        <p:spPr>
          <a:xfrm>
            <a:off x="180000" y="144000"/>
            <a:ext cx="8748000" cy="828000"/>
          </a:xfrm>
        </p:spPr>
        <p:txBody>
          <a:bodyPr>
            <a:normAutofit/>
          </a:bodyPr>
          <a:lstStyle>
            <a:lvl1pPr>
              <a:defRPr sz="3200"/>
            </a:lvl1pPr>
          </a:lstStyle>
          <a:p>
            <a:r>
              <a:rPr lang="en-US" noProof="0" dirty="0"/>
              <a:t>Slide title here</a:t>
            </a:r>
          </a:p>
        </p:txBody>
      </p:sp>
      <p:sp>
        <p:nvSpPr>
          <p:cNvPr id="9" name="Rectangle 8"/>
          <p:cNvSpPr/>
          <p:nvPr userDrawn="1"/>
        </p:nvSpPr>
        <p:spPr>
          <a:xfrm>
            <a:off x="180000" y="1044000"/>
            <a:ext cx="860400" cy="108000"/>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p:cNvSpPr/>
          <p:nvPr userDrawn="1"/>
        </p:nvSpPr>
        <p:spPr>
          <a:xfrm>
            <a:off x="1116000" y="1044000"/>
            <a:ext cx="7812000" cy="108000"/>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bg2"/>
              </a:solidFill>
            </a:endParaRPr>
          </a:p>
        </p:txBody>
      </p:sp>
    </p:spTree>
    <p:extLst>
      <p:ext uri="{BB962C8B-B14F-4D97-AF65-F5344CB8AC3E}">
        <p14:creationId xmlns:p14="http://schemas.microsoft.com/office/powerpoint/2010/main" val="4065428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2B16179D-6FF7-4B7C-B544-406B6DDFA072}" type="datetime1">
              <a:rPr lang="en-US" smtClean="0"/>
              <a:pPr>
                <a:defRPr/>
              </a:pPr>
              <a:t>10/4/19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341CD068-061B-448F-99CA-64FDB648FE08}" type="slidenum">
              <a:rPr lang="en-US" smtClean="0"/>
              <a:t>‹#›</a:t>
            </a:fld>
            <a:endParaRPr lang="en-US"/>
          </a:p>
        </p:txBody>
      </p:sp>
    </p:spTree>
    <p:extLst>
      <p:ext uri="{BB962C8B-B14F-4D97-AF65-F5344CB8AC3E}">
        <p14:creationId xmlns:p14="http://schemas.microsoft.com/office/powerpoint/2010/main" val="301367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8E34F7B-932F-415F-9DA7-0F464D51AA1C}" type="datetime1">
              <a:rPr lang="en-US" smtClean="0"/>
              <a:pPr>
                <a:defRPr/>
              </a:pPr>
              <a:t>10/4/19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F7B0CDA-CEEA-45D8-9CD7-9841A0C25AEF}" type="slidenum">
              <a:rPr lang="en-US" smtClean="0"/>
              <a:pPr>
                <a:defRPr/>
              </a:pPr>
              <a:t>‹#›</a:t>
            </a:fld>
            <a:endParaRPr lang="en-US"/>
          </a:p>
        </p:txBody>
      </p:sp>
    </p:spTree>
    <p:extLst>
      <p:ext uri="{BB962C8B-B14F-4D97-AF65-F5344CB8AC3E}">
        <p14:creationId xmlns:p14="http://schemas.microsoft.com/office/powerpoint/2010/main" val="4262218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F02AD794-51C8-49B0-8B90-6F8ED6991852}" type="datetime1">
              <a:rPr lang="en-US" smtClean="0"/>
              <a:pPr>
                <a:defRPr/>
              </a:pPr>
              <a:t>10/4/19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341CD068-061B-448F-99CA-64FDB648FE08}" type="slidenum">
              <a:rPr lang="en-US" smtClean="0"/>
              <a:t>‹#›</a:t>
            </a:fld>
            <a:endParaRPr lang="en-US"/>
          </a:p>
        </p:txBody>
      </p:sp>
    </p:spTree>
    <p:extLst>
      <p:ext uri="{BB962C8B-B14F-4D97-AF65-F5344CB8AC3E}">
        <p14:creationId xmlns:p14="http://schemas.microsoft.com/office/powerpoint/2010/main" val="3875982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4DD21C83-24EF-4F89-8E05-15C2E102DCBF}" type="datetime1">
              <a:rPr lang="en-US" smtClean="0"/>
              <a:pPr>
                <a:defRPr/>
              </a:pPr>
              <a:t>10/4/19</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1C48EB86-7E04-460B-B3BA-C84FD3C41185}" type="slidenum">
              <a:rPr lang="en-US" smtClean="0"/>
              <a:pPr>
                <a:defRPr/>
              </a:pPr>
              <a:t>‹#›</a:t>
            </a:fld>
            <a:endParaRPr lang="en-US"/>
          </a:p>
        </p:txBody>
      </p:sp>
    </p:spTree>
    <p:extLst>
      <p:ext uri="{BB962C8B-B14F-4D97-AF65-F5344CB8AC3E}">
        <p14:creationId xmlns:p14="http://schemas.microsoft.com/office/powerpoint/2010/main" val="4165795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E163C286-C5CE-4B91-BBE1-640ABAE97BCC}" type="datetime1">
              <a:rPr lang="en-US" smtClean="0"/>
              <a:pPr>
                <a:defRPr/>
              </a:pPr>
              <a:t>10/4/19</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749DAD02-00F3-470A-8742-28ED1E3210E3}" type="slidenum">
              <a:rPr lang="en-US" smtClean="0"/>
              <a:pPr>
                <a:defRPr/>
              </a:pPr>
              <a:t>‹#›</a:t>
            </a:fld>
            <a:endParaRPr lang="en-US" dirty="0"/>
          </a:p>
        </p:txBody>
      </p:sp>
    </p:spTree>
    <p:extLst>
      <p:ext uri="{BB962C8B-B14F-4D97-AF65-F5344CB8AC3E}">
        <p14:creationId xmlns:p14="http://schemas.microsoft.com/office/powerpoint/2010/main" val="3429053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C5B6FC6-5D4E-43F9-A80F-9F7A419C3425}" type="datetime1">
              <a:rPr lang="en-US" smtClean="0"/>
              <a:pPr>
                <a:defRPr/>
              </a:pPr>
              <a:t>10/4/19</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4F1C3544-9F66-48A3-91BB-5DA3F5D2B657}" type="slidenum">
              <a:rPr lang="en-US" smtClean="0"/>
              <a:pPr>
                <a:defRPr/>
              </a:pPr>
              <a:t>‹#›</a:t>
            </a:fld>
            <a:endParaRPr lang="en-US"/>
          </a:p>
        </p:txBody>
      </p:sp>
    </p:spTree>
    <p:extLst>
      <p:ext uri="{BB962C8B-B14F-4D97-AF65-F5344CB8AC3E}">
        <p14:creationId xmlns:p14="http://schemas.microsoft.com/office/powerpoint/2010/main" val="2240670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376624A-E00F-41A2-B165-DCE2F27419E1}" type="datetime1">
              <a:rPr lang="en-US" smtClean="0"/>
              <a:pPr>
                <a:defRPr/>
              </a:pPr>
              <a:t>10/4/19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4351E95-A871-4C51-8AA8-E482805C7B94}" type="slidenum">
              <a:rPr lang="en-US" smtClean="0"/>
              <a:pPr>
                <a:defRPr/>
              </a:pPr>
              <a:t>‹#›</a:t>
            </a:fld>
            <a:endParaRPr lang="en-US" dirty="0"/>
          </a:p>
        </p:txBody>
      </p:sp>
    </p:spTree>
    <p:extLst>
      <p:ext uri="{BB962C8B-B14F-4D97-AF65-F5344CB8AC3E}">
        <p14:creationId xmlns:p14="http://schemas.microsoft.com/office/powerpoint/2010/main" val="4190492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2C95AA52-5210-4B52-B03A-06BD152862E8}" type="datetime1">
              <a:rPr lang="en-US" smtClean="0"/>
              <a:pPr>
                <a:defRPr/>
              </a:pPr>
              <a:t>10/4/19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2819117-13F1-4513-A0E2-35FCBAB77500}" type="slidenum">
              <a:rPr lang="en-US" smtClean="0"/>
              <a:pPr>
                <a:defRPr/>
              </a:pPr>
              <a:t>‹#›</a:t>
            </a:fld>
            <a:endParaRPr lang="en-US"/>
          </a:p>
        </p:txBody>
      </p:sp>
    </p:spTree>
    <p:extLst>
      <p:ext uri="{BB962C8B-B14F-4D97-AF65-F5344CB8AC3E}">
        <p14:creationId xmlns:p14="http://schemas.microsoft.com/office/powerpoint/2010/main" val="2698271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B412AE05-CC0F-485C-8E77-5A717884AB39}" type="datetime1">
              <a:rPr lang="en-US" smtClean="0"/>
              <a:pPr>
                <a:defRPr/>
              </a:pPr>
              <a:t>10/4/19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1CD068-061B-448F-99CA-64FDB648FE08}" type="slidenum">
              <a:rPr lang="en-US" smtClean="0"/>
              <a:t>‹#›</a:t>
            </a:fld>
            <a:endParaRPr lang="en-US"/>
          </a:p>
        </p:txBody>
      </p:sp>
      <p:sp>
        <p:nvSpPr>
          <p:cNvPr id="7" name="Rectangle 6"/>
          <p:cNvSpPr/>
          <p:nvPr userDrawn="1"/>
        </p:nvSpPr>
        <p:spPr>
          <a:xfrm>
            <a:off x="0" y="0"/>
            <a:ext cx="304800" cy="685800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extLst>
      <p:ext uri="{BB962C8B-B14F-4D97-AF65-F5344CB8AC3E}">
        <p14:creationId xmlns:p14="http://schemas.microsoft.com/office/powerpoint/2010/main" val="1902485476"/>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 id="2147483983" r:id="rId12"/>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hemeOverride" Target="../theme/themeOverride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howtosavetheworld.ca/2013/05/26/what-if-everything-ran-like-the-internet/"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aliem.com/making-your-match-rank-list"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www.pngall.com/team-work-png" TargetMode="Externa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2235200"/>
            <a:ext cx="6858000" cy="2387600"/>
          </a:xfrm>
        </p:spPr>
        <p:txBody>
          <a:bodyPr>
            <a:normAutofit fontScale="90000"/>
          </a:bodyPr>
          <a:lstStyle/>
          <a:p>
            <a:r>
              <a:rPr lang="en-CA" dirty="0"/>
              <a:t>Session 4</a:t>
            </a:r>
            <a:br>
              <a:rPr lang="en-CA" dirty="0"/>
            </a:br>
            <a:r>
              <a:rPr lang="en-CA" dirty="0"/>
              <a:t>Developing NITAG recommendations:</a:t>
            </a:r>
            <a:br>
              <a:rPr lang="en-CA" dirty="0"/>
            </a:br>
            <a:br>
              <a:rPr lang="en-CA" dirty="0"/>
            </a:br>
            <a:r>
              <a:rPr lang="en-CA" sz="3900" dirty="0"/>
              <a:t>Work group and </a:t>
            </a:r>
            <a:br>
              <a:rPr lang="en-CA" sz="3900" dirty="0"/>
            </a:br>
            <a:r>
              <a:rPr lang="en-CA" sz="3900" dirty="0"/>
              <a:t>NITAG background documents</a:t>
            </a:r>
          </a:p>
        </p:txBody>
      </p:sp>
    </p:spTree>
    <p:extLst>
      <p:ext uri="{BB962C8B-B14F-4D97-AF65-F5344CB8AC3E}">
        <p14:creationId xmlns:p14="http://schemas.microsoft.com/office/powerpoint/2010/main" val="36373708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50837"/>
            <a:ext cx="8134350" cy="1325563"/>
          </a:xfrm>
        </p:spPr>
        <p:txBody>
          <a:bodyPr>
            <a:normAutofit/>
          </a:bodyPr>
          <a:lstStyle/>
          <a:p>
            <a:r>
              <a:rPr lang="en-GB" sz="4200" dirty="0"/>
              <a:t>Work Group (WG) terms of reference</a:t>
            </a:r>
            <a:endParaRPr lang="en-US" sz="4200" dirty="0"/>
          </a:p>
        </p:txBody>
      </p:sp>
      <p:sp>
        <p:nvSpPr>
          <p:cNvPr id="4" name="Content Placeholder 3"/>
          <p:cNvSpPr>
            <a:spLocks noGrp="1"/>
          </p:cNvSpPr>
          <p:nvPr>
            <p:ph idx="1"/>
          </p:nvPr>
        </p:nvSpPr>
        <p:spPr/>
        <p:txBody>
          <a:bodyPr/>
          <a:lstStyle/>
          <a:p>
            <a:r>
              <a:rPr lang="en-GB" dirty="0"/>
              <a:t>Details on WG structure, function, management</a:t>
            </a:r>
          </a:p>
          <a:p>
            <a:r>
              <a:rPr lang="en-GB" dirty="0"/>
              <a:t>Duration: time frame (temporary, permanent)</a:t>
            </a:r>
          </a:p>
          <a:p>
            <a:r>
              <a:rPr lang="en-GB" dirty="0"/>
              <a:t>Composition</a:t>
            </a:r>
          </a:p>
          <a:p>
            <a:pPr lvl="1"/>
            <a:r>
              <a:rPr lang="en-GB" dirty="0"/>
              <a:t>expertise needed, relevant stakeholders </a:t>
            </a:r>
          </a:p>
          <a:p>
            <a:r>
              <a:rPr lang="en-GB" dirty="0"/>
              <a:t>Technical issue and Deliverables </a:t>
            </a:r>
          </a:p>
          <a:p>
            <a:pPr lvl="1"/>
            <a:r>
              <a:rPr lang="en-GB" dirty="0"/>
              <a:t>Examples:  </a:t>
            </a:r>
          </a:p>
          <a:p>
            <a:pPr lvl="2"/>
            <a:r>
              <a:rPr lang="en-GB" dirty="0"/>
              <a:t>Review and summarize evidence on X vaccine with respect to the recommendations framework questions</a:t>
            </a:r>
          </a:p>
          <a:p>
            <a:pPr lvl="2"/>
            <a:r>
              <a:rPr lang="en-GB" dirty="0"/>
              <a:t>Propose recommendations to NITAG on introduction of X vaccine</a:t>
            </a:r>
          </a:p>
          <a:p>
            <a:pPr lvl="2"/>
            <a:r>
              <a:rPr lang="en-GB" dirty="0"/>
              <a:t>Provide NITAG with summaries and analyses to support its decision and recommendation process</a:t>
            </a:r>
          </a:p>
          <a:p>
            <a:pPr lvl="2"/>
            <a:r>
              <a:rPr lang="en-GB" dirty="0"/>
              <a:t>Provides NITAG with background documents</a:t>
            </a:r>
          </a:p>
          <a:p>
            <a:r>
              <a:rPr lang="en-GB" dirty="0"/>
              <a:t>Declaration of interest, confidentiality agreement</a:t>
            </a:r>
            <a:endParaRPr lang="en-US" dirty="0"/>
          </a:p>
        </p:txBody>
      </p:sp>
      <p:sp>
        <p:nvSpPr>
          <p:cNvPr id="3" name="Slide Number Placeholder 2"/>
          <p:cNvSpPr>
            <a:spLocks noGrp="1"/>
          </p:cNvSpPr>
          <p:nvPr>
            <p:ph type="sldNum" sz="quarter" idx="12"/>
          </p:nvPr>
        </p:nvSpPr>
        <p:spPr/>
        <p:txBody>
          <a:bodyPr/>
          <a:lstStyle/>
          <a:p>
            <a:pPr>
              <a:defRPr/>
            </a:pPr>
            <a:fld id="{749DAD02-00F3-470A-8742-28ED1E3210E3}" type="slidenum">
              <a:rPr lang="en-US" smtClean="0"/>
              <a:pPr>
                <a:defRPr/>
              </a:pPr>
              <a:t>10</a:t>
            </a:fld>
            <a:endParaRPr lang="en-US" dirty="0"/>
          </a:p>
        </p:txBody>
      </p:sp>
    </p:spTree>
    <p:extLst>
      <p:ext uri="{BB962C8B-B14F-4D97-AF65-F5344CB8AC3E}">
        <p14:creationId xmlns:p14="http://schemas.microsoft.com/office/powerpoint/2010/main" val="243629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52400"/>
            <a:ext cx="7886700" cy="1325563"/>
          </a:xfrm>
        </p:spPr>
        <p:txBody>
          <a:bodyPr/>
          <a:lstStyle/>
          <a:p>
            <a:r>
              <a:rPr lang="en-US" dirty="0"/>
              <a:t>Work group: Examples from 3 NITAGs</a:t>
            </a:r>
          </a:p>
        </p:txBody>
      </p:sp>
      <p:sp>
        <p:nvSpPr>
          <p:cNvPr id="3" name="Slide Number Placeholder 2"/>
          <p:cNvSpPr>
            <a:spLocks noGrp="1"/>
          </p:cNvSpPr>
          <p:nvPr>
            <p:ph type="sldNum" sz="quarter" idx="12"/>
          </p:nvPr>
        </p:nvSpPr>
        <p:spPr/>
        <p:txBody>
          <a:bodyPr/>
          <a:lstStyle/>
          <a:p>
            <a:pPr>
              <a:defRPr/>
            </a:pPr>
            <a:fld id="{749DAD02-00F3-470A-8742-28ED1E3210E3}" type="slidenum">
              <a:rPr lang="en-US" smtClean="0"/>
              <a:pPr>
                <a:defRPr/>
              </a:pPr>
              <a:t>11</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433885206"/>
              </p:ext>
            </p:extLst>
          </p:nvPr>
        </p:nvGraphicFramePr>
        <p:xfrm>
          <a:off x="990600" y="1143000"/>
          <a:ext cx="7620000" cy="4691496"/>
        </p:xfrm>
        <a:graphic>
          <a:graphicData uri="http://schemas.openxmlformats.org/drawingml/2006/table">
            <a:tbl>
              <a:tblPr firstRow="1" bandRow="1">
                <a:tableStyleId>{5C22544A-7EE6-4342-B048-85BDC9FD1C3A}</a:tableStyleId>
              </a:tblPr>
              <a:tblGrid>
                <a:gridCol w="2762250">
                  <a:extLst>
                    <a:ext uri="{9D8B030D-6E8A-4147-A177-3AD203B41FA5}">
                      <a16:colId xmlns:a16="http://schemas.microsoft.com/office/drawing/2014/main" val="2903549850"/>
                    </a:ext>
                  </a:extLst>
                </a:gridCol>
                <a:gridCol w="1600200">
                  <a:extLst>
                    <a:ext uri="{9D8B030D-6E8A-4147-A177-3AD203B41FA5}">
                      <a16:colId xmlns:a16="http://schemas.microsoft.com/office/drawing/2014/main" val="752185456"/>
                    </a:ext>
                  </a:extLst>
                </a:gridCol>
                <a:gridCol w="1447800">
                  <a:extLst>
                    <a:ext uri="{9D8B030D-6E8A-4147-A177-3AD203B41FA5}">
                      <a16:colId xmlns:a16="http://schemas.microsoft.com/office/drawing/2014/main" val="944002406"/>
                    </a:ext>
                  </a:extLst>
                </a:gridCol>
                <a:gridCol w="1809750">
                  <a:extLst>
                    <a:ext uri="{9D8B030D-6E8A-4147-A177-3AD203B41FA5}">
                      <a16:colId xmlns:a16="http://schemas.microsoft.com/office/drawing/2014/main" val="305236035"/>
                    </a:ext>
                  </a:extLst>
                </a:gridCol>
              </a:tblGrid>
              <a:tr h="457200">
                <a:tc>
                  <a:txBody>
                    <a:bodyPr/>
                    <a:lstStyle/>
                    <a:p>
                      <a:r>
                        <a:rPr lang="en-US" sz="1900" dirty="0"/>
                        <a:t>Work group element</a:t>
                      </a:r>
                    </a:p>
                  </a:txBody>
                  <a:tcPr/>
                </a:tc>
                <a:tc>
                  <a:txBody>
                    <a:bodyPr/>
                    <a:lstStyle/>
                    <a:p>
                      <a:pPr algn="ctr"/>
                      <a:r>
                        <a:rPr lang="en-US" sz="1900" dirty="0"/>
                        <a:t>JCVI</a:t>
                      </a:r>
                      <a:r>
                        <a:rPr lang="en-US" sz="1900" baseline="30000" dirty="0"/>
                        <a:t>1</a:t>
                      </a:r>
                      <a:r>
                        <a:rPr lang="en-US" sz="1900" dirty="0"/>
                        <a:t> </a:t>
                      </a:r>
                    </a:p>
                  </a:txBody>
                  <a:tcPr/>
                </a:tc>
                <a:tc>
                  <a:txBody>
                    <a:bodyPr/>
                    <a:lstStyle/>
                    <a:p>
                      <a:pPr algn="ctr"/>
                      <a:r>
                        <a:rPr lang="en-US" sz="1900" dirty="0"/>
                        <a:t>STIKO</a:t>
                      </a:r>
                      <a:r>
                        <a:rPr lang="en-US" sz="1900" baseline="30000" dirty="0"/>
                        <a:t>2</a:t>
                      </a:r>
                      <a:r>
                        <a:rPr lang="en-US" sz="1900" dirty="0"/>
                        <a:t> </a:t>
                      </a:r>
                    </a:p>
                  </a:txBody>
                  <a:tcPr/>
                </a:tc>
                <a:tc>
                  <a:txBody>
                    <a:bodyPr/>
                    <a:lstStyle/>
                    <a:p>
                      <a:pPr algn="ctr"/>
                      <a:r>
                        <a:rPr lang="en-US" sz="1900" dirty="0"/>
                        <a:t>ACIP</a:t>
                      </a:r>
                      <a:r>
                        <a:rPr lang="en-US" sz="1900" baseline="30000" dirty="0"/>
                        <a:t>3</a:t>
                      </a:r>
                      <a:r>
                        <a:rPr lang="en-US" sz="1900" dirty="0"/>
                        <a:t> </a:t>
                      </a:r>
                    </a:p>
                  </a:txBody>
                  <a:tcPr/>
                </a:tc>
                <a:extLst>
                  <a:ext uri="{0D108BD9-81ED-4DB2-BD59-A6C34878D82A}">
                    <a16:rowId xmlns:a16="http://schemas.microsoft.com/office/drawing/2014/main" val="1545616468"/>
                  </a:ext>
                </a:extLst>
              </a:tr>
              <a:tr h="334699">
                <a:tc>
                  <a:txBody>
                    <a:bodyPr/>
                    <a:lstStyle/>
                    <a:p>
                      <a:r>
                        <a:rPr lang="en-US" sz="1900" dirty="0"/>
                        <a:t>Members from NITAG</a:t>
                      </a:r>
                    </a:p>
                  </a:txBody>
                  <a:tcPr/>
                </a:tc>
                <a:tc>
                  <a:txBody>
                    <a:bodyPr/>
                    <a:lstStyle/>
                    <a:p>
                      <a:pPr algn="ctr"/>
                      <a:r>
                        <a:rPr lang="en-US" sz="1900" dirty="0"/>
                        <a:t>Yes</a:t>
                      </a:r>
                    </a:p>
                  </a:txBody>
                  <a:tcPr/>
                </a:tc>
                <a:tc>
                  <a:txBody>
                    <a:bodyPr/>
                    <a:lstStyle/>
                    <a:p>
                      <a:pPr algn="ctr"/>
                      <a:r>
                        <a:rPr lang="en-US" sz="1900" dirty="0"/>
                        <a:t>2-4</a:t>
                      </a:r>
                    </a:p>
                  </a:txBody>
                  <a:tcPr/>
                </a:tc>
                <a:tc>
                  <a:txBody>
                    <a:bodyPr/>
                    <a:lstStyle/>
                    <a:p>
                      <a:pPr algn="ctr"/>
                      <a:r>
                        <a:rPr lang="en-US" sz="1900" dirty="0"/>
                        <a:t>2</a:t>
                      </a:r>
                    </a:p>
                  </a:txBody>
                  <a:tcPr/>
                </a:tc>
                <a:extLst>
                  <a:ext uri="{0D108BD9-81ED-4DB2-BD59-A6C34878D82A}">
                    <a16:rowId xmlns:a16="http://schemas.microsoft.com/office/drawing/2014/main" val="2701734784"/>
                  </a:ext>
                </a:extLst>
              </a:tr>
              <a:tr h="418374">
                <a:tc>
                  <a:txBody>
                    <a:bodyPr/>
                    <a:lstStyle/>
                    <a:p>
                      <a:r>
                        <a:rPr lang="en-US" sz="1900" dirty="0"/>
                        <a:t>Members</a:t>
                      </a:r>
                      <a:r>
                        <a:rPr lang="en-US" sz="1900" baseline="0" dirty="0"/>
                        <a:t> from s</a:t>
                      </a:r>
                      <a:r>
                        <a:rPr lang="en-US" sz="1900" dirty="0"/>
                        <a:t>ecretariat</a:t>
                      </a:r>
                    </a:p>
                  </a:txBody>
                  <a:tcPr/>
                </a:tc>
                <a:tc>
                  <a:txBody>
                    <a:bodyPr/>
                    <a:lstStyle/>
                    <a:p>
                      <a:pPr algn="ctr"/>
                      <a:r>
                        <a:rPr lang="en-US" sz="1900" dirty="0"/>
                        <a:t>Yes</a:t>
                      </a:r>
                    </a:p>
                  </a:txBody>
                  <a:tcPr/>
                </a:tc>
                <a:tc>
                  <a:txBody>
                    <a:bodyPr/>
                    <a:lstStyle/>
                    <a:p>
                      <a:pPr algn="ctr"/>
                      <a:r>
                        <a:rPr lang="en-US" sz="1900" dirty="0"/>
                        <a:t>1-2</a:t>
                      </a:r>
                    </a:p>
                  </a:txBody>
                  <a:tcPr/>
                </a:tc>
                <a:tc>
                  <a:txBody>
                    <a:bodyPr/>
                    <a:lstStyle/>
                    <a:p>
                      <a:pPr algn="ctr"/>
                      <a:r>
                        <a:rPr lang="en-US" sz="1900" dirty="0"/>
                        <a:t>1</a:t>
                      </a:r>
                    </a:p>
                  </a:txBody>
                  <a:tcPr/>
                </a:tc>
                <a:extLst>
                  <a:ext uri="{0D108BD9-81ED-4DB2-BD59-A6C34878D82A}">
                    <a16:rowId xmlns:a16="http://schemas.microsoft.com/office/drawing/2014/main" val="3011328747"/>
                  </a:ext>
                </a:extLst>
              </a:tr>
              <a:tr h="1097813">
                <a:tc>
                  <a:txBody>
                    <a:bodyPr/>
                    <a:lstStyle/>
                    <a:p>
                      <a:r>
                        <a:rPr lang="en-US" sz="1900" dirty="0"/>
                        <a:t>Members as invited consultants</a:t>
                      </a:r>
                    </a:p>
                  </a:txBody>
                  <a:tcPr/>
                </a:tc>
                <a:tc>
                  <a:txBody>
                    <a:bodyPr/>
                    <a:lstStyle/>
                    <a:p>
                      <a:pPr algn="ctr"/>
                      <a:r>
                        <a:rPr lang="en-US" sz="1900" dirty="0"/>
                        <a:t>External</a:t>
                      </a:r>
                      <a:r>
                        <a:rPr lang="en-US" sz="1900" baseline="0" dirty="0"/>
                        <a:t> experts</a:t>
                      </a:r>
                      <a:endParaRPr lang="en-US" sz="1900" dirty="0"/>
                    </a:p>
                  </a:txBody>
                  <a:tcPr/>
                </a:tc>
                <a:tc>
                  <a:txBody>
                    <a:bodyPr/>
                    <a:lstStyle/>
                    <a:p>
                      <a:pPr algn="ctr"/>
                      <a:r>
                        <a:rPr lang="en-US" sz="1900" dirty="0"/>
                        <a:t>External experts</a:t>
                      </a:r>
                    </a:p>
                  </a:txBody>
                  <a:tcPr/>
                </a:tc>
                <a:tc>
                  <a:txBody>
                    <a:bodyPr/>
                    <a:lstStyle/>
                    <a:p>
                      <a:pPr algn="ctr"/>
                      <a:r>
                        <a:rPr lang="en-US" sz="1900" dirty="0"/>
                        <a:t>Subject</a:t>
                      </a:r>
                      <a:r>
                        <a:rPr lang="en-US" sz="1900" baseline="0" dirty="0"/>
                        <a:t> matter expert, FDA, stakeholders</a:t>
                      </a:r>
                      <a:endParaRPr lang="en-US" sz="1900" dirty="0"/>
                    </a:p>
                  </a:txBody>
                  <a:tcPr/>
                </a:tc>
                <a:extLst>
                  <a:ext uri="{0D108BD9-81ED-4DB2-BD59-A6C34878D82A}">
                    <a16:rowId xmlns:a16="http://schemas.microsoft.com/office/drawing/2014/main" val="2453440811"/>
                  </a:ext>
                </a:extLst>
              </a:tr>
              <a:tr h="820013">
                <a:tc>
                  <a:txBody>
                    <a:bodyPr/>
                    <a:lstStyle/>
                    <a:p>
                      <a:r>
                        <a:rPr lang="en-US" sz="1900" dirty="0"/>
                        <a:t>Participation of Vaccine manufacturers</a:t>
                      </a:r>
                    </a:p>
                  </a:txBody>
                  <a:tcPr/>
                </a:tc>
                <a:tc>
                  <a:txBody>
                    <a:bodyPr/>
                    <a:lstStyle/>
                    <a:p>
                      <a:pPr algn="ctr"/>
                      <a:r>
                        <a:rPr lang="en-US" sz="1900" dirty="0"/>
                        <a:t>Yes,</a:t>
                      </a:r>
                      <a:r>
                        <a:rPr lang="en-US" sz="1900" baseline="0" dirty="0"/>
                        <a:t> with restrictions</a:t>
                      </a:r>
                      <a:endParaRPr lang="en-US" sz="1900" dirty="0"/>
                    </a:p>
                  </a:txBody>
                  <a:tcPr/>
                </a:tc>
                <a:tc>
                  <a:txBody>
                    <a:bodyPr/>
                    <a:lstStyle/>
                    <a:p>
                      <a:pPr algn="ctr"/>
                      <a:r>
                        <a:rPr lang="en-US" sz="1900" dirty="0"/>
                        <a:t>No</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900" baseline="0" dirty="0"/>
                        <a:t>Not a member,</a:t>
                      </a:r>
                      <a:endParaRPr lang="en-US" sz="1900" dirty="0"/>
                    </a:p>
                    <a:p>
                      <a:pPr algn="ctr"/>
                      <a:r>
                        <a:rPr lang="en-US" sz="1900" dirty="0"/>
                        <a:t>May</a:t>
                      </a:r>
                      <a:r>
                        <a:rPr lang="en-US" sz="1900" baseline="0" dirty="0"/>
                        <a:t> present data</a:t>
                      </a:r>
                      <a:endParaRPr lang="en-US" sz="1900" dirty="0"/>
                    </a:p>
                  </a:txBody>
                  <a:tcPr/>
                </a:tc>
                <a:extLst>
                  <a:ext uri="{0D108BD9-81ED-4DB2-BD59-A6C34878D82A}">
                    <a16:rowId xmlns:a16="http://schemas.microsoft.com/office/drawing/2014/main" val="1913536926"/>
                  </a:ext>
                </a:extLst>
              </a:tr>
              <a:tr h="820013">
                <a:tc>
                  <a:txBody>
                    <a:bodyPr/>
                    <a:lstStyle/>
                    <a:p>
                      <a:r>
                        <a:rPr lang="en-US" sz="1900" dirty="0"/>
                        <a:t>Declaration</a:t>
                      </a:r>
                      <a:r>
                        <a:rPr lang="en-US" sz="1900" baseline="0" dirty="0"/>
                        <a:t> of</a:t>
                      </a:r>
                      <a:r>
                        <a:rPr lang="en-US" sz="1900" dirty="0"/>
                        <a:t> interest</a:t>
                      </a:r>
                    </a:p>
                  </a:txBody>
                  <a:tcPr/>
                </a:tc>
                <a:tc>
                  <a:txBody>
                    <a:bodyPr/>
                    <a:lstStyle/>
                    <a:p>
                      <a:pPr algn="ctr"/>
                      <a:r>
                        <a:rPr lang="en-US" sz="1900" dirty="0"/>
                        <a:t>Yes</a:t>
                      </a:r>
                    </a:p>
                  </a:txBody>
                  <a:tcPr/>
                </a:tc>
                <a:tc>
                  <a:txBody>
                    <a:bodyPr/>
                    <a:lstStyle/>
                    <a:p>
                      <a:pPr algn="ctr"/>
                      <a:r>
                        <a:rPr lang="en-US" sz="1900" dirty="0"/>
                        <a:t>Yes</a:t>
                      </a:r>
                    </a:p>
                  </a:txBody>
                  <a:tcPr/>
                </a:tc>
                <a:tc>
                  <a:txBody>
                    <a:bodyPr/>
                    <a:lstStyle/>
                    <a:p>
                      <a:pPr algn="ctr"/>
                      <a:r>
                        <a:rPr lang="en-US" sz="1900" dirty="0"/>
                        <a:t>Yes</a:t>
                      </a:r>
                    </a:p>
                  </a:txBody>
                  <a:tcPr/>
                </a:tc>
                <a:extLst>
                  <a:ext uri="{0D108BD9-81ED-4DB2-BD59-A6C34878D82A}">
                    <a16:rowId xmlns:a16="http://schemas.microsoft.com/office/drawing/2014/main" val="4242911553"/>
                  </a:ext>
                </a:extLst>
              </a:tr>
              <a:tr h="556976">
                <a:tc>
                  <a:txBody>
                    <a:bodyPr/>
                    <a:lstStyle/>
                    <a:p>
                      <a:r>
                        <a:rPr lang="en-US" sz="1900" dirty="0"/>
                        <a:t>Confidentiality agreement</a:t>
                      </a:r>
                    </a:p>
                  </a:txBody>
                  <a:tcPr/>
                </a:tc>
                <a:tc>
                  <a:txBody>
                    <a:bodyPr/>
                    <a:lstStyle/>
                    <a:p>
                      <a:pPr algn="ctr"/>
                      <a:r>
                        <a:rPr lang="en-US" sz="1900" dirty="0"/>
                        <a:t>Yes</a:t>
                      </a:r>
                    </a:p>
                  </a:txBody>
                  <a:tcPr/>
                </a:tc>
                <a:tc>
                  <a:txBody>
                    <a:bodyPr/>
                    <a:lstStyle/>
                    <a:p>
                      <a:pPr algn="ctr"/>
                      <a:r>
                        <a:rPr lang="en-US" sz="1900" dirty="0"/>
                        <a:t>No</a:t>
                      </a:r>
                    </a:p>
                  </a:txBody>
                  <a:tcPr/>
                </a:tc>
                <a:tc>
                  <a:txBody>
                    <a:bodyPr/>
                    <a:lstStyle/>
                    <a:p>
                      <a:pPr algn="ctr"/>
                      <a:r>
                        <a:rPr lang="en-US" sz="1900" dirty="0"/>
                        <a:t>Yes</a:t>
                      </a:r>
                    </a:p>
                  </a:txBody>
                  <a:tcPr/>
                </a:tc>
                <a:extLst>
                  <a:ext uri="{0D108BD9-81ED-4DB2-BD59-A6C34878D82A}">
                    <a16:rowId xmlns:a16="http://schemas.microsoft.com/office/drawing/2014/main" val="4256302864"/>
                  </a:ext>
                </a:extLst>
              </a:tr>
            </a:tbl>
          </a:graphicData>
        </a:graphic>
      </p:graphicFrame>
      <p:sp>
        <p:nvSpPr>
          <p:cNvPr id="4" name="TextBox 3">
            <a:extLst>
              <a:ext uri="{FF2B5EF4-FFF2-40B4-BE49-F238E27FC236}">
                <a16:creationId xmlns:a16="http://schemas.microsoft.com/office/drawing/2014/main" id="{F5B3F5F7-CA74-BF4F-8D15-EA96320DD700}"/>
              </a:ext>
            </a:extLst>
          </p:cNvPr>
          <p:cNvSpPr txBox="1"/>
          <p:nvPr/>
        </p:nvSpPr>
        <p:spPr>
          <a:xfrm>
            <a:off x="990600" y="6096000"/>
            <a:ext cx="6002092" cy="784830"/>
          </a:xfrm>
          <a:prstGeom prst="rect">
            <a:avLst/>
          </a:prstGeom>
          <a:noFill/>
        </p:spPr>
        <p:txBody>
          <a:bodyPr wrap="none" rtlCol="0">
            <a:spAutoFit/>
          </a:bodyPr>
          <a:lstStyle/>
          <a:p>
            <a:r>
              <a:rPr lang="en-US" sz="1500" baseline="30000" dirty="0"/>
              <a:t>1 </a:t>
            </a:r>
            <a:r>
              <a:rPr lang="en-US" sz="1500" dirty="0"/>
              <a:t>Joint Committee on Vaccination and </a:t>
            </a:r>
            <a:r>
              <a:rPr lang="en-US" sz="1500" dirty="0" err="1"/>
              <a:t>Immunisation</a:t>
            </a:r>
            <a:r>
              <a:rPr lang="en-US" sz="1500" dirty="0"/>
              <a:t>, United Kingdom</a:t>
            </a:r>
          </a:p>
          <a:p>
            <a:r>
              <a:rPr lang="en-US" sz="1500" baseline="30000" dirty="0"/>
              <a:t>2</a:t>
            </a:r>
            <a:r>
              <a:rPr lang="en-US" sz="1500" dirty="0"/>
              <a:t> Standing Committee on Vaccination, Germany</a:t>
            </a:r>
          </a:p>
          <a:p>
            <a:r>
              <a:rPr lang="en-US" sz="1500" baseline="30000" dirty="0"/>
              <a:t>3  </a:t>
            </a:r>
            <a:r>
              <a:rPr lang="en-US" sz="1500" dirty="0"/>
              <a:t>Advisory Committee on Immunization Practices, United States</a:t>
            </a:r>
          </a:p>
        </p:txBody>
      </p:sp>
    </p:spTree>
    <p:extLst>
      <p:ext uri="{BB962C8B-B14F-4D97-AF65-F5344CB8AC3E}">
        <p14:creationId xmlns:p14="http://schemas.microsoft.com/office/powerpoint/2010/main" val="3116045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A632-A92C-4A48-84A2-304D66B3771F}"/>
              </a:ext>
            </a:extLst>
          </p:cNvPr>
          <p:cNvSpPr>
            <a:spLocks noGrp="1"/>
          </p:cNvSpPr>
          <p:nvPr>
            <p:ph type="title"/>
          </p:nvPr>
        </p:nvSpPr>
        <p:spPr>
          <a:xfrm>
            <a:off x="381000" y="108010"/>
            <a:ext cx="8610600" cy="1325563"/>
          </a:xfrm>
        </p:spPr>
        <p:txBody>
          <a:bodyPr>
            <a:normAutofit fontScale="90000"/>
          </a:bodyPr>
          <a:lstStyle/>
          <a:p>
            <a:r>
              <a:rPr lang="en-US" sz="3600" dirty="0"/>
              <a:t>Overview of roles, responsibilities, and interactions </a:t>
            </a:r>
            <a:br>
              <a:rPr lang="en-US" sz="3600" dirty="0"/>
            </a:br>
            <a:r>
              <a:rPr lang="en-US" sz="3600" dirty="0"/>
              <a:t>between NITAG and Workgroup</a:t>
            </a:r>
            <a:br>
              <a:rPr lang="en-US" sz="3600" dirty="0"/>
            </a:br>
            <a:endParaRPr lang="en-US" dirty="0"/>
          </a:p>
        </p:txBody>
      </p:sp>
      <p:sp>
        <p:nvSpPr>
          <p:cNvPr id="3" name="Slide Number Placeholder 2">
            <a:extLst>
              <a:ext uri="{FF2B5EF4-FFF2-40B4-BE49-F238E27FC236}">
                <a16:creationId xmlns:a16="http://schemas.microsoft.com/office/drawing/2014/main" id="{D4791B9E-4A80-844E-B48D-30CE38729F0D}"/>
              </a:ext>
            </a:extLst>
          </p:cNvPr>
          <p:cNvSpPr>
            <a:spLocks noGrp="1"/>
          </p:cNvSpPr>
          <p:nvPr>
            <p:ph type="sldNum" sz="quarter" idx="12"/>
          </p:nvPr>
        </p:nvSpPr>
        <p:spPr/>
        <p:txBody>
          <a:bodyPr/>
          <a:lstStyle/>
          <a:p>
            <a:pPr>
              <a:defRPr/>
            </a:pPr>
            <a:fld id="{749DAD02-00F3-470A-8742-28ED1E3210E3}" type="slidenum">
              <a:rPr lang="en-US" smtClean="0"/>
              <a:pPr>
                <a:defRPr/>
              </a:pPr>
              <a:t>12</a:t>
            </a:fld>
            <a:endParaRPr lang="en-US" dirty="0"/>
          </a:p>
        </p:txBody>
      </p:sp>
      <p:sp>
        <p:nvSpPr>
          <p:cNvPr id="4" name="TextBox 3">
            <a:extLst>
              <a:ext uri="{FF2B5EF4-FFF2-40B4-BE49-F238E27FC236}">
                <a16:creationId xmlns:a16="http://schemas.microsoft.com/office/drawing/2014/main" id="{BEB8B136-78B8-9B41-B55B-98FCFD51E4B2}"/>
              </a:ext>
            </a:extLst>
          </p:cNvPr>
          <p:cNvSpPr txBox="1"/>
          <p:nvPr/>
        </p:nvSpPr>
        <p:spPr>
          <a:xfrm>
            <a:off x="381000" y="2891292"/>
            <a:ext cx="2343150" cy="2031325"/>
          </a:xfrm>
          <a:prstGeom prst="rect">
            <a:avLst/>
          </a:prstGeom>
          <a:noFill/>
        </p:spPr>
        <p:txBody>
          <a:bodyPr wrap="square" rtlCol="0">
            <a:spAutoFit/>
          </a:bodyPr>
          <a:lstStyle/>
          <a:p>
            <a:pPr marL="285750" indent="-285750">
              <a:buFont typeface="Arial" panose="020B0604020202020204" pitchFamily="34" charset="0"/>
              <a:buChar char="•"/>
            </a:pPr>
            <a:r>
              <a:rPr lang="en-US" dirty="0"/>
              <a:t>Frames policy question</a:t>
            </a:r>
          </a:p>
          <a:p>
            <a:pPr marL="285750" indent="-285750">
              <a:buFont typeface="Arial" panose="020B0604020202020204" pitchFamily="34" charset="0"/>
              <a:buChar char="•"/>
            </a:pPr>
            <a:r>
              <a:rPr lang="en-US" dirty="0"/>
              <a:t>Decides need for Work group</a:t>
            </a:r>
          </a:p>
          <a:p>
            <a:pPr marL="285750" indent="-285750">
              <a:buFont typeface="Arial" panose="020B0604020202020204" pitchFamily="34" charset="0"/>
              <a:buChar char="•"/>
            </a:pPr>
            <a:r>
              <a:rPr lang="en-US" dirty="0"/>
              <a:t>Appoint WG Chair and members</a:t>
            </a:r>
          </a:p>
          <a:p>
            <a:pPr marL="285750" indent="-285750">
              <a:buFont typeface="Arial" panose="020B0604020202020204" pitchFamily="34" charset="0"/>
              <a:buChar char="•"/>
            </a:pPr>
            <a:endParaRPr lang="en-US" dirty="0"/>
          </a:p>
        </p:txBody>
      </p:sp>
      <p:sp>
        <p:nvSpPr>
          <p:cNvPr id="5" name="TextBox 4">
            <a:extLst>
              <a:ext uri="{FF2B5EF4-FFF2-40B4-BE49-F238E27FC236}">
                <a16:creationId xmlns:a16="http://schemas.microsoft.com/office/drawing/2014/main" id="{93EB5E33-43F5-594F-AEE4-77921800F71B}"/>
              </a:ext>
            </a:extLst>
          </p:cNvPr>
          <p:cNvSpPr txBox="1"/>
          <p:nvPr/>
        </p:nvSpPr>
        <p:spPr>
          <a:xfrm>
            <a:off x="3200400" y="2923229"/>
            <a:ext cx="3219452" cy="4801314"/>
          </a:xfrm>
          <a:prstGeom prst="rect">
            <a:avLst/>
          </a:prstGeom>
          <a:noFill/>
        </p:spPr>
        <p:txBody>
          <a:bodyPr wrap="square" rtlCol="0">
            <a:spAutoFit/>
          </a:bodyPr>
          <a:lstStyle/>
          <a:p>
            <a:pPr marL="285750" indent="-285750">
              <a:buFont typeface="Arial" panose="020B0604020202020204" pitchFamily="34" charset="0"/>
              <a:buChar char="•"/>
            </a:pPr>
            <a:r>
              <a:rPr lang="en-US" dirty="0"/>
              <a:t>Develops WG TORs (for NITAG Chair approval)</a:t>
            </a:r>
          </a:p>
          <a:p>
            <a:pPr marL="285750" indent="-285750">
              <a:buFont typeface="Arial" panose="020B0604020202020204" pitchFamily="34" charset="0"/>
              <a:buChar char="•"/>
            </a:pPr>
            <a:r>
              <a:rPr lang="en-US" dirty="0"/>
              <a:t>Compiles evidence based on predetermined criteria</a:t>
            </a:r>
          </a:p>
          <a:p>
            <a:pPr marL="285750" indent="-285750">
              <a:buFont typeface="Arial" panose="020B0604020202020204" pitchFamily="34" charset="0"/>
              <a:buChar char="•"/>
            </a:pPr>
            <a:r>
              <a:rPr lang="en-US" dirty="0"/>
              <a:t>At each NITAG meeting, updates NITAG on progress</a:t>
            </a:r>
          </a:p>
          <a:p>
            <a:pPr marL="285750" indent="-285750">
              <a:buFont typeface="Arial" panose="020B0604020202020204" pitchFamily="34" charset="0"/>
              <a:buChar char="•"/>
            </a:pPr>
            <a:r>
              <a:rPr lang="en-US" dirty="0"/>
              <a:t>Develops background document and proposed recommendations</a:t>
            </a:r>
          </a:p>
          <a:p>
            <a:pPr marL="285750" indent="-285750">
              <a:buFont typeface="Arial" panose="020B0604020202020204" pitchFamily="34" charset="0"/>
              <a:buChar char="•"/>
            </a:pPr>
            <a:r>
              <a:rPr lang="en-US" dirty="0"/>
              <a:t>Presents summary of evidence and proposed recommendations to NITAG</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
        <p:nvSpPr>
          <p:cNvPr id="6" name="TextBox 5">
            <a:extLst>
              <a:ext uri="{FF2B5EF4-FFF2-40B4-BE49-F238E27FC236}">
                <a16:creationId xmlns:a16="http://schemas.microsoft.com/office/drawing/2014/main" id="{94367639-8A16-2749-95FA-3186ED6033D0}"/>
              </a:ext>
            </a:extLst>
          </p:cNvPr>
          <p:cNvSpPr txBox="1"/>
          <p:nvPr/>
        </p:nvSpPr>
        <p:spPr>
          <a:xfrm>
            <a:off x="6800850" y="2967925"/>
            <a:ext cx="2343150" cy="3970318"/>
          </a:xfrm>
          <a:prstGeom prst="rect">
            <a:avLst/>
          </a:prstGeom>
          <a:noFill/>
        </p:spPr>
        <p:txBody>
          <a:bodyPr wrap="square" rtlCol="0">
            <a:spAutoFit/>
          </a:bodyPr>
          <a:lstStyle/>
          <a:p>
            <a:pPr marL="285750" indent="-285750">
              <a:buFont typeface="Arial" panose="020B0604020202020204" pitchFamily="34" charset="0"/>
              <a:buChar char="•"/>
            </a:pPr>
            <a:r>
              <a:rPr lang="en-US" dirty="0"/>
              <a:t>Studies background document, proposed recommendations before meeting</a:t>
            </a:r>
          </a:p>
          <a:p>
            <a:pPr marL="285750" indent="-285750">
              <a:buFont typeface="Arial" panose="020B0604020202020204" pitchFamily="34" charset="0"/>
              <a:buChar char="•"/>
            </a:pPr>
            <a:r>
              <a:rPr lang="en-US" dirty="0"/>
              <a:t>Engages in discussion and deliberation</a:t>
            </a:r>
          </a:p>
          <a:p>
            <a:pPr marL="285750" indent="-285750">
              <a:buFont typeface="Arial" panose="020B0604020202020204" pitchFamily="34" charset="0"/>
              <a:buChar char="•"/>
            </a:pPr>
            <a:r>
              <a:rPr lang="en-US" dirty="0"/>
              <a:t>Decides on proposed recommendation</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grpSp>
        <p:nvGrpSpPr>
          <p:cNvPr id="15" name="Group 14">
            <a:extLst>
              <a:ext uri="{FF2B5EF4-FFF2-40B4-BE49-F238E27FC236}">
                <a16:creationId xmlns:a16="http://schemas.microsoft.com/office/drawing/2014/main" id="{99DC5807-62C7-1A4C-BD7C-40FDF023E764}"/>
              </a:ext>
            </a:extLst>
          </p:cNvPr>
          <p:cNvGrpSpPr/>
          <p:nvPr/>
        </p:nvGrpSpPr>
        <p:grpSpPr>
          <a:xfrm>
            <a:off x="762000" y="1112352"/>
            <a:ext cx="8153400" cy="1636433"/>
            <a:chOff x="762000" y="1112352"/>
            <a:chExt cx="8153400" cy="1636433"/>
          </a:xfrm>
        </p:grpSpPr>
        <p:sp>
          <p:nvSpPr>
            <p:cNvPr id="7" name="Oval 6">
              <a:extLst>
                <a:ext uri="{FF2B5EF4-FFF2-40B4-BE49-F238E27FC236}">
                  <a16:creationId xmlns:a16="http://schemas.microsoft.com/office/drawing/2014/main" id="{8AEBAC37-B0AB-F348-9546-C251D493C0E5}"/>
                </a:ext>
              </a:extLst>
            </p:cNvPr>
            <p:cNvSpPr/>
            <p:nvPr/>
          </p:nvSpPr>
          <p:spPr>
            <a:xfrm>
              <a:off x="762000" y="1834385"/>
              <a:ext cx="1769470" cy="914400"/>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NITAG Secretariat</a:t>
              </a:r>
            </a:p>
          </p:txBody>
        </p:sp>
        <p:sp>
          <p:nvSpPr>
            <p:cNvPr id="8" name="Oval 7">
              <a:extLst>
                <a:ext uri="{FF2B5EF4-FFF2-40B4-BE49-F238E27FC236}">
                  <a16:creationId xmlns:a16="http://schemas.microsoft.com/office/drawing/2014/main" id="{86AD0192-CD8D-EF47-84F8-D915AAC881B4}"/>
                </a:ext>
              </a:extLst>
            </p:cNvPr>
            <p:cNvSpPr/>
            <p:nvPr/>
          </p:nvSpPr>
          <p:spPr>
            <a:xfrm>
              <a:off x="762000" y="1112352"/>
              <a:ext cx="1769470" cy="914400"/>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NITAG (Chair)</a:t>
              </a:r>
            </a:p>
          </p:txBody>
        </p:sp>
        <p:sp>
          <p:nvSpPr>
            <p:cNvPr id="9" name="Oval 8">
              <a:extLst>
                <a:ext uri="{FF2B5EF4-FFF2-40B4-BE49-F238E27FC236}">
                  <a16:creationId xmlns:a16="http://schemas.microsoft.com/office/drawing/2014/main" id="{06A07EFA-551B-2545-A80B-71313B03926D}"/>
                </a:ext>
              </a:extLst>
            </p:cNvPr>
            <p:cNvSpPr/>
            <p:nvPr/>
          </p:nvSpPr>
          <p:spPr>
            <a:xfrm>
              <a:off x="4264537" y="1428495"/>
              <a:ext cx="1590676" cy="914400"/>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Work Group</a:t>
              </a:r>
            </a:p>
          </p:txBody>
        </p:sp>
        <p:sp>
          <p:nvSpPr>
            <p:cNvPr id="11" name="Oval 10">
              <a:extLst>
                <a:ext uri="{FF2B5EF4-FFF2-40B4-BE49-F238E27FC236}">
                  <a16:creationId xmlns:a16="http://schemas.microsoft.com/office/drawing/2014/main" id="{9D5D6417-0E40-8241-970F-5BE112D59BCC}"/>
                </a:ext>
              </a:extLst>
            </p:cNvPr>
            <p:cNvSpPr/>
            <p:nvPr/>
          </p:nvSpPr>
          <p:spPr>
            <a:xfrm>
              <a:off x="7145930" y="1377185"/>
              <a:ext cx="1769470" cy="914400"/>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NITAG (Chair)</a:t>
              </a:r>
            </a:p>
          </p:txBody>
        </p:sp>
        <p:sp>
          <p:nvSpPr>
            <p:cNvPr id="13" name="Right Arrow 12">
              <a:extLst>
                <a:ext uri="{FF2B5EF4-FFF2-40B4-BE49-F238E27FC236}">
                  <a16:creationId xmlns:a16="http://schemas.microsoft.com/office/drawing/2014/main" id="{C23B8DE3-44B1-0146-AEF2-446AB1FEF7A6}"/>
                </a:ext>
              </a:extLst>
            </p:cNvPr>
            <p:cNvSpPr/>
            <p:nvPr/>
          </p:nvSpPr>
          <p:spPr>
            <a:xfrm>
              <a:off x="2971800" y="1643379"/>
              <a:ext cx="978408" cy="36400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ight Arrow 13">
              <a:extLst>
                <a:ext uri="{FF2B5EF4-FFF2-40B4-BE49-F238E27FC236}">
                  <a16:creationId xmlns:a16="http://schemas.microsoft.com/office/drawing/2014/main" id="{C016D47C-BCEC-554F-8E95-3AF143B21489}"/>
                </a:ext>
              </a:extLst>
            </p:cNvPr>
            <p:cNvSpPr/>
            <p:nvPr/>
          </p:nvSpPr>
          <p:spPr>
            <a:xfrm>
              <a:off x="6031992" y="1652385"/>
              <a:ext cx="978408" cy="36400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54576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3401" y="1309593"/>
            <a:ext cx="7696199" cy="5121187"/>
          </a:xfrm>
        </p:spPr>
        <p:txBody>
          <a:bodyPr>
            <a:normAutofit/>
          </a:bodyPr>
          <a:lstStyle/>
          <a:p>
            <a:r>
              <a:rPr lang="en-GB" dirty="0"/>
              <a:t>WG should provide background documents to the NITAG </a:t>
            </a:r>
          </a:p>
          <a:p>
            <a:pPr marL="0" indent="0">
              <a:buNone/>
            </a:pPr>
            <a:endParaRPr lang="en-GB" dirty="0"/>
          </a:p>
          <a:p>
            <a:r>
              <a:rPr lang="en-GB" dirty="0"/>
              <a:t>Background documents can include:</a:t>
            </a:r>
          </a:p>
          <a:p>
            <a:pPr lvl="1"/>
            <a:r>
              <a:rPr lang="en-GB" sz="2200" dirty="0"/>
              <a:t>Review of activities of WG to date (including TORs, past activities and recommendations, next steps, current members)</a:t>
            </a:r>
          </a:p>
          <a:p>
            <a:pPr lvl="1"/>
            <a:r>
              <a:rPr lang="en-GB" sz="2200" dirty="0"/>
              <a:t>Summary of presentations made to NITAG both for information and for voting</a:t>
            </a:r>
          </a:p>
          <a:p>
            <a:pPr lvl="1"/>
            <a:r>
              <a:rPr lang="en-GB" sz="2200" dirty="0"/>
              <a:t>Relevant publications</a:t>
            </a:r>
          </a:p>
          <a:p>
            <a:pPr lvl="1"/>
            <a:r>
              <a:rPr lang="en-GB" sz="2200" dirty="0"/>
              <a:t>Evidence to recommendation framework, if applicable</a:t>
            </a:r>
          </a:p>
          <a:p>
            <a:pPr lvl="1"/>
            <a:r>
              <a:rPr lang="en-GB" sz="2200" dirty="0"/>
              <a:t>Briefing document, depending on the audience</a:t>
            </a:r>
          </a:p>
          <a:p>
            <a:pPr lvl="1"/>
            <a:endParaRPr lang="en-GB" sz="2200" dirty="0"/>
          </a:p>
          <a:p>
            <a:endParaRPr lang="en-US" dirty="0"/>
          </a:p>
        </p:txBody>
      </p:sp>
      <p:sp>
        <p:nvSpPr>
          <p:cNvPr id="7" name="Espace réservé du numéro de diapositive 3"/>
          <p:cNvSpPr>
            <a:spLocks noGrp="1"/>
          </p:cNvSpPr>
          <p:nvPr>
            <p:ph type="sldNum" sz="quarter" idx="12"/>
          </p:nvPr>
        </p:nvSpPr>
        <p:spPr>
          <a:xfrm>
            <a:off x="8562003" y="6430781"/>
            <a:ext cx="503464" cy="365125"/>
          </a:xfrm>
        </p:spPr>
        <p:txBody>
          <a:bodyPr/>
          <a:lstStyle/>
          <a:p>
            <a:fld id="{92A3C2A2-8EB3-457A-B77F-880557C1C718}" type="slidenum">
              <a:rPr lang="fr-FR" smtClean="0"/>
              <a:pPr/>
              <a:t>13</a:t>
            </a:fld>
            <a:endParaRPr lang="fr-FR" dirty="0"/>
          </a:p>
        </p:txBody>
      </p:sp>
      <p:sp>
        <p:nvSpPr>
          <p:cNvPr id="2" name="Titre 1"/>
          <p:cNvSpPr>
            <a:spLocks noGrp="1"/>
          </p:cNvSpPr>
          <p:nvPr>
            <p:ph type="title"/>
          </p:nvPr>
        </p:nvSpPr>
        <p:spPr>
          <a:xfrm>
            <a:off x="319800" y="144000"/>
            <a:ext cx="8748000" cy="828000"/>
          </a:xfrm>
        </p:spPr>
        <p:txBody>
          <a:bodyPr>
            <a:normAutofit/>
          </a:bodyPr>
          <a:lstStyle/>
          <a:p>
            <a:r>
              <a:rPr lang="en-US" dirty="0"/>
              <a:t>Background documents</a:t>
            </a:r>
          </a:p>
        </p:txBody>
      </p:sp>
    </p:spTree>
    <p:extLst>
      <p:ext uri="{BB962C8B-B14F-4D97-AF65-F5344CB8AC3E}">
        <p14:creationId xmlns:p14="http://schemas.microsoft.com/office/powerpoint/2010/main" val="2505949230"/>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3400" y="1447800"/>
            <a:ext cx="7696199" cy="4329207"/>
          </a:xfrm>
        </p:spPr>
        <p:txBody>
          <a:bodyPr>
            <a:normAutofit/>
          </a:bodyPr>
          <a:lstStyle/>
          <a:p>
            <a:r>
              <a:rPr lang="en-GB" dirty="0"/>
              <a:t>Distributed prior to full NITAG meeting</a:t>
            </a:r>
          </a:p>
          <a:p>
            <a:r>
              <a:rPr lang="en-GB" dirty="0"/>
              <a:t>Provides succinct description of upcoming agenda items</a:t>
            </a:r>
          </a:p>
          <a:p>
            <a:r>
              <a:rPr lang="en-GB" dirty="0"/>
              <a:t>2-3 pages for each topic area (e.g., HPV vaccine, HPV disease, , etc) related to a policy question </a:t>
            </a:r>
          </a:p>
          <a:p>
            <a:r>
              <a:rPr lang="en-GB" dirty="0"/>
              <a:t>Can provide pertinent information for: </a:t>
            </a:r>
          </a:p>
          <a:p>
            <a:pPr lvl="1"/>
            <a:r>
              <a:rPr lang="en-GB" sz="2200" dirty="0"/>
              <a:t>Other NITAG members</a:t>
            </a:r>
          </a:p>
          <a:p>
            <a:pPr lvl="1"/>
            <a:r>
              <a:rPr lang="en-GB" sz="2200" dirty="0"/>
              <a:t>Non-voting participants (</a:t>
            </a:r>
            <a:r>
              <a:rPr lang="en-GB" sz="2200" dirty="0" err="1"/>
              <a:t>MoH</a:t>
            </a:r>
            <a:r>
              <a:rPr lang="en-GB" sz="2200" dirty="0"/>
              <a:t>, partners)</a:t>
            </a:r>
          </a:p>
          <a:p>
            <a:pPr lvl="1"/>
            <a:r>
              <a:rPr lang="en-GB" sz="2200" dirty="0"/>
              <a:t>Observers</a:t>
            </a:r>
          </a:p>
          <a:p>
            <a:pPr lvl="1"/>
            <a:endParaRPr lang="en-GB" sz="2200" dirty="0"/>
          </a:p>
          <a:p>
            <a:pPr marL="0" indent="0">
              <a:buNone/>
            </a:pPr>
            <a:endParaRPr lang="en-US" dirty="0"/>
          </a:p>
        </p:txBody>
      </p:sp>
      <p:sp>
        <p:nvSpPr>
          <p:cNvPr id="7" name="Espace réservé du numéro de diapositive 3"/>
          <p:cNvSpPr>
            <a:spLocks noGrp="1"/>
          </p:cNvSpPr>
          <p:nvPr>
            <p:ph type="sldNum" sz="quarter" idx="12"/>
          </p:nvPr>
        </p:nvSpPr>
        <p:spPr>
          <a:xfrm>
            <a:off x="8562003" y="6430781"/>
            <a:ext cx="503464" cy="365125"/>
          </a:xfrm>
        </p:spPr>
        <p:txBody>
          <a:bodyPr/>
          <a:lstStyle/>
          <a:p>
            <a:fld id="{92A3C2A2-8EB3-457A-B77F-880557C1C718}" type="slidenum">
              <a:rPr lang="fr-FR" smtClean="0"/>
              <a:pPr/>
              <a:t>14</a:t>
            </a:fld>
            <a:endParaRPr lang="fr-FR" dirty="0"/>
          </a:p>
        </p:txBody>
      </p:sp>
      <p:sp>
        <p:nvSpPr>
          <p:cNvPr id="2" name="Titre 1"/>
          <p:cNvSpPr>
            <a:spLocks noGrp="1"/>
          </p:cNvSpPr>
          <p:nvPr>
            <p:ph type="title"/>
          </p:nvPr>
        </p:nvSpPr>
        <p:spPr>
          <a:xfrm>
            <a:off x="319800" y="144000"/>
            <a:ext cx="8748000" cy="828000"/>
          </a:xfrm>
        </p:spPr>
        <p:txBody>
          <a:bodyPr>
            <a:normAutofit/>
          </a:bodyPr>
          <a:lstStyle/>
          <a:p>
            <a:r>
              <a:rPr lang="en-US" dirty="0"/>
              <a:t>Briefing document</a:t>
            </a:r>
          </a:p>
        </p:txBody>
      </p:sp>
    </p:spTree>
    <p:extLst>
      <p:ext uri="{BB962C8B-B14F-4D97-AF65-F5344CB8AC3E}">
        <p14:creationId xmlns:p14="http://schemas.microsoft.com/office/powerpoint/2010/main" val="137407452"/>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60DA022-6CB8-49F5-AE6F-B68319923DA1}"/>
              </a:ext>
            </a:extLst>
          </p:cNvPr>
          <p:cNvSpPr>
            <a:spLocks noGrp="1"/>
          </p:cNvSpPr>
          <p:nvPr>
            <p:ph type="sldNum" sz="quarter" idx="12"/>
          </p:nvPr>
        </p:nvSpPr>
        <p:spPr/>
        <p:txBody>
          <a:bodyPr/>
          <a:lstStyle/>
          <a:p>
            <a:fld id="{92A3C2A2-8EB3-457A-B77F-880557C1C718}" type="slidenum">
              <a:rPr lang="fr-FR" smtClean="0"/>
              <a:pPr/>
              <a:t>15</a:t>
            </a:fld>
            <a:endParaRPr lang="fr-FR" dirty="0"/>
          </a:p>
        </p:txBody>
      </p:sp>
      <p:sp>
        <p:nvSpPr>
          <p:cNvPr id="9" name="Titre 1">
            <a:extLst>
              <a:ext uri="{FF2B5EF4-FFF2-40B4-BE49-F238E27FC236}">
                <a16:creationId xmlns:a16="http://schemas.microsoft.com/office/drawing/2014/main" id="{09F404E1-AB7B-4747-9AC7-208551376C04}"/>
              </a:ext>
            </a:extLst>
          </p:cNvPr>
          <p:cNvSpPr>
            <a:spLocks noGrp="1"/>
          </p:cNvSpPr>
          <p:nvPr>
            <p:ph type="title"/>
          </p:nvPr>
        </p:nvSpPr>
        <p:spPr>
          <a:xfrm>
            <a:off x="319800" y="144000"/>
            <a:ext cx="8748000" cy="828000"/>
          </a:xfrm>
        </p:spPr>
        <p:txBody>
          <a:bodyPr>
            <a:normAutofit/>
          </a:bodyPr>
          <a:lstStyle/>
          <a:p>
            <a:r>
              <a:rPr lang="en-US" dirty="0"/>
              <a:t>Example: briefing document topic area (</a:t>
            </a:r>
            <a:r>
              <a:rPr lang="en-US" dirty="0" err="1"/>
              <a:t>pg</a:t>
            </a:r>
            <a:r>
              <a:rPr lang="en-US" dirty="0"/>
              <a:t> 1) </a:t>
            </a:r>
          </a:p>
        </p:txBody>
      </p:sp>
      <p:pic>
        <p:nvPicPr>
          <p:cNvPr id="8" name="Picture 7" descr="A screenshot of a cell phone&#10;&#10;Description automatically generated">
            <a:extLst>
              <a:ext uri="{FF2B5EF4-FFF2-40B4-BE49-F238E27FC236}">
                <a16:creationId xmlns:a16="http://schemas.microsoft.com/office/drawing/2014/main" id="{91C8EE8A-369F-0B49-BDF3-6C67A292A5E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1286942"/>
            <a:ext cx="4088299" cy="5373927"/>
          </a:xfrm>
          <a:prstGeom prst="rect">
            <a:avLst/>
          </a:prstGeom>
          <a:ln w="25400">
            <a:solidFill>
              <a:schemeClr val="accent1">
                <a:shade val="50000"/>
              </a:schemeClr>
            </a:solidFill>
          </a:ln>
        </p:spPr>
      </p:pic>
      <p:sp>
        <p:nvSpPr>
          <p:cNvPr id="15" name="Callout: Line 14">
            <a:extLst>
              <a:ext uri="{FF2B5EF4-FFF2-40B4-BE49-F238E27FC236}">
                <a16:creationId xmlns:a16="http://schemas.microsoft.com/office/drawing/2014/main" id="{A498FC08-4A30-4809-8808-C8BDA54A6445}"/>
              </a:ext>
            </a:extLst>
          </p:cNvPr>
          <p:cNvSpPr/>
          <p:nvPr/>
        </p:nvSpPr>
        <p:spPr>
          <a:xfrm>
            <a:off x="4827102" y="1482335"/>
            <a:ext cx="4164498" cy="365125"/>
          </a:xfrm>
          <a:prstGeom prst="borderCallout1">
            <a:avLst>
              <a:gd name="adj1" fmla="val 48784"/>
              <a:gd name="adj2" fmla="val 326"/>
              <a:gd name="adj3" fmla="val 109370"/>
              <a:gd name="adj4" fmla="val -41104"/>
            </a:avLst>
          </a:prstGeom>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Topic</a:t>
            </a:r>
          </a:p>
        </p:txBody>
      </p:sp>
      <p:sp>
        <p:nvSpPr>
          <p:cNvPr id="16" name="Callout: Line 15">
            <a:extLst>
              <a:ext uri="{FF2B5EF4-FFF2-40B4-BE49-F238E27FC236}">
                <a16:creationId xmlns:a16="http://schemas.microsoft.com/office/drawing/2014/main" id="{E12F8A1D-0167-42F4-AA9F-B2CC183C1B37}"/>
              </a:ext>
            </a:extLst>
          </p:cNvPr>
          <p:cNvSpPr/>
          <p:nvPr/>
        </p:nvSpPr>
        <p:spPr>
          <a:xfrm>
            <a:off x="4815975" y="2096150"/>
            <a:ext cx="4175625" cy="549653"/>
          </a:xfrm>
          <a:prstGeom prst="borderCallout1">
            <a:avLst>
              <a:gd name="adj1" fmla="val 47571"/>
              <a:gd name="adj2" fmla="val 924"/>
              <a:gd name="adj3" fmla="val 27903"/>
              <a:gd name="adj4" fmla="val -50063"/>
            </a:avLst>
          </a:prstGeom>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Statement of current status of the vaccine and key issues</a:t>
            </a:r>
          </a:p>
        </p:txBody>
      </p:sp>
      <p:sp>
        <p:nvSpPr>
          <p:cNvPr id="17" name="Callout: Line 16">
            <a:extLst>
              <a:ext uri="{FF2B5EF4-FFF2-40B4-BE49-F238E27FC236}">
                <a16:creationId xmlns:a16="http://schemas.microsoft.com/office/drawing/2014/main" id="{6C866C1E-E234-4105-82F5-942121A1E0B1}"/>
              </a:ext>
            </a:extLst>
          </p:cNvPr>
          <p:cNvSpPr/>
          <p:nvPr/>
        </p:nvSpPr>
        <p:spPr>
          <a:xfrm>
            <a:off x="4815975" y="3246437"/>
            <a:ext cx="4175625" cy="365125"/>
          </a:xfrm>
          <a:prstGeom prst="borderCallout1">
            <a:avLst>
              <a:gd name="adj1" fmla="val 51915"/>
              <a:gd name="adj2" fmla="val -229"/>
              <a:gd name="adj3" fmla="val 142760"/>
              <a:gd name="adj4" fmla="val -84971"/>
            </a:avLst>
          </a:prstGeom>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Background</a:t>
            </a:r>
          </a:p>
        </p:txBody>
      </p:sp>
    </p:spTree>
    <p:extLst>
      <p:ext uri="{BB962C8B-B14F-4D97-AF65-F5344CB8AC3E}">
        <p14:creationId xmlns:p14="http://schemas.microsoft.com/office/powerpoint/2010/main" val="3092948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60DA022-6CB8-49F5-AE6F-B68319923DA1}"/>
              </a:ext>
            </a:extLst>
          </p:cNvPr>
          <p:cNvSpPr>
            <a:spLocks noGrp="1"/>
          </p:cNvSpPr>
          <p:nvPr>
            <p:ph type="sldNum" sz="quarter" idx="12"/>
          </p:nvPr>
        </p:nvSpPr>
        <p:spPr/>
        <p:txBody>
          <a:bodyPr/>
          <a:lstStyle/>
          <a:p>
            <a:fld id="{92A3C2A2-8EB3-457A-B77F-880557C1C718}" type="slidenum">
              <a:rPr lang="fr-FR" smtClean="0"/>
              <a:pPr/>
              <a:t>16</a:t>
            </a:fld>
            <a:endParaRPr lang="fr-FR" dirty="0"/>
          </a:p>
        </p:txBody>
      </p:sp>
      <p:sp>
        <p:nvSpPr>
          <p:cNvPr id="10" name="Titre 1">
            <a:extLst>
              <a:ext uri="{FF2B5EF4-FFF2-40B4-BE49-F238E27FC236}">
                <a16:creationId xmlns:a16="http://schemas.microsoft.com/office/drawing/2014/main" id="{5265E398-0C1D-4B48-B9E5-94E2F3EC066B}"/>
              </a:ext>
            </a:extLst>
          </p:cNvPr>
          <p:cNvSpPr>
            <a:spLocks noGrp="1"/>
          </p:cNvSpPr>
          <p:nvPr>
            <p:ph type="title"/>
          </p:nvPr>
        </p:nvSpPr>
        <p:spPr>
          <a:xfrm>
            <a:off x="319800" y="144000"/>
            <a:ext cx="8748000" cy="828000"/>
          </a:xfrm>
        </p:spPr>
        <p:txBody>
          <a:bodyPr>
            <a:normAutofit/>
          </a:bodyPr>
          <a:lstStyle/>
          <a:p>
            <a:r>
              <a:rPr lang="en-US" dirty="0"/>
              <a:t>Example: briefing document topic area (</a:t>
            </a:r>
            <a:r>
              <a:rPr lang="en-US" dirty="0" err="1"/>
              <a:t>pg</a:t>
            </a:r>
            <a:r>
              <a:rPr lang="en-US" dirty="0"/>
              <a:t> 2) </a:t>
            </a:r>
          </a:p>
        </p:txBody>
      </p:sp>
      <p:pic>
        <p:nvPicPr>
          <p:cNvPr id="11" name="Picture 10" descr="A screenshot of a cell phone&#10;&#10;Description automatically generated">
            <a:extLst>
              <a:ext uri="{FF2B5EF4-FFF2-40B4-BE49-F238E27FC236}">
                <a16:creationId xmlns:a16="http://schemas.microsoft.com/office/drawing/2014/main" id="{9857F3F0-40D4-DE41-BB5E-C4850F22A2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5520" y="1275388"/>
            <a:ext cx="4025349" cy="5316689"/>
          </a:xfrm>
          <a:prstGeom prst="rect">
            <a:avLst/>
          </a:prstGeom>
          <a:ln w="25400">
            <a:solidFill>
              <a:schemeClr val="accent1">
                <a:shade val="50000"/>
              </a:schemeClr>
            </a:solidFill>
          </a:ln>
        </p:spPr>
      </p:pic>
      <p:sp>
        <p:nvSpPr>
          <p:cNvPr id="6" name="Callout: Line 5">
            <a:extLst>
              <a:ext uri="{FF2B5EF4-FFF2-40B4-BE49-F238E27FC236}">
                <a16:creationId xmlns:a16="http://schemas.microsoft.com/office/drawing/2014/main" id="{33D359E8-8136-455A-A854-48E7B430BA57}"/>
              </a:ext>
            </a:extLst>
          </p:cNvPr>
          <p:cNvSpPr/>
          <p:nvPr/>
        </p:nvSpPr>
        <p:spPr>
          <a:xfrm>
            <a:off x="4830078" y="1489480"/>
            <a:ext cx="4191000" cy="365125"/>
          </a:xfrm>
          <a:prstGeom prst="borderCallout1">
            <a:avLst>
              <a:gd name="adj1" fmla="val 61306"/>
              <a:gd name="adj2" fmla="val -238"/>
              <a:gd name="adj3" fmla="val -3750"/>
              <a:gd name="adj4" fmla="val -67484"/>
            </a:avLst>
          </a:prstGeom>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Reason topic presented to NITAG</a:t>
            </a:r>
          </a:p>
        </p:txBody>
      </p:sp>
      <p:sp>
        <p:nvSpPr>
          <p:cNvPr id="9" name="Callout: Line 8">
            <a:extLst>
              <a:ext uri="{FF2B5EF4-FFF2-40B4-BE49-F238E27FC236}">
                <a16:creationId xmlns:a16="http://schemas.microsoft.com/office/drawing/2014/main" id="{EDA06FF9-B406-4420-B554-5A1B71218109}"/>
              </a:ext>
            </a:extLst>
          </p:cNvPr>
          <p:cNvSpPr/>
          <p:nvPr/>
        </p:nvSpPr>
        <p:spPr>
          <a:xfrm>
            <a:off x="4843330" y="4820832"/>
            <a:ext cx="4191000" cy="365125"/>
          </a:xfrm>
          <a:prstGeom prst="borderCallout1">
            <a:avLst>
              <a:gd name="adj1" fmla="val 47786"/>
              <a:gd name="adj2" fmla="val 667"/>
              <a:gd name="adj3" fmla="val 234882"/>
              <a:gd name="adj4" fmla="val -75098"/>
            </a:avLst>
          </a:prstGeom>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Implications of NITAG decision</a:t>
            </a:r>
            <a:r>
              <a:rPr lang="en-US" dirty="0">
                <a:solidFill>
                  <a:schemeClr val="tx1"/>
                </a:solidFill>
              </a:rPr>
              <a:t> </a:t>
            </a:r>
          </a:p>
        </p:txBody>
      </p:sp>
      <p:sp>
        <p:nvSpPr>
          <p:cNvPr id="8" name="Callout: Line 7">
            <a:extLst>
              <a:ext uri="{FF2B5EF4-FFF2-40B4-BE49-F238E27FC236}">
                <a16:creationId xmlns:a16="http://schemas.microsoft.com/office/drawing/2014/main" id="{58B6F8B5-FB97-489A-9277-59E42C0190FF}"/>
              </a:ext>
            </a:extLst>
          </p:cNvPr>
          <p:cNvSpPr/>
          <p:nvPr/>
        </p:nvSpPr>
        <p:spPr>
          <a:xfrm>
            <a:off x="4843330" y="4273098"/>
            <a:ext cx="4177748" cy="365125"/>
          </a:xfrm>
          <a:prstGeom prst="borderCallout1">
            <a:avLst>
              <a:gd name="adj1" fmla="val 50917"/>
              <a:gd name="adj2" fmla="val 148"/>
              <a:gd name="adj3" fmla="val 232820"/>
              <a:gd name="adj4" fmla="val -73782"/>
            </a:avLst>
          </a:prstGeom>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Consensus of NITAG work group</a:t>
            </a:r>
            <a:r>
              <a:rPr lang="en-US" dirty="0">
                <a:solidFill>
                  <a:schemeClr val="tx1"/>
                </a:solidFill>
              </a:rPr>
              <a:t> </a:t>
            </a:r>
          </a:p>
        </p:txBody>
      </p:sp>
      <p:sp>
        <p:nvSpPr>
          <p:cNvPr id="7" name="Callout: Line 6">
            <a:extLst>
              <a:ext uri="{FF2B5EF4-FFF2-40B4-BE49-F238E27FC236}">
                <a16:creationId xmlns:a16="http://schemas.microsoft.com/office/drawing/2014/main" id="{F350A561-8754-4E0B-8492-5132D4911326}"/>
              </a:ext>
            </a:extLst>
          </p:cNvPr>
          <p:cNvSpPr/>
          <p:nvPr/>
        </p:nvSpPr>
        <p:spPr>
          <a:xfrm>
            <a:off x="4856582" y="3557090"/>
            <a:ext cx="4177748" cy="533400"/>
          </a:xfrm>
          <a:prstGeom prst="borderCallout1">
            <a:avLst>
              <a:gd name="adj1" fmla="val 49588"/>
              <a:gd name="adj2" fmla="val 1120"/>
              <a:gd name="adj3" fmla="val 185541"/>
              <a:gd name="adj4" fmla="val -84680"/>
            </a:avLst>
          </a:prstGeom>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Policy options</a:t>
            </a:r>
          </a:p>
        </p:txBody>
      </p:sp>
    </p:spTree>
    <p:extLst>
      <p:ext uri="{BB962C8B-B14F-4D97-AF65-F5344CB8AC3E}">
        <p14:creationId xmlns:p14="http://schemas.microsoft.com/office/powerpoint/2010/main" val="15197717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5887" y="609600"/>
            <a:ext cx="6996113" cy="994172"/>
          </a:xfrm>
        </p:spPr>
        <p:txBody>
          <a:bodyPr>
            <a:noAutofit/>
          </a:bodyPr>
          <a:lstStyle/>
          <a:p>
            <a:r>
              <a:rPr lang="en-US" sz="4200" dirty="0"/>
              <a:t>Work group: Sample topics for WG to present to NITAG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11795572"/>
              </p:ext>
            </p:extLst>
          </p:nvPr>
        </p:nvGraphicFramePr>
        <p:xfrm>
          <a:off x="1371600" y="2057400"/>
          <a:ext cx="6400800" cy="3611880"/>
        </p:xfrm>
        <a:graphic>
          <a:graphicData uri="http://schemas.openxmlformats.org/drawingml/2006/table">
            <a:tbl>
              <a:tblPr firstRow="1" bandRow="1">
                <a:tableStyleId>{5C22544A-7EE6-4342-B048-85BDC9FD1C3A}</a:tableStyleId>
              </a:tblPr>
              <a:tblGrid>
                <a:gridCol w="1706880">
                  <a:extLst>
                    <a:ext uri="{9D8B030D-6E8A-4147-A177-3AD203B41FA5}">
                      <a16:colId xmlns:a16="http://schemas.microsoft.com/office/drawing/2014/main" val="20000"/>
                    </a:ext>
                  </a:extLst>
                </a:gridCol>
                <a:gridCol w="1842655">
                  <a:extLst>
                    <a:ext uri="{9D8B030D-6E8A-4147-A177-3AD203B41FA5}">
                      <a16:colId xmlns:a16="http://schemas.microsoft.com/office/drawing/2014/main" val="20001"/>
                    </a:ext>
                  </a:extLst>
                </a:gridCol>
                <a:gridCol w="2851265">
                  <a:extLst>
                    <a:ext uri="{9D8B030D-6E8A-4147-A177-3AD203B41FA5}">
                      <a16:colId xmlns:a16="http://schemas.microsoft.com/office/drawing/2014/main" val="20002"/>
                    </a:ext>
                  </a:extLst>
                </a:gridCol>
              </a:tblGrid>
              <a:tr h="525780">
                <a:tc>
                  <a:txBody>
                    <a:bodyPr/>
                    <a:lstStyle/>
                    <a:p>
                      <a:pPr algn="l"/>
                      <a:r>
                        <a:rPr lang="en-US" sz="1500" dirty="0">
                          <a:solidFill>
                            <a:schemeClr val="tx1"/>
                          </a:solidFill>
                        </a:rPr>
                        <a:t>Issue considered</a:t>
                      </a: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500" dirty="0">
                          <a:solidFill>
                            <a:schemeClr val="tx1"/>
                          </a:solidFill>
                        </a:rPr>
                        <a:t>Currently</a:t>
                      </a:r>
                      <a:r>
                        <a:rPr lang="en-US" sz="1500" baseline="0" dirty="0">
                          <a:solidFill>
                            <a:schemeClr val="tx1"/>
                          </a:solidFill>
                        </a:rPr>
                        <a:t> </a:t>
                      </a:r>
                      <a:r>
                        <a:rPr lang="en-US" sz="1500" baseline="0">
                          <a:solidFill>
                            <a:schemeClr val="tx1"/>
                          </a:solidFill>
                        </a:rPr>
                        <a:t>available local data</a:t>
                      </a:r>
                      <a:endParaRPr lang="en-US" sz="1500" dirty="0">
                        <a:solidFill>
                          <a:schemeClr val="tx1"/>
                        </a:solidFill>
                      </a:endParaRP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500" dirty="0">
                          <a:solidFill>
                            <a:schemeClr val="tx1"/>
                          </a:solidFill>
                        </a:rPr>
                        <a:t>Present to NITAG on evidence collected</a:t>
                      </a: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25780">
                <a:tc>
                  <a:txBody>
                    <a:bodyPr/>
                    <a:lstStyle/>
                    <a:p>
                      <a:r>
                        <a:rPr lang="en-US" sz="1500" dirty="0">
                          <a:solidFill>
                            <a:schemeClr val="tx1"/>
                          </a:solidFill>
                        </a:rPr>
                        <a:t>Disease burden</a:t>
                      </a: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dirty="0">
                          <a:solidFill>
                            <a:schemeClr val="tx1"/>
                          </a:solidFill>
                        </a:rPr>
                        <a:t>Hospitalized</a:t>
                      </a:r>
                      <a:r>
                        <a:rPr lang="en-US" sz="1500" baseline="0" dirty="0">
                          <a:solidFill>
                            <a:schemeClr val="tx1"/>
                          </a:solidFill>
                        </a:rPr>
                        <a:t> lab-confirmed cases</a:t>
                      </a:r>
                      <a:endParaRPr lang="en-US" sz="1500" dirty="0">
                        <a:solidFill>
                          <a:schemeClr val="tx1"/>
                        </a:solidFill>
                      </a:endParaRP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dirty="0">
                          <a:solidFill>
                            <a:schemeClr val="tx1"/>
                          </a:solidFill>
                        </a:rPr>
                        <a:t>WHO estimates</a:t>
                      </a:r>
                    </a:p>
                    <a:p>
                      <a:r>
                        <a:rPr lang="en-US" sz="1500" dirty="0">
                          <a:solidFill>
                            <a:schemeClr val="tx1"/>
                          </a:solidFill>
                        </a:rPr>
                        <a:t>Data from neighboring Country X</a:t>
                      </a: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25780">
                <a:tc>
                  <a:txBody>
                    <a:bodyPr/>
                    <a:lstStyle/>
                    <a:p>
                      <a:r>
                        <a:rPr lang="en-US" sz="1500" dirty="0">
                          <a:solidFill>
                            <a:schemeClr val="tx1"/>
                          </a:solidFill>
                        </a:rPr>
                        <a:t>Vaccine efficacy and safety</a:t>
                      </a:r>
                      <a:r>
                        <a:rPr lang="en-US" sz="1500" baseline="0" dirty="0">
                          <a:solidFill>
                            <a:schemeClr val="tx1"/>
                          </a:solidFill>
                        </a:rPr>
                        <a:t> data</a:t>
                      </a:r>
                      <a:endParaRPr lang="en-US" sz="1500" dirty="0">
                        <a:solidFill>
                          <a:schemeClr val="tx1"/>
                        </a:solidFill>
                      </a:endParaRP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dirty="0">
                          <a:solidFill>
                            <a:schemeClr val="tx1"/>
                          </a:solidFill>
                        </a:rPr>
                        <a:t>None</a:t>
                      </a: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dirty="0">
                          <a:solidFill>
                            <a:schemeClr val="tx1"/>
                          </a:solidFill>
                        </a:rPr>
                        <a:t>Review</a:t>
                      </a:r>
                      <a:r>
                        <a:rPr lang="en-US" sz="1500" baseline="0" dirty="0">
                          <a:solidFill>
                            <a:schemeClr val="tx1"/>
                          </a:solidFill>
                        </a:rPr>
                        <a:t> GRADE tables from </a:t>
                      </a:r>
                      <a:r>
                        <a:rPr lang="en-US" sz="1500" dirty="0">
                          <a:solidFill>
                            <a:schemeClr val="tx1"/>
                          </a:solidFill>
                        </a:rPr>
                        <a:t>WHO or</a:t>
                      </a:r>
                      <a:r>
                        <a:rPr lang="en-US" sz="1500" baseline="0" dirty="0">
                          <a:solidFill>
                            <a:schemeClr val="tx1"/>
                          </a:solidFill>
                        </a:rPr>
                        <a:t> SAGE</a:t>
                      </a:r>
                      <a:endParaRPr lang="en-US" sz="1500" dirty="0">
                        <a:solidFill>
                          <a:schemeClr val="tx1"/>
                        </a:solidFill>
                      </a:endParaRPr>
                    </a:p>
                    <a:p>
                      <a:r>
                        <a:rPr lang="en-US" sz="1500" dirty="0">
                          <a:solidFill>
                            <a:schemeClr val="tx1"/>
                          </a:solidFill>
                        </a:rPr>
                        <a:t>Review country or regional data</a:t>
                      </a: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97180">
                <a:tc>
                  <a:txBody>
                    <a:bodyPr/>
                    <a:lstStyle/>
                    <a:p>
                      <a:r>
                        <a:rPr lang="en-US" sz="1500" dirty="0">
                          <a:solidFill>
                            <a:schemeClr val="tx1"/>
                          </a:solidFill>
                        </a:rPr>
                        <a:t>Economics</a:t>
                      </a: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dirty="0">
                          <a:solidFill>
                            <a:schemeClr val="tx1"/>
                          </a:solidFill>
                        </a:rPr>
                        <a:t>Vaccine cost</a:t>
                      </a: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dirty="0">
                          <a:solidFill>
                            <a:schemeClr val="tx1"/>
                          </a:solidFill>
                        </a:rPr>
                        <a:t>Conduct </a:t>
                      </a:r>
                      <a:r>
                        <a:rPr lang="en-GB" sz="1500" dirty="0">
                          <a:solidFill>
                            <a:schemeClr val="tx1"/>
                          </a:solidFill>
                        </a:rPr>
                        <a:t>assessment</a:t>
                      </a:r>
                      <a:r>
                        <a:rPr lang="en-GB" sz="1500" baseline="0" dirty="0">
                          <a:solidFill>
                            <a:schemeClr val="tx1"/>
                          </a:solidFill>
                        </a:rPr>
                        <a:t> of cost</a:t>
                      </a:r>
                      <a:endParaRPr lang="en-US" sz="1500" dirty="0">
                        <a:solidFill>
                          <a:schemeClr val="tx1"/>
                        </a:solidFill>
                      </a:endParaRP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982980">
                <a:tc>
                  <a:txBody>
                    <a:bodyPr/>
                    <a:lstStyle/>
                    <a:p>
                      <a:r>
                        <a:rPr lang="en-US" sz="1500" dirty="0">
                          <a:solidFill>
                            <a:schemeClr val="tx1"/>
                          </a:solidFill>
                        </a:rPr>
                        <a:t>Programmatic</a:t>
                      </a: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dirty="0">
                          <a:solidFill>
                            <a:schemeClr val="tx1"/>
                          </a:solidFill>
                        </a:rPr>
                        <a:t>Recent cold chain inventory</a:t>
                      </a:r>
                    </a:p>
                    <a:p>
                      <a:r>
                        <a:rPr lang="en-US" sz="1500" dirty="0">
                          <a:solidFill>
                            <a:schemeClr val="tx1"/>
                          </a:solidFill>
                        </a:rPr>
                        <a:t>WHO coverage estimates</a:t>
                      </a: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dirty="0">
                          <a:solidFill>
                            <a:schemeClr val="tx1"/>
                          </a:solidFill>
                        </a:rPr>
                        <a:t>Review MOH statistics</a:t>
                      </a: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525780">
                <a:tc>
                  <a:txBody>
                    <a:bodyPr/>
                    <a:lstStyle/>
                    <a:p>
                      <a:r>
                        <a:rPr lang="en-US" sz="1500" dirty="0">
                          <a:solidFill>
                            <a:schemeClr val="tx1"/>
                          </a:solidFill>
                        </a:rPr>
                        <a:t>Values, preferences of target population</a:t>
                      </a: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dirty="0">
                          <a:solidFill>
                            <a:schemeClr val="tx1"/>
                          </a:solidFill>
                        </a:rPr>
                        <a:t>None</a:t>
                      </a: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dirty="0">
                          <a:solidFill>
                            <a:schemeClr val="tx1"/>
                          </a:solidFill>
                        </a:rPr>
                        <a:t>Review</a:t>
                      </a:r>
                      <a:r>
                        <a:rPr lang="en-US" sz="1500" baseline="0" dirty="0">
                          <a:solidFill>
                            <a:schemeClr val="tx1"/>
                          </a:solidFill>
                        </a:rPr>
                        <a:t> </a:t>
                      </a:r>
                      <a:r>
                        <a:rPr lang="en-US" sz="1500" dirty="0">
                          <a:solidFill>
                            <a:schemeClr val="tx1"/>
                          </a:solidFill>
                        </a:rPr>
                        <a:t>data from Country</a:t>
                      </a:r>
                      <a:r>
                        <a:rPr lang="en-US" sz="1500" baseline="0" dirty="0">
                          <a:solidFill>
                            <a:schemeClr val="tx1"/>
                          </a:solidFill>
                        </a:rPr>
                        <a:t> X, which recently introduced the vaccine</a:t>
                      </a:r>
                      <a:endParaRPr lang="en-US" sz="1500" dirty="0">
                        <a:solidFill>
                          <a:schemeClr val="tx1"/>
                        </a:solidFill>
                      </a:endParaRP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4719460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54074"/>
          </a:xfrm>
        </p:spPr>
        <p:txBody>
          <a:bodyPr>
            <a:normAutofit fontScale="90000"/>
          </a:bodyPr>
          <a:lstStyle/>
          <a:p>
            <a:r>
              <a:rPr lang="en-US" dirty="0"/>
              <a:t>Work group: example of HPV vaccine WG presentations in 2005 to the ACIP (U.S. NITAG)</a:t>
            </a:r>
            <a:br>
              <a:rPr lang="en-US" dirty="0"/>
            </a:br>
            <a:endParaRPr lang="en-US" dirty="0"/>
          </a:p>
        </p:txBody>
      </p:sp>
      <p:sp>
        <p:nvSpPr>
          <p:cNvPr id="4" name="Slide Number Placeholder 3"/>
          <p:cNvSpPr>
            <a:spLocks noGrp="1"/>
          </p:cNvSpPr>
          <p:nvPr>
            <p:ph type="sldNum" sz="quarter" idx="12"/>
          </p:nvPr>
        </p:nvSpPr>
        <p:spPr/>
        <p:txBody>
          <a:bodyPr/>
          <a:lstStyle/>
          <a:p>
            <a:fld id="{341CD068-061B-448F-99CA-64FDB648FE08}" type="slidenum">
              <a:rPr lang="en-US" smtClean="0"/>
              <a:t>18</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3925198554"/>
              </p:ext>
            </p:extLst>
          </p:nvPr>
        </p:nvGraphicFramePr>
        <p:xfrm>
          <a:off x="914400" y="1371600"/>
          <a:ext cx="7772401" cy="4317402"/>
        </p:xfrm>
        <a:graphic>
          <a:graphicData uri="http://schemas.openxmlformats.org/drawingml/2006/table">
            <a:tbl>
              <a:tblPr firstRow="1" bandRow="1">
                <a:tableStyleId>{5C22544A-7EE6-4342-B048-85BDC9FD1C3A}</a:tableStyleId>
              </a:tblPr>
              <a:tblGrid>
                <a:gridCol w="3534449">
                  <a:extLst>
                    <a:ext uri="{9D8B030D-6E8A-4147-A177-3AD203B41FA5}">
                      <a16:colId xmlns:a16="http://schemas.microsoft.com/office/drawing/2014/main" val="117556710"/>
                    </a:ext>
                  </a:extLst>
                </a:gridCol>
                <a:gridCol w="1863682">
                  <a:extLst>
                    <a:ext uri="{9D8B030D-6E8A-4147-A177-3AD203B41FA5}">
                      <a16:colId xmlns:a16="http://schemas.microsoft.com/office/drawing/2014/main" val="3790400388"/>
                    </a:ext>
                  </a:extLst>
                </a:gridCol>
                <a:gridCol w="2374270">
                  <a:extLst>
                    <a:ext uri="{9D8B030D-6E8A-4147-A177-3AD203B41FA5}">
                      <a16:colId xmlns:a16="http://schemas.microsoft.com/office/drawing/2014/main" val="2283878442"/>
                    </a:ext>
                  </a:extLst>
                </a:gridCol>
              </a:tblGrid>
              <a:tr h="533400">
                <a:tc>
                  <a:txBody>
                    <a:bodyPr/>
                    <a:lstStyle/>
                    <a:p>
                      <a:r>
                        <a:rPr lang="en-US" dirty="0">
                          <a:solidFill>
                            <a:schemeClr val="bg1"/>
                          </a:solidFill>
                        </a:rPr>
                        <a:t>Agenda item and presentations</a:t>
                      </a:r>
                    </a:p>
                  </a:txBody>
                  <a:tcPr/>
                </a:tc>
                <a:tc>
                  <a:txBody>
                    <a:bodyPr/>
                    <a:lstStyle/>
                    <a:p>
                      <a:r>
                        <a:rPr lang="en-US" dirty="0"/>
                        <a:t>Purpose,</a:t>
                      </a:r>
                      <a:r>
                        <a:rPr lang="en-US" baseline="0" dirty="0"/>
                        <a:t> </a:t>
                      </a:r>
                      <a:r>
                        <a:rPr lang="en-US" dirty="0"/>
                        <a:t>Action</a:t>
                      </a:r>
                    </a:p>
                  </a:txBody>
                  <a:tcPr/>
                </a:tc>
                <a:tc>
                  <a:txBody>
                    <a:bodyPr/>
                    <a:lstStyle/>
                    <a:p>
                      <a:r>
                        <a:rPr lang="en-US" dirty="0"/>
                        <a:t>Presider/Presenting</a:t>
                      </a:r>
                    </a:p>
                  </a:txBody>
                  <a:tcPr/>
                </a:tc>
                <a:extLst>
                  <a:ext uri="{0D108BD9-81ED-4DB2-BD59-A6C34878D82A}">
                    <a16:rowId xmlns:a16="http://schemas.microsoft.com/office/drawing/2014/main" val="2483564968"/>
                  </a:ext>
                </a:extLst>
              </a:tr>
              <a:tr h="304800">
                <a:tc>
                  <a:txBody>
                    <a:bodyPr/>
                    <a:lstStyle/>
                    <a:p>
                      <a:r>
                        <a:rPr lang="en-US" b="1" i="1" dirty="0"/>
                        <a:t>10 February 2005</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518486650"/>
                  </a:ext>
                </a:extLst>
              </a:tr>
              <a:tr h="711798">
                <a:tc>
                  <a:txBody>
                    <a:bodyPr/>
                    <a:lstStyle/>
                    <a:p>
                      <a:r>
                        <a:rPr lang="en-US" dirty="0"/>
                        <a:t>HPV Work Group Update</a:t>
                      </a:r>
                    </a:p>
                  </a:txBody>
                  <a:tcPr/>
                </a:tc>
                <a:tc>
                  <a:txBody>
                    <a:bodyPr/>
                    <a:lstStyle/>
                    <a:p>
                      <a:r>
                        <a:rPr lang="en-US" dirty="0"/>
                        <a:t>Information</a:t>
                      </a:r>
                    </a:p>
                  </a:txBody>
                  <a:tcPr/>
                </a:tc>
                <a:tc>
                  <a:txBody>
                    <a:bodyPr/>
                    <a:lstStyle/>
                    <a:p>
                      <a:r>
                        <a:rPr lang="en-US" dirty="0"/>
                        <a:t>Dr. X (Merck)</a:t>
                      </a:r>
                    </a:p>
                    <a:p>
                      <a:r>
                        <a:rPr lang="en-US" dirty="0"/>
                        <a:t>Dr.</a:t>
                      </a:r>
                      <a:r>
                        <a:rPr lang="en-US" baseline="0" dirty="0"/>
                        <a:t> Y (GSK)</a:t>
                      </a:r>
                    </a:p>
                    <a:p>
                      <a:r>
                        <a:rPr lang="en-US" baseline="0" dirty="0"/>
                        <a:t>Dr. Z (HPV work group)</a:t>
                      </a:r>
                      <a:endParaRPr lang="en-US" dirty="0"/>
                    </a:p>
                  </a:txBody>
                  <a:tcPr/>
                </a:tc>
                <a:extLst>
                  <a:ext uri="{0D108BD9-81ED-4DB2-BD59-A6C34878D82A}">
                    <a16:rowId xmlns:a16="http://schemas.microsoft.com/office/drawing/2014/main" val="3941932429"/>
                  </a:ext>
                </a:extLst>
              </a:tr>
              <a:tr h="304800">
                <a:tc>
                  <a:txBody>
                    <a:bodyPr/>
                    <a:lstStyle/>
                    <a:p>
                      <a:r>
                        <a:rPr lang="en-US" b="1" i="1" dirty="0"/>
                        <a:t>30 June 2005</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236192883"/>
                  </a:ext>
                </a:extLst>
              </a:tr>
              <a:tr h="1193202">
                <a:tc>
                  <a:txBody>
                    <a:bodyPr/>
                    <a:lstStyle/>
                    <a:p>
                      <a:r>
                        <a:rPr lang="en-US" dirty="0"/>
                        <a:t>HPV Work group overview and presentations</a:t>
                      </a:r>
                    </a:p>
                    <a:p>
                      <a:r>
                        <a:rPr lang="en-US" dirty="0"/>
                        <a:t>HPV natural history of disease</a:t>
                      </a:r>
                    </a:p>
                    <a:p>
                      <a:r>
                        <a:rPr lang="en-US" dirty="0"/>
                        <a:t>Cervical cancer epidemiology, Pap</a:t>
                      </a:r>
                      <a:r>
                        <a:rPr lang="en-US" baseline="0" dirty="0"/>
                        <a:t> screening and burden of disease</a:t>
                      </a:r>
                    </a:p>
                    <a:p>
                      <a:r>
                        <a:rPr lang="en-US" baseline="0" dirty="0"/>
                        <a:t>HPV vaccine cost-effectiveness</a:t>
                      </a:r>
                      <a:endParaRPr lang="en-US" dirty="0"/>
                    </a:p>
                  </a:txBody>
                  <a:tcPr/>
                </a:tc>
                <a:tc>
                  <a:txBody>
                    <a:bodyPr/>
                    <a:lstStyle/>
                    <a:p>
                      <a:r>
                        <a:rPr lang="en-US" dirty="0"/>
                        <a:t>Information</a:t>
                      </a:r>
                    </a:p>
                  </a:txBody>
                  <a:tcPr/>
                </a:tc>
                <a:tc>
                  <a:txBody>
                    <a:bodyPr/>
                    <a:lstStyle/>
                    <a:p>
                      <a:r>
                        <a:rPr lang="en-US" dirty="0"/>
                        <a:t>Dr. Z (HPV work group)</a:t>
                      </a:r>
                    </a:p>
                    <a:p>
                      <a:r>
                        <a:rPr lang="en-US" dirty="0"/>
                        <a:t>Dr. Q (Subject matter expert)</a:t>
                      </a:r>
                    </a:p>
                    <a:p>
                      <a:pPr marL="0" marR="0" lvl="0" indent="0" algn="l" defTabSz="685800" rtl="0" eaLnBrk="1" fontAlgn="auto" latinLnBrk="0" hangingPunct="1">
                        <a:lnSpc>
                          <a:spcPct val="100000"/>
                        </a:lnSpc>
                        <a:spcBef>
                          <a:spcPts val="0"/>
                        </a:spcBef>
                        <a:spcAft>
                          <a:spcPts val="0"/>
                        </a:spcAft>
                        <a:buClrTx/>
                        <a:buSzTx/>
                        <a:buFontTx/>
                        <a:buNone/>
                        <a:tabLst/>
                        <a:defRPr/>
                      </a:pPr>
                      <a:r>
                        <a:rPr lang="en-US" dirty="0"/>
                        <a:t>Dr. Q (Subject matter expert)</a:t>
                      </a:r>
                    </a:p>
                    <a:p>
                      <a:endParaRPr lang="en-US" dirty="0"/>
                    </a:p>
                    <a:p>
                      <a:r>
                        <a:rPr lang="en-US" dirty="0"/>
                        <a:t>Dr. R (external</a:t>
                      </a:r>
                      <a:r>
                        <a:rPr lang="en-US" baseline="0" dirty="0"/>
                        <a:t> consultant)</a:t>
                      </a:r>
                      <a:endParaRPr lang="en-US" dirty="0"/>
                    </a:p>
                  </a:txBody>
                  <a:tcPr/>
                </a:tc>
                <a:extLst>
                  <a:ext uri="{0D108BD9-81ED-4DB2-BD59-A6C34878D82A}">
                    <a16:rowId xmlns:a16="http://schemas.microsoft.com/office/drawing/2014/main" val="3334038687"/>
                  </a:ext>
                </a:extLst>
              </a:tr>
              <a:tr h="325077">
                <a:tc>
                  <a:txBody>
                    <a:bodyPr/>
                    <a:lstStyle/>
                    <a:p>
                      <a:r>
                        <a:rPr lang="en-US" b="1" i="1" dirty="0"/>
                        <a:t>27 October</a:t>
                      </a:r>
                      <a:r>
                        <a:rPr lang="en-US" b="1" i="1" baseline="0" dirty="0"/>
                        <a:t> 2005</a:t>
                      </a:r>
                      <a:endParaRPr lang="en-US" b="1" i="1"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795906674"/>
                  </a:ext>
                </a:extLst>
              </a:tr>
              <a:tr h="513123">
                <a:tc>
                  <a:txBody>
                    <a:bodyPr/>
                    <a:lstStyle/>
                    <a:p>
                      <a:r>
                        <a:rPr lang="en-US" dirty="0"/>
                        <a:t>HPV vaccine</a:t>
                      </a:r>
                    </a:p>
                  </a:txBody>
                  <a:tcPr/>
                </a:tc>
                <a:tc>
                  <a:txBody>
                    <a:bodyPr/>
                    <a:lstStyle/>
                    <a:p>
                      <a:r>
                        <a:rPr lang="en-US" dirty="0"/>
                        <a:t>Information</a:t>
                      </a:r>
                    </a:p>
                    <a:p>
                      <a:r>
                        <a:rPr lang="en-US" dirty="0"/>
                        <a:t>Discussion</a:t>
                      </a:r>
                    </a:p>
                  </a:txBody>
                  <a:tcPr/>
                </a:tc>
                <a:tc>
                  <a:txBody>
                    <a:bodyPr/>
                    <a:lstStyle/>
                    <a:p>
                      <a:r>
                        <a:rPr lang="en-US" dirty="0"/>
                        <a:t>Dr. Z (HPV work group)</a:t>
                      </a:r>
                    </a:p>
                  </a:txBody>
                  <a:tcPr/>
                </a:tc>
                <a:extLst>
                  <a:ext uri="{0D108BD9-81ED-4DB2-BD59-A6C34878D82A}">
                    <a16:rowId xmlns:a16="http://schemas.microsoft.com/office/drawing/2014/main" val="2106771575"/>
                  </a:ext>
                </a:extLst>
              </a:tr>
              <a:tr h="431202">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088609919"/>
                  </a:ext>
                </a:extLst>
              </a:tr>
            </a:tbl>
          </a:graphicData>
        </a:graphic>
      </p:graphicFrame>
      <p:sp>
        <p:nvSpPr>
          <p:cNvPr id="5" name="TextBox 4"/>
          <p:cNvSpPr txBox="1"/>
          <p:nvPr/>
        </p:nvSpPr>
        <p:spPr>
          <a:xfrm>
            <a:off x="914400" y="6172200"/>
            <a:ext cx="6904454" cy="369332"/>
          </a:xfrm>
          <a:prstGeom prst="rect">
            <a:avLst/>
          </a:prstGeom>
          <a:noFill/>
        </p:spPr>
        <p:txBody>
          <a:bodyPr wrap="none" rtlCol="0">
            <a:spAutoFit/>
          </a:bodyPr>
          <a:lstStyle/>
          <a:p>
            <a:r>
              <a:rPr lang="en-US" dirty="0"/>
              <a:t>NB. GRADE was not being used at the time of these deliberations.</a:t>
            </a:r>
          </a:p>
        </p:txBody>
      </p:sp>
    </p:spTree>
    <p:extLst>
      <p:ext uri="{BB962C8B-B14F-4D97-AF65-F5344CB8AC3E}">
        <p14:creationId xmlns:p14="http://schemas.microsoft.com/office/powerpoint/2010/main" val="8996384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41CD068-061B-448F-99CA-64FDB648FE08}" type="slidenum">
              <a:rPr lang="en-US" smtClean="0"/>
              <a:t>19</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161975458"/>
              </p:ext>
            </p:extLst>
          </p:nvPr>
        </p:nvGraphicFramePr>
        <p:xfrm>
          <a:off x="914400" y="990600"/>
          <a:ext cx="7772401" cy="542544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117556710"/>
                    </a:ext>
                  </a:extLst>
                </a:gridCol>
                <a:gridCol w="1283331">
                  <a:extLst>
                    <a:ext uri="{9D8B030D-6E8A-4147-A177-3AD203B41FA5}">
                      <a16:colId xmlns:a16="http://schemas.microsoft.com/office/drawing/2014/main" val="3790400388"/>
                    </a:ext>
                  </a:extLst>
                </a:gridCol>
                <a:gridCol w="2374270">
                  <a:extLst>
                    <a:ext uri="{9D8B030D-6E8A-4147-A177-3AD203B41FA5}">
                      <a16:colId xmlns:a16="http://schemas.microsoft.com/office/drawing/2014/main" val="2283878442"/>
                    </a:ext>
                  </a:extLst>
                </a:gridCol>
              </a:tblGrid>
              <a:tr h="431202">
                <a:tc>
                  <a:txBody>
                    <a:bodyPr/>
                    <a:lstStyle/>
                    <a:p>
                      <a:r>
                        <a:rPr lang="en-US" dirty="0"/>
                        <a:t>Agenda item</a:t>
                      </a:r>
                    </a:p>
                  </a:txBody>
                  <a:tcPr/>
                </a:tc>
                <a:tc>
                  <a:txBody>
                    <a:bodyPr/>
                    <a:lstStyle/>
                    <a:p>
                      <a:r>
                        <a:rPr lang="en-US" dirty="0"/>
                        <a:t>Purpose,</a:t>
                      </a:r>
                    </a:p>
                    <a:p>
                      <a:r>
                        <a:rPr lang="en-US" dirty="0"/>
                        <a:t>Action</a:t>
                      </a:r>
                    </a:p>
                  </a:txBody>
                  <a:tcPr/>
                </a:tc>
                <a:tc>
                  <a:txBody>
                    <a:bodyPr/>
                    <a:lstStyle/>
                    <a:p>
                      <a:r>
                        <a:rPr lang="en-US" dirty="0"/>
                        <a:t>Presider/Presenting</a:t>
                      </a:r>
                    </a:p>
                  </a:txBody>
                  <a:tcPr/>
                </a:tc>
                <a:extLst>
                  <a:ext uri="{0D108BD9-81ED-4DB2-BD59-A6C34878D82A}">
                    <a16:rowId xmlns:a16="http://schemas.microsoft.com/office/drawing/2014/main" val="2483564968"/>
                  </a:ext>
                </a:extLst>
              </a:tr>
              <a:tr h="259080">
                <a:tc>
                  <a:txBody>
                    <a:bodyPr/>
                    <a:lstStyle/>
                    <a:p>
                      <a:r>
                        <a:rPr lang="en-US" b="1" i="1" dirty="0"/>
                        <a:t>21 February 2006 </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518486650"/>
                  </a:ext>
                </a:extLst>
              </a:tr>
              <a:tr h="2171700">
                <a:tc>
                  <a:txBody>
                    <a:bodyPr/>
                    <a:lstStyle/>
                    <a:p>
                      <a:pPr marL="0" indent="0">
                        <a:buNone/>
                      </a:pPr>
                      <a:r>
                        <a:rPr lang="en-US" dirty="0"/>
                        <a:t>Introduction</a:t>
                      </a:r>
                    </a:p>
                    <a:p>
                      <a:pPr marL="0" indent="0">
                        <a:buNone/>
                      </a:pPr>
                      <a:r>
                        <a:rPr lang="en-US" dirty="0"/>
                        <a:t>Overview HPV</a:t>
                      </a:r>
                    </a:p>
                    <a:p>
                      <a:pPr marL="0" indent="0">
                        <a:buNone/>
                      </a:pPr>
                      <a:r>
                        <a:rPr lang="en-US" dirty="0"/>
                        <a:t>HPV Epidemiology in the U.S.</a:t>
                      </a:r>
                    </a:p>
                    <a:p>
                      <a:pPr marL="0" indent="0">
                        <a:buNone/>
                      </a:pPr>
                      <a:r>
                        <a:rPr lang="en-US" dirty="0"/>
                        <a:t>Brief review of cervical cancer in the U.S.</a:t>
                      </a:r>
                    </a:p>
                    <a:p>
                      <a:pPr marL="0" indent="0">
                        <a:buNone/>
                      </a:pPr>
                      <a:r>
                        <a:rPr lang="en-US" dirty="0"/>
                        <a:t>GSK bivalent</a:t>
                      </a:r>
                      <a:r>
                        <a:rPr lang="en-US" baseline="0" dirty="0"/>
                        <a:t> </a:t>
                      </a:r>
                      <a:r>
                        <a:rPr lang="en-US" dirty="0"/>
                        <a:t>HPV vaccine clinical trial data</a:t>
                      </a:r>
                    </a:p>
                    <a:p>
                      <a:pPr marL="0" indent="0">
                        <a:buNone/>
                      </a:pPr>
                      <a:r>
                        <a:rPr lang="en-US" dirty="0"/>
                        <a:t>Merck </a:t>
                      </a:r>
                      <a:r>
                        <a:rPr lang="en-US" dirty="0" err="1"/>
                        <a:t>quadrivalent</a:t>
                      </a:r>
                      <a:r>
                        <a:rPr lang="en-US" baseline="0" dirty="0"/>
                        <a:t> </a:t>
                      </a:r>
                      <a:r>
                        <a:rPr lang="en-US" dirty="0"/>
                        <a:t>HPV vaccine clinical trial data</a:t>
                      </a:r>
                    </a:p>
                    <a:p>
                      <a:pPr marL="0" indent="0">
                        <a:buNone/>
                      </a:pPr>
                      <a:r>
                        <a:rPr lang="en-US" dirty="0"/>
                        <a:t>Cost effectiveness of HPV vaccine</a:t>
                      </a:r>
                    </a:p>
                    <a:p>
                      <a:pPr marL="0" indent="0">
                        <a:buNone/>
                      </a:pPr>
                      <a:r>
                        <a:rPr lang="en-US" dirty="0"/>
                        <a:t>Mathematical</a:t>
                      </a:r>
                      <a:r>
                        <a:rPr lang="en-US" baseline="0" dirty="0"/>
                        <a:t> modeling of HPV vaccine</a:t>
                      </a:r>
                    </a:p>
                    <a:p>
                      <a:pPr marL="0" indent="0">
                        <a:buNone/>
                      </a:pPr>
                      <a:r>
                        <a:rPr lang="en-US" baseline="0" dirty="0"/>
                        <a:t>Behavioral issues related to use of HPV vaccine</a:t>
                      </a:r>
                    </a:p>
                    <a:p>
                      <a:pPr marL="0" indent="0">
                        <a:buNone/>
                      </a:pPr>
                      <a:r>
                        <a:rPr lang="en-US" baseline="0" dirty="0"/>
                        <a:t>Recommendation options</a:t>
                      </a:r>
                    </a:p>
                  </a:txBody>
                  <a:tcPr/>
                </a:tc>
                <a:tc>
                  <a:txBody>
                    <a:bodyPr/>
                    <a:lstStyle/>
                    <a:p>
                      <a:r>
                        <a:rPr lang="en-US" dirty="0"/>
                        <a:t>Information,</a:t>
                      </a:r>
                      <a:r>
                        <a:rPr lang="en-US" baseline="0" dirty="0"/>
                        <a:t> discussion</a:t>
                      </a:r>
                      <a:endParaRPr lang="en-US" dirty="0"/>
                    </a:p>
                  </a:txBody>
                  <a:tcPr/>
                </a:tc>
                <a:tc>
                  <a:txBody>
                    <a:bodyPr/>
                    <a:lstStyle/>
                    <a:p>
                      <a:r>
                        <a:rPr lang="en-US" dirty="0"/>
                        <a:t>Dr. B,</a:t>
                      </a:r>
                      <a:r>
                        <a:rPr lang="en-US" baseline="0" dirty="0"/>
                        <a:t> Chair HPV work group</a:t>
                      </a:r>
                    </a:p>
                    <a:p>
                      <a:pPr marL="0" marR="0" lvl="0" indent="0" algn="l" defTabSz="685800" rtl="0" eaLnBrk="1" fontAlgn="auto" latinLnBrk="0" hangingPunct="1">
                        <a:lnSpc>
                          <a:spcPct val="100000"/>
                        </a:lnSpc>
                        <a:spcBef>
                          <a:spcPts val="0"/>
                        </a:spcBef>
                        <a:spcAft>
                          <a:spcPts val="0"/>
                        </a:spcAft>
                        <a:buClrTx/>
                        <a:buSzTx/>
                        <a:buFontTx/>
                        <a:buNone/>
                        <a:tabLst/>
                        <a:defRPr/>
                      </a:pPr>
                      <a:r>
                        <a:rPr lang="en-US" dirty="0"/>
                        <a:t>Dr. Q (Subject matter expert)</a:t>
                      </a:r>
                    </a:p>
                    <a:p>
                      <a:pPr marL="0" marR="0" lvl="0" indent="0" algn="l" defTabSz="685800" rtl="0" eaLnBrk="1" fontAlgn="auto" latinLnBrk="0" hangingPunct="1">
                        <a:lnSpc>
                          <a:spcPct val="100000"/>
                        </a:lnSpc>
                        <a:spcBef>
                          <a:spcPts val="0"/>
                        </a:spcBef>
                        <a:spcAft>
                          <a:spcPts val="0"/>
                        </a:spcAft>
                        <a:buClrTx/>
                        <a:buSzTx/>
                        <a:buFontTx/>
                        <a:buNone/>
                        <a:tabLst/>
                        <a:defRPr/>
                      </a:pPr>
                      <a:r>
                        <a:rPr lang="en-US" dirty="0"/>
                        <a:t>Dr. Q (Subject matter expert)</a:t>
                      </a:r>
                    </a:p>
                    <a:p>
                      <a:pPr marL="0" marR="0" lvl="0" indent="0" algn="l" defTabSz="685800" rtl="0" eaLnBrk="1" fontAlgn="auto" latinLnBrk="0" hangingPunct="1">
                        <a:lnSpc>
                          <a:spcPct val="100000"/>
                        </a:lnSpc>
                        <a:spcBef>
                          <a:spcPts val="0"/>
                        </a:spcBef>
                        <a:spcAft>
                          <a:spcPts val="0"/>
                        </a:spcAft>
                        <a:buClrTx/>
                        <a:buSzTx/>
                        <a:buFontTx/>
                        <a:buNone/>
                        <a:tabLst/>
                        <a:defRPr/>
                      </a:pPr>
                      <a:r>
                        <a:rPr lang="en-US" dirty="0"/>
                        <a:t>Dr. Q (Subject matter expert)</a:t>
                      </a:r>
                    </a:p>
                    <a:p>
                      <a:pPr marL="0" marR="0" lvl="0" indent="0" algn="l" defTabSz="685800" rtl="0" eaLnBrk="1" fontAlgn="auto" latinLnBrk="0" hangingPunct="1">
                        <a:lnSpc>
                          <a:spcPct val="100000"/>
                        </a:lnSpc>
                        <a:spcBef>
                          <a:spcPts val="0"/>
                        </a:spcBef>
                        <a:spcAft>
                          <a:spcPts val="0"/>
                        </a:spcAft>
                        <a:buClrTx/>
                        <a:buSzTx/>
                        <a:buFontTx/>
                        <a:buNone/>
                        <a:tabLst/>
                        <a:defRPr/>
                      </a:pPr>
                      <a:r>
                        <a:rPr lang="en-US" dirty="0"/>
                        <a:t>Dr.</a:t>
                      </a:r>
                      <a:r>
                        <a:rPr lang="en-US" baseline="0" dirty="0"/>
                        <a:t> Y (GSK)</a:t>
                      </a:r>
                    </a:p>
                    <a:p>
                      <a:r>
                        <a:rPr lang="en-US" dirty="0"/>
                        <a:t>Dr. X (Merck)</a:t>
                      </a:r>
                    </a:p>
                    <a:p>
                      <a:r>
                        <a:rPr lang="en-US" baseline="0" dirty="0"/>
                        <a:t>Dr. R (external consultant)</a:t>
                      </a:r>
                    </a:p>
                    <a:p>
                      <a:r>
                        <a:rPr lang="en-US" baseline="0" dirty="0"/>
                        <a:t>Dr. Z (HPV work group)</a:t>
                      </a:r>
                      <a:endParaRPr lang="en-US" dirty="0"/>
                    </a:p>
                  </a:txBody>
                  <a:tcPr/>
                </a:tc>
                <a:extLst>
                  <a:ext uri="{0D108BD9-81ED-4DB2-BD59-A6C34878D82A}">
                    <a16:rowId xmlns:a16="http://schemas.microsoft.com/office/drawing/2014/main" val="3941932429"/>
                  </a:ext>
                </a:extLst>
              </a:tr>
              <a:tr h="304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b="1" i="1" dirty="0"/>
                        <a:t>29 June 2006 </a:t>
                      </a:r>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236192883"/>
                  </a:ext>
                </a:extLst>
              </a:tr>
              <a:tr h="1325325">
                <a:tc>
                  <a:txBody>
                    <a:bodyPr/>
                    <a:lstStyle/>
                    <a:p>
                      <a:r>
                        <a:rPr lang="en-US" dirty="0" err="1"/>
                        <a:t>Quadrivalent</a:t>
                      </a:r>
                      <a:r>
                        <a:rPr lang="en-US" dirty="0"/>
                        <a:t> HPV vaccine trials</a:t>
                      </a:r>
                    </a:p>
                    <a:p>
                      <a:r>
                        <a:rPr lang="en-US" dirty="0"/>
                        <a:t>Discussion</a:t>
                      </a:r>
                    </a:p>
                    <a:p>
                      <a:r>
                        <a:rPr lang="en-US" dirty="0"/>
                        <a:t>Plans</a:t>
                      </a:r>
                      <a:r>
                        <a:rPr lang="en-US" baseline="0" dirty="0"/>
                        <a:t> for p</a:t>
                      </a:r>
                      <a:r>
                        <a:rPr lang="en-US" dirty="0"/>
                        <a:t>ost-licensure </a:t>
                      </a:r>
                      <a:r>
                        <a:rPr lang="en-US" baseline="0" dirty="0"/>
                        <a:t>monitoring</a:t>
                      </a:r>
                      <a:endParaRPr lang="en-US" dirty="0"/>
                    </a:p>
                    <a:p>
                      <a:r>
                        <a:rPr lang="en-US" dirty="0"/>
                        <a:t>Plans for post-licensure</a:t>
                      </a:r>
                      <a:r>
                        <a:rPr lang="en-US" baseline="0" dirty="0"/>
                        <a:t> safety studies</a:t>
                      </a:r>
                    </a:p>
                    <a:p>
                      <a:r>
                        <a:rPr lang="en-US" baseline="0" dirty="0"/>
                        <a:t>Discussion</a:t>
                      </a:r>
                    </a:p>
                    <a:p>
                      <a:r>
                        <a:rPr lang="en-US" baseline="0" dirty="0"/>
                        <a:t>Review of cost-effectiveness analyses</a:t>
                      </a:r>
                    </a:p>
                    <a:p>
                      <a:r>
                        <a:rPr lang="en-US" baseline="0" dirty="0"/>
                        <a:t>Discussion</a:t>
                      </a:r>
                    </a:p>
                    <a:p>
                      <a:r>
                        <a:rPr lang="en-US" baseline="0" dirty="0"/>
                        <a:t>Public comment</a:t>
                      </a:r>
                    </a:p>
                    <a:p>
                      <a:r>
                        <a:rPr lang="en-US" baseline="0" dirty="0"/>
                        <a:t>Proposed recommendations for </a:t>
                      </a:r>
                      <a:r>
                        <a:rPr lang="en-US" baseline="0" dirty="0" err="1"/>
                        <a:t>quadrivalent</a:t>
                      </a:r>
                      <a:r>
                        <a:rPr lang="en-US" baseline="0" dirty="0"/>
                        <a:t> HPV vaccine</a:t>
                      </a:r>
                      <a:endParaRPr lang="en-US" dirty="0"/>
                    </a:p>
                  </a:txBody>
                  <a:tcPr/>
                </a:tc>
                <a:tc>
                  <a:txBody>
                    <a:bodyPr/>
                    <a:lstStyle/>
                    <a:p>
                      <a:r>
                        <a:rPr lang="en-US" dirty="0"/>
                        <a:t>Information</a:t>
                      </a:r>
                    </a:p>
                    <a:p>
                      <a:endParaRPr lang="en-US" dirty="0"/>
                    </a:p>
                    <a:p>
                      <a:pPr marL="0" marR="0" lvl="0" indent="0" algn="l" defTabSz="685800" rtl="0" eaLnBrk="1" fontAlgn="auto" latinLnBrk="0" hangingPunct="1">
                        <a:lnSpc>
                          <a:spcPct val="100000"/>
                        </a:lnSpc>
                        <a:spcBef>
                          <a:spcPts val="0"/>
                        </a:spcBef>
                        <a:spcAft>
                          <a:spcPts val="0"/>
                        </a:spcAft>
                        <a:buClrTx/>
                        <a:buSzTx/>
                        <a:buFontTx/>
                        <a:buNone/>
                        <a:tabLst/>
                        <a:defRPr/>
                      </a:pPr>
                      <a:r>
                        <a:rPr lang="en-US" dirty="0"/>
                        <a:t>Information</a:t>
                      </a:r>
                    </a:p>
                    <a:p>
                      <a:pPr marL="0" marR="0" lvl="0" indent="0" algn="l" defTabSz="685800" rtl="0" eaLnBrk="1" fontAlgn="auto" latinLnBrk="0" hangingPunct="1">
                        <a:lnSpc>
                          <a:spcPct val="100000"/>
                        </a:lnSpc>
                        <a:spcBef>
                          <a:spcPts val="0"/>
                        </a:spcBef>
                        <a:spcAft>
                          <a:spcPts val="0"/>
                        </a:spcAft>
                        <a:buClrTx/>
                        <a:buSzTx/>
                        <a:buFontTx/>
                        <a:buNone/>
                        <a:tabLst/>
                        <a:defRPr/>
                      </a:pPr>
                      <a:r>
                        <a:rPr lang="en-US" dirty="0"/>
                        <a:t>Information</a:t>
                      </a:r>
                    </a:p>
                    <a:p>
                      <a:endParaRPr lang="en-US" dirty="0"/>
                    </a:p>
                    <a:p>
                      <a:pPr marL="0" marR="0" lvl="0" indent="0" algn="l" defTabSz="685800" rtl="0" eaLnBrk="1" fontAlgn="auto" latinLnBrk="0" hangingPunct="1">
                        <a:lnSpc>
                          <a:spcPct val="100000"/>
                        </a:lnSpc>
                        <a:spcBef>
                          <a:spcPts val="0"/>
                        </a:spcBef>
                        <a:spcAft>
                          <a:spcPts val="0"/>
                        </a:spcAft>
                        <a:buClrTx/>
                        <a:buSzTx/>
                        <a:buFontTx/>
                        <a:buNone/>
                        <a:tabLst/>
                        <a:defRPr/>
                      </a:pPr>
                      <a:r>
                        <a:rPr lang="en-US" dirty="0"/>
                        <a:t>Information</a:t>
                      </a:r>
                    </a:p>
                    <a:p>
                      <a:endParaRPr lang="en-US" dirty="0"/>
                    </a:p>
                    <a:p>
                      <a:endParaRPr lang="en-US" dirty="0"/>
                    </a:p>
                    <a:p>
                      <a:r>
                        <a:rPr lang="en-US" dirty="0"/>
                        <a:t>Vote</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a:t>Dr. X (Merck)</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685800" rtl="0" eaLnBrk="1" fontAlgn="auto" latinLnBrk="0" hangingPunct="1">
                        <a:lnSpc>
                          <a:spcPct val="100000"/>
                        </a:lnSpc>
                        <a:spcBef>
                          <a:spcPts val="0"/>
                        </a:spcBef>
                        <a:spcAft>
                          <a:spcPts val="0"/>
                        </a:spcAft>
                        <a:buClrTx/>
                        <a:buSzTx/>
                        <a:buFontTx/>
                        <a:buNone/>
                        <a:tabLst/>
                        <a:defRPr/>
                      </a:pPr>
                      <a:r>
                        <a:rPr lang="en-US" dirty="0"/>
                        <a:t>Dr. X (Merck)</a:t>
                      </a:r>
                    </a:p>
                    <a:p>
                      <a:pPr marL="0" marR="0" lvl="0" indent="0" algn="l" defTabSz="685800" rtl="0" eaLnBrk="1" fontAlgn="auto" latinLnBrk="0" hangingPunct="1">
                        <a:lnSpc>
                          <a:spcPct val="100000"/>
                        </a:lnSpc>
                        <a:spcBef>
                          <a:spcPts val="0"/>
                        </a:spcBef>
                        <a:spcAft>
                          <a:spcPts val="0"/>
                        </a:spcAft>
                        <a:buClrTx/>
                        <a:buSzTx/>
                        <a:buFontTx/>
                        <a:buNone/>
                        <a:tabLst/>
                        <a:defRPr/>
                      </a:pPr>
                      <a:r>
                        <a:rPr lang="en-US" dirty="0"/>
                        <a:t>Dr. Q (Subject matter expert)</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685800" rtl="0" eaLnBrk="1" fontAlgn="auto" latinLnBrk="0" hangingPunct="1">
                        <a:lnSpc>
                          <a:spcPct val="100000"/>
                        </a:lnSpc>
                        <a:spcBef>
                          <a:spcPts val="0"/>
                        </a:spcBef>
                        <a:spcAft>
                          <a:spcPts val="0"/>
                        </a:spcAft>
                        <a:buClrTx/>
                        <a:buSzTx/>
                        <a:buFontTx/>
                        <a:buNone/>
                        <a:tabLst/>
                        <a:defRPr/>
                      </a:pPr>
                      <a:r>
                        <a:rPr lang="en-US" baseline="0" dirty="0"/>
                        <a:t>Dr. R (external consultant)</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6858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685800" rtl="0" eaLnBrk="1" fontAlgn="auto" latinLnBrk="0" hangingPunct="1">
                        <a:lnSpc>
                          <a:spcPct val="100000"/>
                        </a:lnSpc>
                        <a:spcBef>
                          <a:spcPts val="0"/>
                        </a:spcBef>
                        <a:spcAft>
                          <a:spcPts val="0"/>
                        </a:spcAft>
                        <a:buClrTx/>
                        <a:buSzTx/>
                        <a:buFontTx/>
                        <a:buNone/>
                        <a:tabLst/>
                        <a:defRPr/>
                      </a:pPr>
                      <a:r>
                        <a:rPr lang="en-US" dirty="0"/>
                        <a:t>Dr. B,</a:t>
                      </a:r>
                      <a:r>
                        <a:rPr lang="en-US" baseline="0" dirty="0"/>
                        <a:t> Chair HPV work group</a:t>
                      </a:r>
                    </a:p>
                    <a:p>
                      <a:endParaRPr lang="en-US" dirty="0"/>
                    </a:p>
                  </a:txBody>
                  <a:tcPr/>
                </a:tc>
                <a:extLst>
                  <a:ext uri="{0D108BD9-81ED-4DB2-BD59-A6C34878D82A}">
                    <a16:rowId xmlns:a16="http://schemas.microsoft.com/office/drawing/2014/main" val="3334038687"/>
                  </a:ext>
                </a:extLst>
              </a:tr>
            </a:tbl>
          </a:graphicData>
        </a:graphic>
      </p:graphicFrame>
      <p:sp>
        <p:nvSpPr>
          <p:cNvPr id="8" name="Title 1">
            <a:extLst>
              <a:ext uri="{FF2B5EF4-FFF2-40B4-BE49-F238E27FC236}">
                <a16:creationId xmlns:a16="http://schemas.microsoft.com/office/drawing/2014/main" id="{2ED3F481-C15A-4044-9B50-91A3CEC6BFF1}"/>
              </a:ext>
            </a:extLst>
          </p:cNvPr>
          <p:cNvSpPr>
            <a:spLocks noGrp="1"/>
          </p:cNvSpPr>
          <p:nvPr>
            <p:ph type="title"/>
          </p:nvPr>
        </p:nvSpPr>
        <p:spPr>
          <a:xfrm>
            <a:off x="628650" y="365127"/>
            <a:ext cx="7886700" cy="854074"/>
          </a:xfrm>
        </p:spPr>
        <p:txBody>
          <a:bodyPr>
            <a:normAutofit fontScale="90000"/>
          </a:bodyPr>
          <a:lstStyle/>
          <a:p>
            <a:r>
              <a:rPr lang="en-US" dirty="0"/>
              <a:t>Work group: example of HPV vaccine WG presentations in 2006 to the ACIP (U.S. NITAG)</a:t>
            </a:r>
            <a:br>
              <a:rPr lang="en-US" dirty="0"/>
            </a:br>
            <a:endParaRPr lang="en-US" dirty="0"/>
          </a:p>
        </p:txBody>
      </p:sp>
    </p:spTree>
    <p:extLst>
      <p:ext uri="{BB962C8B-B14F-4D97-AF65-F5344CB8AC3E}">
        <p14:creationId xmlns:p14="http://schemas.microsoft.com/office/powerpoint/2010/main" val="3472124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320EB164-EE4D-4728-944C-121DBBAC49BE}"/>
              </a:ext>
            </a:extLst>
          </p:cNvPr>
          <p:cNvSpPr txBox="1">
            <a:spLocks noGrp="1"/>
          </p:cNvSpPr>
          <p:nvPr>
            <p:ph type="title"/>
          </p:nvPr>
        </p:nvSpPr>
        <p:spPr>
          <a:xfrm>
            <a:off x="628650" y="152400"/>
            <a:ext cx="7886700" cy="1325563"/>
          </a:xfrm>
          <a:prstGeom prst="rect">
            <a:avLst/>
          </a:prstGeom>
          <a:solidFill>
            <a:srgbClr val="376092"/>
          </a:solidFill>
          <a:ln>
            <a:solidFill>
              <a:srgbClr val="376092"/>
            </a:solidFill>
          </a:ln>
        </p:spPr>
        <p:txBody>
          <a:bodyPr vert="horz" lIns="91440" tIns="45720" rIns="91440" bIns="45720" rtlCol="0" anchor="ctr">
            <a:normAutofit/>
          </a:bodyPr>
          <a:lstStyle>
            <a:lvl1pPr algn="l" defTabSz="914400" rtl="0" eaLnBrk="1" latinLnBrk="0" hangingPunct="1">
              <a:lnSpc>
                <a:spcPct val="110000"/>
              </a:lnSpc>
              <a:spcBef>
                <a:spcPct val="0"/>
              </a:spcBef>
              <a:buNone/>
              <a:defRPr sz="3200" kern="1200">
                <a:solidFill>
                  <a:schemeClr val="accent2">
                    <a:lumMod val="60000"/>
                    <a:lumOff val="40000"/>
                  </a:schemeClr>
                </a:solidFill>
                <a:latin typeface="+mj-lt"/>
                <a:ea typeface="+mj-ea"/>
                <a:cs typeface="Arial" panose="020B0604020202020204" pitchFamily="34" charset="0"/>
              </a:defRPr>
            </a:lvl1pPr>
          </a:lstStyle>
          <a:p>
            <a:r>
              <a:rPr lang="fr-FR" b="1" dirty="0" err="1">
                <a:solidFill>
                  <a:schemeClr val="bg1"/>
                </a:solidFill>
              </a:rPr>
              <a:t>From</a:t>
            </a:r>
            <a:r>
              <a:rPr lang="fr-FR" b="1" dirty="0">
                <a:solidFill>
                  <a:schemeClr val="bg1"/>
                </a:solidFill>
              </a:rPr>
              <a:t> </a:t>
            </a:r>
            <a:r>
              <a:rPr lang="fr-FR" b="1" dirty="0" err="1">
                <a:solidFill>
                  <a:schemeClr val="bg1"/>
                </a:solidFill>
              </a:rPr>
              <a:t>policy</a:t>
            </a:r>
            <a:r>
              <a:rPr lang="fr-FR" b="1" dirty="0">
                <a:solidFill>
                  <a:schemeClr val="bg1"/>
                </a:solidFill>
              </a:rPr>
              <a:t> question to </a:t>
            </a:r>
            <a:r>
              <a:rPr lang="fr-FR" b="1" dirty="0" err="1">
                <a:solidFill>
                  <a:schemeClr val="bg1"/>
                </a:solidFill>
              </a:rPr>
              <a:t>recommendation</a:t>
            </a:r>
            <a:endParaRPr lang="fr-FR" b="1" dirty="0">
              <a:solidFill>
                <a:schemeClr val="bg1"/>
              </a:solidFill>
            </a:endParaRPr>
          </a:p>
        </p:txBody>
      </p:sp>
      <p:graphicFrame>
        <p:nvGraphicFramePr>
          <p:cNvPr id="4" name="Diagram 3">
            <a:extLst>
              <a:ext uri="{FF2B5EF4-FFF2-40B4-BE49-F238E27FC236}">
                <a16:creationId xmlns:a16="http://schemas.microsoft.com/office/drawing/2014/main" id="{0EAB3AC6-3C3F-4D84-AFED-297996B72A40}"/>
              </a:ext>
            </a:extLst>
          </p:cNvPr>
          <p:cNvGraphicFramePr/>
          <p:nvPr>
            <p:extLst>
              <p:ext uri="{D42A27DB-BD31-4B8C-83A1-F6EECF244321}">
                <p14:modId xmlns:p14="http://schemas.microsoft.com/office/powerpoint/2010/main" val="3720120830"/>
              </p:ext>
            </p:extLst>
          </p:nvPr>
        </p:nvGraphicFramePr>
        <p:xfrm>
          <a:off x="664744" y="1371600"/>
          <a:ext cx="8098255"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Arrow: Up 1">
            <a:extLst>
              <a:ext uri="{FF2B5EF4-FFF2-40B4-BE49-F238E27FC236}">
                <a16:creationId xmlns:a16="http://schemas.microsoft.com/office/drawing/2014/main" id="{8F6D607F-5407-1B4B-BE38-7A538578FFDF}"/>
              </a:ext>
            </a:extLst>
          </p:cNvPr>
          <p:cNvSpPr/>
          <p:nvPr/>
        </p:nvSpPr>
        <p:spPr>
          <a:xfrm>
            <a:off x="3867150" y="4953000"/>
            <a:ext cx="2590800" cy="165459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Who does?</a:t>
            </a:r>
          </a:p>
          <a:p>
            <a:pPr algn="ctr"/>
            <a:endParaRPr lang="en-US" dirty="0"/>
          </a:p>
          <a:p>
            <a:pPr algn="ctr"/>
            <a:r>
              <a:rPr lang="en-US" dirty="0"/>
              <a:t>Secretariat or Work Group</a:t>
            </a:r>
          </a:p>
        </p:txBody>
      </p:sp>
      <p:sp>
        <p:nvSpPr>
          <p:cNvPr id="7" name="Oval 6">
            <a:extLst>
              <a:ext uri="{FF2B5EF4-FFF2-40B4-BE49-F238E27FC236}">
                <a16:creationId xmlns:a16="http://schemas.microsoft.com/office/drawing/2014/main" id="{51EE0C6C-CE02-2F43-87B3-C93035828CA4}"/>
              </a:ext>
            </a:extLst>
          </p:cNvPr>
          <p:cNvSpPr/>
          <p:nvPr/>
        </p:nvSpPr>
        <p:spPr>
          <a:xfrm>
            <a:off x="4171950" y="6096000"/>
            <a:ext cx="1981200" cy="715963"/>
          </a:xfrm>
          <a:prstGeom prst="ellipse">
            <a:avLst/>
          </a:prstGeom>
          <a:noFill/>
          <a:ln w="38100">
            <a:solidFill>
              <a:srgbClr val="EA72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73704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A632-A92C-4A48-84A2-304D66B3771F}"/>
              </a:ext>
            </a:extLst>
          </p:cNvPr>
          <p:cNvSpPr>
            <a:spLocks noGrp="1"/>
          </p:cNvSpPr>
          <p:nvPr>
            <p:ph type="title"/>
          </p:nvPr>
        </p:nvSpPr>
        <p:spPr>
          <a:xfrm>
            <a:off x="381000" y="108010"/>
            <a:ext cx="8610600" cy="1325563"/>
          </a:xfrm>
        </p:spPr>
        <p:txBody>
          <a:bodyPr>
            <a:normAutofit fontScale="90000"/>
          </a:bodyPr>
          <a:lstStyle/>
          <a:p>
            <a:r>
              <a:rPr lang="en-US" sz="3600" dirty="0"/>
              <a:t>Overview of roles, responsibilities, and interactions </a:t>
            </a:r>
            <a:br>
              <a:rPr lang="en-US" sz="3600" dirty="0"/>
            </a:br>
            <a:r>
              <a:rPr lang="en-US" sz="3600" dirty="0"/>
              <a:t>between NITAG and Workgroup</a:t>
            </a:r>
            <a:br>
              <a:rPr lang="en-US" sz="3600" dirty="0"/>
            </a:br>
            <a:endParaRPr lang="en-US" dirty="0"/>
          </a:p>
        </p:txBody>
      </p:sp>
      <p:sp>
        <p:nvSpPr>
          <p:cNvPr id="3" name="Slide Number Placeholder 2">
            <a:extLst>
              <a:ext uri="{FF2B5EF4-FFF2-40B4-BE49-F238E27FC236}">
                <a16:creationId xmlns:a16="http://schemas.microsoft.com/office/drawing/2014/main" id="{D4791B9E-4A80-844E-B48D-30CE38729F0D}"/>
              </a:ext>
            </a:extLst>
          </p:cNvPr>
          <p:cNvSpPr>
            <a:spLocks noGrp="1"/>
          </p:cNvSpPr>
          <p:nvPr>
            <p:ph type="sldNum" sz="quarter" idx="12"/>
          </p:nvPr>
        </p:nvSpPr>
        <p:spPr/>
        <p:txBody>
          <a:bodyPr/>
          <a:lstStyle/>
          <a:p>
            <a:pPr>
              <a:defRPr/>
            </a:pPr>
            <a:fld id="{749DAD02-00F3-470A-8742-28ED1E3210E3}" type="slidenum">
              <a:rPr lang="en-US" smtClean="0"/>
              <a:pPr>
                <a:defRPr/>
              </a:pPr>
              <a:t>20</a:t>
            </a:fld>
            <a:endParaRPr lang="en-US" dirty="0"/>
          </a:p>
        </p:txBody>
      </p:sp>
      <p:sp>
        <p:nvSpPr>
          <p:cNvPr id="4" name="TextBox 3">
            <a:extLst>
              <a:ext uri="{FF2B5EF4-FFF2-40B4-BE49-F238E27FC236}">
                <a16:creationId xmlns:a16="http://schemas.microsoft.com/office/drawing/2014/main" id="{BEB8B136-78B8-9B41-B55B-98FCFD51E4B2}"/>
              </a:ext>
            </a:extLst>
          </p:cNvPr>
          <p:cNvSpPr txBox="1"/>
          <p:nvPr/>
        </p:nvSpPr>
        <p:spPr>
          <a:xfrm>
            <a:off x="381000" y="2891292"/>
            <a:ext cx="2343150" cy="2031325"/>
          </a:xfrm>
          <a:prstGeom prst="rect">
            <a:avLst/>
          </a:prstGeom>
          <a:noFill/>
        </p:spPr>
        <p:txBody>
          <a:bodyPr wrap="square" rtlCol="0">
            <a:spAutoFit/>
          </a:bodyPr>
          <a:lstStyle/>
          <a:p>
            <a:pPr marL="285750" indent="-285750">
              <a:buFont typeface="Arial" panose="020B0604020202020204" pitchFamily="34" charset="0"/>
              <a:buChar char="•"/>
            </a:pPr>
            <a:r>
              <a:rPr lang="en-US" dirty="0"/>
              <a:t>Frames policy question</a:t>
            </a:r>
          </a:p>
          <a:p>
            <a:pPr marL="285750" indent="-285750">
              <a:buFont typeface="Arial" panose="020B0604020202020204" pitchFamily="34" charset="0"/>
              <a:buChar char="•"/>
            </a:pPr>
            <a:r>
              <a:rPr lang="en-US" dirty="0"/>
              <a:t>Decides need for Work group</a:t>
            </a:r>
          </a:p>
          <a:p>
            <a:pPr marL="285750" indent="-285750">
              <a:buFont typeface="Arial" panose="020B0604020202020204" pitchFamily="34" charset="0"/>
              <a:buChar char="•"/>
            </a:pPr>
            <a:r>
              <a:rPr lang="en-US" dirty="0"/>
              <a:t>Appoint WG Chair and members</a:t>
            </a:r>
          </a:p>
          <a:p>
            <a:pPr marL="285750" indent="-285750">
              <a:buFont typeface="Arial" panose="020B0604020202020204" pitchFamily="34" charset="0"/>
              <a:buChar char="•"/>
            </a:pPr>
            <a:endParaRPr lang="en-US" dirty="0"/>
          </a:p>
        </p:txBody>
      </p:sp>
      <p:sp>
        <p:nvSpPr>
          <p:cNvPr id="5" name="TextBox 4">
            <a:extLst>
              <a:ext uri="{FF2B5EF4-FFF2-40B4-BE49-F238E27FC236}">
                <a16:creationId xmlns:a16="http://schemas.microsoft.com/office/drawing/2014/main" id="{93EB5E33-43F5-594F-AEE4-77921800F71B}"/>
              </a:ext>
            </a:extLst>
          </p:cNvPr>
          <p:cNvSpPr txBox="1"/>
          <p:nvPr/>
        </p:nvSpPr>
        <p:spPr>
          <a:xfrm>
            <a:off x="3200400" y="2923229"/>
            <a:ext cx="3219452" cy="4801314"/>
          </a:xfrm>
          <a:prstGeom prst="rect">
            <a:avLst/>
          </a:prstGeom>
          <a:noFill/>
        </p:spPr>
        <p:txBody>
          <a:bodyPr wrap="square" rtlCol="0">
            <a:spAutoFit/>
          </a:bodyPr>
          <a:lstStyle/>
          <a:p>
            <a:pPr marL="285750" indent="-285750">
              <a:buFont typeface="Arial" panose="020B0604020202020204" pitchFamily="34" charset="0"/>
              <a:buChar char="•"/>
            </a:pPr>
            <a:r>
              <a:rPr lang="en-US" dirty="0"/>
              <a:t>Develops WG TORs (for NITAG Chair approval)</a:t>
            </a:r>
          </a:p>
          <a:p>
            <a:pPr marL="285750" indent="-285750">
              <a:buFont typeface="Arial" panose="020B0604020202020204" pitchFamily="34" charset="0"/>
              <a:buChar char="•"/>
            </a:pPr>
            <a:r>
              <a:rPr lang="en-US" dirty="0"/>
              <a:t>Compiles evidence based on predetermined criteria</a:t>
            </a:r>
          </a:p>
          <a:p>
            <a:pPr marL="285750" indent="-285750">
              <a:buFont typeface="Arial" panose="020B0604020202020204" pitchFamily="34" charset="0"/>
              <a:buChar char="•"/>
            </a:pPr>
            <a:r>
              <a:rPr lang="en-US" dirty="0"/>
              <a:t>At each NITAG meeting, updates NITAG on progress</a:t>
            </a:r>
          </a:p>
          <a:p>
            <a:pPr marL="285750" indent="-285750">
              <a:buFont typeface="Arial" panose="020B0604020202020204" pitchFamily="34" charset="0"/>
              <a:buChar char="•"/>
            </a:pPr>
            <a:r>
              <a:rPr lang="en-US" dirty="0"/>
              <a:t>Develops background document and proposed recommendations</a:t>
            </a:r>
          </a:p>
          <a:p>
            <a:pPr marL="285750" indent="-285750">
              <a:buFont typeface="Arial" panose="020B0604020202020204" pitchFamily="34" charset="0"/>
              <a:buChar char="•"/>
            </a:pPr>
            <a:r>
              <a:rPr lang="en-US" dirty="0"/>
              <a:t>Presents summary of evidence and proposed recommendations to NITAG</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
        <p:nvSpPr>
          <p:cNvPr id="6" name="TextBox 5">
            <a:extLst>
              <a:ext uri="{FF2B5EF4-FFF2-40B4-BE49-F238E27FC236}">
                <a16:creationId xmlns:a16="http://schemas.microsoft.com/office/drawing/2014/main" id="{94367639-8A16-2749-95FA-3186ED6033D0}"/>
              </a:ext>
            </a:extLst>
          </p:cNvPr>
          <p:cNvSpPr txBox="1"/>
          <p:nvPr/>
        </p:nvSpPr>
        <p:spPr>
          <a:xfrm>
            <a:off x="6800850" y="2967925"/>
            <a:ext cx="2343150" cy="3970318"/>
          </a:xfrm>
          <a:prstGeom prst="rect">
            <a:avLst/>
          </a:prstGeom>
          <a:noFill/>
        </p:spPr>
        <p:txBody>
          <a:bodyPr wrap="square" rtlCol="0">
            <a:spAutoFit/>
          </a:bodyPr>
          <a:lstStyle/>
          <a:p>
            <a:pPr marL="285750" indent="-285750">
              <a:buFont typeface="Arial" panose="020B0604020202020204" pitchFamily="34" charset="0"/>
              <a:buChar char="•"/>
            </a:pPr>
            <a:r>
              <a:rPr lang="en-US" dirty="0"/>
              <a:t>Studies background document, proposed recommendations before meeting</a:t>
            </a:r>
          </a:p>
          <a:p>
            <a:pPr marL="285750" indent="-285750">
              <a:buFont typeface="Arial" panose="020B0604020202020204" pitchFamily="34" charset="0"/>
              <a:buChar char="•"/>
            </a:pPr>
            <a:r>
              <a:rPr lang="en-US" dirty="0"/>
              <a:t>Engages in discussion and deliberation</a:t>
            </a:r>
          </a:p>
          <a:p>
            <a:pPr marL="285750" indent="-285750">
              <a:buFont typeface="Arial" panose="020B0604020202020204" pitchFamily="34" charset="0"/>
              <a:buChar char="•"/>
            </a:pPr>
            <a:r>
              <a:rPr lang="en-US" dirty="0"/>
              <a:t>Decides on proposed recommendation</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grpSp>
        <p:nvGrpSpPr>
          <p:cNvPr id="15" name="Group 14">
            <a:extLst>
              <a:ext uri="{FF2B5EF4-FFF2-40B4-BE49-F238E27FC236}">
                <a16:creationId xmlns:a16="http://schemas.microsoft.com/office/drawing/2014/main" id="{99DC5807-62C7-1A4C-BD7C-40FDF023E764}"/>
              </a:ext>
            </a:extLst>
          </p:cNvPr>
          <p:cNvGrpSpPr/>
          <p:nvPr/>
        </p:nvGrpSpPr>
        <p:grpSpPr>
          <a:xfrm>
            <a:off x="762000" y="1112352"/>
            <a:ext cx="8153400" cy="1636433"/>
            <a:chOff x="762000" y="1112352"/>
            <a:chExt cx="8153400" cy="1636433"/>
          </a:xfrm>
        </p:grpSpPr>
        <p:sp>
          <p:nvSpPr>
            <p:cNvPr id="7" name="Oval 6">
              <a:extLst>
                <a:ext uri="{FF2B5EF4-FFF2-40B4-BE49-F238E27FC236}">
                  <a16:creationId xmlns:a16="http://schemas.microsoft.com/office/drawing/2014/main" id="{8AEBAC37-B0AB-F348-9546-C251D493C0E5}"/>
                </a:ext>
              </a:extLst>
            </p:cNvPr>
            <p:cNvSpPr/>
            <p:nvPr/>
          </p:nvSpPr>
          <p:spPr>
            <a:xfrm>
              <a:off x="762000" y="1834385"/>
              <a:ext cx="1769470" cy="914400"/>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NITAG Secretariat</a:t>
              </a:r>
            </a:p>
          </p:txBody>
        </p:sp>
        <p:sp>
          <p:nvSpPr>
            <p:cNvPr id="8" name="Oval 7">
              <a:extLst>
                <a:ext uri="{FF2B5EF4-FFF2-40B4-BE49-F238E27FC236}">
                  <a16:creationId xmlns:a16="http://schemas.microsoft.com/office/drawing/2014/main" id="{86AD0192-CD8D-EF47-84F8-D915AAC881B4}"/>
                </a:ext>
              </a:extLst>
            </p:cNvPr>
            <p:cNvSpPr/>
            <p:nvPr/>
          </p:nvSpPr>
          <p:spPr>
            <a:xfrm>
              <a:off x="762000" y="1112352"/>
              <a:ext cx="1769470" cy="914400"/>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NITAG (Chair)</a:t>
              </a:r>
            </a:p>
          </p:txBody>
        </p:sp>
        <p:sp>
          <p:nvSpPr>
            <p:cNvPr id="9" name="Oval 8">
              <a:extLst>
                <a:ext uri="{FF2B5EF4-FFF2-40B4-BE49-F238E27FC236}">
                  <a16:creationId xmlns:a16="http://schemas.microsoft.com/office/drawing/2014/main" id="{06A07EFA-551B-2545-A80B-71313B03926D}"/>
                </a:ext>
              </a:extLst>
            </p:cNvPr>
            <p:cNvSpPr/>
            <p:nvPr/>
          </p:nvSpPr>
          <p:spPr>
            <a:xfrm>
              <a:off x="4264537" y="1428495"/>
              <a:ext cx="1590676" cy="914400"/>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Work Group</a:t>
              </a:r>
            </a:p>
          </p:txBody>
        </p:sp>
        <p:sp>
          <p:nvSpPr>
            <p:cNvPr id="11" name="Oval 10">
              <a:extLst>
                <a:ext uri="{FF2B5EF4-FFF2-40B4-BE49-F238E27FC236}">
                  <a16:creationId xmlns:a16="http://schemas.microsoft.com/office/drawing/2014/main" id="{9D5D6417-0E40-8241-970F-5BE112D59BCC}"/>
                </a:ext>
              </a:extLst>
            </p:cNvPr>
            <p:cNvSpPr/>
            <p:nvPr/>
          </p:nvSpPr>
          <p:spPr>
            <a:xfrm>
              <a:off x="7145930" y="1377185"/>
              <a:ext cx="1769470" cy="914400"/>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NITAG (Chair)</a:t>
              </a:r>
            </a:p>
          </p:txBody>
        </p:sp>
        <p:sp>
          <p:nvSpPr>
            <p:cNvPr id="13" name="Right Arrow 12">
              <a:extLst>
                <a:ext uri="{FF2B5EF4-FFF2-40B4-BE49-F238E27FC236}">
                  <a16:creationId xmlns:a16="http://schemas.microsoft.com/office/drawing/2014/main" id="{C23B8DE3-44B1-0146-AEF2-446AB1FEF7A6}"/>
                </a:ext>
              </a:extLst>
            </p:cNvPr>
            <p:cNvSpPr/>
            <p:nvPr/>
          </p:nvSpPr>
          <p:spPr>
            <a:xfrm>
              <a:off x="2971800" y="1643379"/>
              <a:ext cx="978408" cy="36400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ight Arrow 13">
              <a:extLst>
                <a:ext uri="{FF2B5EF4-FFF2-40B4-BE49-F238E27FC236}">
                  <a16:creationId xmlns:a16="http://schemas.microsoft.com/office/drawing/2014/main" id="{C016D47C-BCEC-554F-8E95-3AF143B21489}"/>
                </a:ext>
              </a:extLst>
            </p:cNvPr>
            <p:cNvSpPr/>
            <p:nvPr/>
          </p:nvSpPr>
          <p:spPr>
            <a:xfrm>
              <a:off x="6031992" y="1652385"/>
              <a:ext cx="978408" cy="36400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6850625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3401" y="1309593"/>
            <a:ext cx="8153400" cy="5121187"/>
          </a:xfrm>
        </p:spPr>
        <p:txBody>
          <a:bodyPr>
            <a:normAutofit/>
          </a:bodyPr>
          <a:lstStyle/>
          <a:p>
            <a:pPr marL="0" indent="0">
              <a:buNone/>
            </a:pPr>
            <a:r>
              <a:rPr lang="en-GB" dirty="0"/>
              <a:t>See participant and facilitator versions</a:t>
            </a:r>
          </a:p>
          <a:p>
            <a:pPr marL="0" indent="0">
              <a:buNone/>
            </a:pPr>
            <a:r>
              <a:rPr lang="en-GB" dirty="0"/>
              <a:t>Provide template slides for feedback to the plenary</a:t>
            </a:r>
          </a:p>
          <a:p>
            <a:endParaRPr lang="en-US" dirty="0"/>
          </a:p>
        </p:txBody>
      </p:sp>
      <p:sp>
        <p:nvSpPr>
          <p:cNvPr id="2" name="Titre 1"/>
          <p:cNvSpPr>
            <a:spLocks noGrp="1"/>
          </p:cNvSpPr>
          <p:nvPr>
            <p:ph type="title"/>
          </p:nvPr>
        </p:nvSpPr>
        <p:spPr>
          <a:xfrm>
            <a:off x="319800" y="144000"/>
            <a:ext cx="8748000" cy="828000"/>
          </a:xfrm>
        </p:spPr>
        <p:txBody>
          <a:bodyPr>
            <a:normAutofit/>
          </a:bodyPr>
          <a:lstStyle/>
          <a:p>
            <a:r>
              <a:rPr lang="en-US" dirty="0"/>
              <a:t>Exercise G—Establishing a work group</a:t>
            </a:r>
          </a:p>
        </p:txBody>
      </p:sp>
      <p:sp>
        <p:nvSpPr>
          <p:cNvPr id="7" name="Espace réservé du numéro de diapositive 3"/>
          <p:cNvSpPr>
            <a:spLocks noGrp="1"/>
          </p:cNvSpPr>
          <p:nvPr>
            <p:ph type="sldNum" sz="quarter" idx="12"/>
          </p:nvPr>
        </p:nvSpPr>
        <p:spPr>
          <a:xfrm>
            <a:off x="8562003" y="6430781"/>
            <a:ext cx="503464" cy="365125"/>
          </a:xfrm>
        </p:spPr>
        <p:txBody>
          <a:bodyPr/>
          <a:lstStyle/>
          <a:p>
            <a:fld id="{92A3C2A2-8EB3-457A-B77F-880557C1C718}" type="slidenum">
              <a:rPr lang="fr-FR" smtClean="0"/>
              <a:pPr/>
              <a:t>21</a:t>
            </a:fld>
            <a:endParaRPr lang="fr-FR" dirty="0"/>
          </a:p>
        </p:txBody>
      </p:sp>
    </p:spTree>
    <p:extLst>
      <p:ext uri="{BB962C8B-B14F-4D97-AF65-F5344CB8AC3E}">
        <p14:creationId xmlns:p14="http://schemas.microsoft.com/office/powerpoint/2010/main" val="1821519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04800"/>
            <a:ext cx="7886700" cy="1325563"/>
          </a:xfrm>
        </p:spPr>
        <p:txBody>
          <a:bodyPr>
            <a:normAutofit/>
          </a:bodyPr>
          <a:lstStyle/>
          <a:p>
            <a:r>
              <a:rPr lang="en-GB" sz="4200" dirty="0"/>
              <a:t>Work Group (WG): purpose</a:t>
            </a:r>
            <a:endParaRPr lang="en-US" sz="4200" dirty="0"/>
          </a:p>
        </p:txBody>
      </p:sp>
      <p:sp>
        <p:nvSpPr>
          <p:cNvPr id="3" name="Content Placeholder 2"/>
          <p:cNvSpPr>
            <a:spLocks noGrp="1"/>
          </p:cNvSpPr>
          <p:nvPr>
            <p:ph idx="1"/>
          </p:nvPr>
        </p:nvSpPr>
        <p:spPr>
          <a:xfrm>
            <a:off x="628650" y="1752600"/>
            <a:ext cx="5467350" cy="4351338"/>
          </a:xfrm>
        </p:spPr>
        <p:txBody>
          <a:bodyPr>
            <a:normAutofit/>
          </a:bodyPr>
          <a:lstStyle/>
          <a:p>
            <a:r>
              <a:rPr lang="en-US" dirty="0"/>
              <a:t>Provide technical assistance to NITAG on a particular policy question</a:t>
            </a:r>
          </a:p>
          <a:p>
            <a:endParaRPr lang="en-US" dirty="0"/>
          </a:p>
          <a:p>
            <a:r>
              <a:rPr lang="en-US" dirty="0"/>
              <a:t>Involve relevant subject matter experts and key stakeholders for input</a:t>
            </a:r>
          </a:p>
          <a:p>
            <a:pPr lvl="1"/>
            <a:r>
              <a:rPr lang="en-US" dirty="0"/>
              <a:t>Technical </a:t>
            </a:r>
          </a:p>
          <a:p>
            <a:pPr lvl="1"/>
            <a:r>
              <a:rPr lang="en-US" dirty="0"/>
              <a:t>Programmatic</a:t>
            </a:r>
          </a:p>
          <a:p>
            <a:pPr lvl="1"/>
            <a:r>
              <a:rPr lang="en-US" dirty="0"/>
              <a:t>Other</a:t>
            </a:r>
          </a:p>
          <a:p>
            <a:pPr marL="0" indent="0">
              <a:buNone/>
            </a:pPr>
            <a:endParaRPr lang="en-US" dirty="0"/>
          </a:p>
          <a:p>
            <a:pPr marL="0" indent="0">
              <a:buNone/>
            </a:pPr>
            <a:r>
              <a:rPr lang="en-US" dirty="0"/>
              <a:t>Expected outcome</a:t>
            </a:r>
          </a:p>
          <a:p>
            <a:r>
              <a:rPr lang="en-US" dirty="0"/>
              <a:t>Increase effectiveness of NITAG deliberations </a:t>
            </a:r>
          </a:p>
          <a:p>
            <a:endParaRPr lang="en-US" dirty="0"/>
          </a:p>
          <a:p>
            <a:pPr marL="342900" lvl="1" indent="0">
              <a:buNone/>
            </a:pPr>
            <a:endParaRPr lang="en-US" dirty="0"/>
          </a:p>
        </p:txBody>
      </p:sp>
      <p:pic>
        <p:nvPicPr>
          <p:cNvPr id="5" name="Picture 4" descr="What If Everything Ran Like the Internet? | how to save ...">
            <a:extLst>
              <a:ext uri="{FF2B5EF4-FFF2-40B4-BE49-F238E27FC236}">
                <a16:creationId xmlns:a16="http://schemas.microsoft.com/office/drawing/2014/main" id="{C4A0FBEA-8032-A04D-A618-7C88AB63BBB2}"/>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096000" y="2172216"/>
            <a:ext cx="2802898" cy="2513567"/>
          </a:xfrm>
          <a:prstGeom prst="rect">
            <a:avLst/>
          </a:prstGeom>
        </p:spPr>
      </p:pic>
    </p:spTree>
    <p:extLst>
      <p:ext uri="{BB962C8B-B14F-4D97-AF65-F5344CB8AC3E}">
        <p14:creationId xmlns:p14="http://schemas.microsoft.com/office/powerpoint/2010/main" val="1594540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ool&#10;&#10;Description automatically generated">
            <a:extLst>
              <a:ext uri="{FF2B5EF4-FFF2-40B4-BE49-F238E27FC236}">
                <a16:creationId xmlns:a16="http://schemas.microsoft.com/office/drawing/2014/main" id="{B6C57547-ED9F-4BE0-9845-2FD8F6778EEE}"/>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5562600" y="2665232"/>
            <a:ext cx="3733800" cy="2973568"/>
          </a:xfrm>
          <a:prstGeom prst="rect">
            <a:avLst/>
          </a:prstGeom>
        </p:spPr>
      </p:pic>
      <p:sp>
        <p:nvSpPr>
          <p:cNvPr id="2" name="Title 1"/>
          <p:cNvSpPr>
            <a:spLocks noGrp="1"/>
          </p:cNvSpPr>
          <p:nvPr>
            <p:ph type="title"/>
          </p:nvPr>
        </p:nvSpPr>
        <p:spPr>
          <a:xfrm>
            <a:off x="628650" y="365126"/>
            <a:ext cx="8515350" cy="1325563"/>
          </a:xfrm>
        </p:spPr>
        <p:txBody>
          <a:bodyPr>
            <a:normAutofit/>
          </a:bodyPr>
          <a:lstStyle/>
          <a:p>
            <a:r>
              <a:rPr lang="en-US" sz="4200" dirty="0"/>
              <a:t>Work Group (WG): other considerations</a:t>
            </a:r>
          </a:p>
        </p:txBody>
      </p:sp>
      <p:sp>
        <p:nvSpPr>
          <p:cNvPr id="3" name="Content Placeholder 2"/>
          <p:cNvSpPr>
            <a:spLocks noGrp="1"/>
          </p:cNvSpPr>
          <p:nvPr>
            <p:ph idx="1"/>
          </p:nvPr>
        </p:nvSpPr>
        <p:spPr>
          <a:xfrm>
            <a:off x="628650" y="1825624"/>
            <a:ext cx="7886700" cy="4667249"/>
          </a:xfrm>
        </p:spPr>
        <p:txBody>
          <a:bodyPr>
            <a:normAutofit lnSpcReduction="10000"/>
          </a:bodyPr>
          <a:lstStyle/>
          <a:p>
            <a:r>
              <a:rPr lang="en-GB" dirty="0"/>
              <a:t>Consider establishing WG if:</a:t>
            </a:r>
          </a:p>
          <a:p>
            <a:pPr lvl="1"/>
            <a:r>
              <a:rPr lang="en-GB" dirty="0"/>
              <a:t>Policy question requires very detailed consideration</a:t>
            </a:r>
          </a:p>
          <a:p>
            <a:pPr lvl="1"/>
            <a:r>
              <a:rPr lang="en-GB" dirty="0"/>
              <a:t>Substantial input from subject matter experts is needed</a:t>
            </a:r>
          </a:p>
          <a:p>
            <a:pPr lvl="1"/>
            <a:endParaRPr lang="en-GB" dirty="0"/>
          </a:p>
          <a:p>
            <a:r>
              <a:rPr lang="en-US" dirty="0"/>
              <a:t>The need and charge for a WG is discussed and agreed by Chair and Secretariat in consultation with NIP</a:t>
            </a:r>
          </a:p>
          <a:p>
            <a:endParaRPr lang="en-US" dirty="0"/>
          </a:p>
          <a:p>
            <a:r>
              <a:rPr lang="en-US" dirty="0"/>
              <a:t>Duration of WG may vary  </a:t>
            </a:r>
          </a:p>
          <a:p>
            <a:pPr lvl="1"/>
            <a:r>
              <a:rPr lang="en-US" dirty="0"/>
              <a:t>Permanent, or </a:t>
            </a:r>
          </a:p>
          <a:p>
            <a:pPr lvl="1"/>
            <a:r>
              <a:rPr lang="en-US" dirty="0"/>
              <a:t>Time limited</a:t>
            </a:r>
          </a:p>
          <a:p>
            <a:pPr marL="342900" lvl="1" indent="0">
              <a:buNone/>
            </a:pPr>
            <a:endParaRPr lang="en-GB" dirty="0"/>
          </a:p>
          <a:p>
            <a:r>
              <a:rPr lang="en-GB" dirty="0"/>
              <a:t>Planning around WG</a:t>
            </a:r>
          </a:p>
          <a:p>
            <a:pPr lvl="1"/>
            <a:r>
              <a:rPr lang="en-GB" dirty="0"/>
              <a:t>The decision to establish WG should be indicated in the NITAG work plan</a:t>
            </a:r>
          </a:p>
          <a:p>
            <a:pPr lvl="1"/>
            <a:r>
              <a:rPr lang="en-GB" dirty="0"/>
              <a:t>Allow sufficient time to collect and analyse evidence</a:t>
            </a:r>
          </a:p>
          <a:p>
            <a:pPr lvl="1"/>
            <a:r>
              <a:rPr lang="en-GB" dirty="0"/>
              <a:t>Plan agendas for regular updates from WG to NITAG</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1591863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0709" y="309648"/>
            <a:ext cx="7886700" cy="1325563"/>
          </a:xfrm>
        </p:spPr>
        <p:txBody>
          <a:bodyPr>
            <a:normAutofit/>
          </a:bodyPr>
          <a:lstStyle/>
          <a:p>
            <a:r>
              <a:rPr lang="en-US" sz="4200" dirty="0"/>
              <a:t>Work Group: best practices</a:t>
            </a:r>
          </a:p>
        </p:txBody>
      </p:sp>
      <p:graphicFrame>
        <p:nvGraphicFramePr>
          <p:cNvPr id="4" name="Table 3">
            <a:extLst>
              <a:ext uri="{FF2B5EF4-FFF2-40B4-BE49-F238E27FC236}">
                <a16:creationId xmlns:a16="http://schemas.microsoft.com/office/drawing/2014/main" id="{6806E15E-DA1E-AD42-AF4C-F8314EE61E09}"/>
              </a:ext>
            </a:extLst>
          </p:cNvPr>
          <p:cNvGraphicFramePr>
            <a:graphicFrameLocks noGrp="1"/>
          </p:cNvGraphicFramePr>
          <p:nvPr>
            <p:extLst>
              <p:ext uri="{D42A27DB-BD31-4B8C-83A1-F6EECF244321}">
                <p14:modId xmlns:p14="http://schemas.microsoft.com/office/powerpoint/2010/main" val="2213327104"/>
              </p:ext>
            </p:extLst>
          </p:nvPr>
        </p:nvGraphicFramePr>
        <p:xfrm>
          <a:off x="626591" y="1312224"/>
          <a:ext cx="8267700" cy="5489419"/>
        </p:xfrm>
        <a:graphic>
          <a:graphicData uri="http://schemas.openxmlformats.org/drawingml/2006/table">
            <a:tbl>
              <a:tblPr firstRow="1" bandRow="1">
                <a:tableStyleId>{5C22544A-7EE6-4342-B048-85BDC9FD1C3A}</a:tableStyleId>
              </a:tblPr>
              <a:tblGrid>
                <a:gridCol w="2190750">
                  <a:extLst>
                    <a:ext uri="{9D8B030D-6E8A-4147-A177-3AD203B41FA5}">
                      <a16:colId xmlns:a16="http://schemas.microsoft.com/office/drawing/2014/main" val="429339531"/>
                    </a:ext>
                  </a:extLst>
                </a:gridCol>
                <a:gridCol w="6076950">
                  <a:extLst>
                    <a:ext uri="{9D8B030D-6E8A-4147-A177-3AD203B41FA5}">
                      <a16:colId xmlns:a16="http://schemas.microsoft.com/office/drawing/2014/main" val="3877976066"/>
                    </a:ext>
                  </a:extLst>
                </a:gridCol>
              </a:tblGrid>
              <a:tr h="409242">
                <a:tc>
                  <a:txBody>
                    <a:bodyPr/>
                    <a:lstStyle/>
                    <a:p>
                      <a:r>
                        <a:rPr lang="en-US" sz="2100" dirty="0"/>
                        <a:t>Element</a:t>
                      </a:r>
                    </a:p>
                  </a:txBody>
                  <a:tcPr/>
                </a:tc>
                <a:tc>
                  <a:txBody>
                    <a:bodyPr/>
                    <a:lstStyle/>
                    <a:p>
                      <a:r>
                        <a:rPr lang="en-US" sz="2100" dirty="0"/>
                        <a:t>Best practices</a:t>
                      </a:r>
                    </a:p>
                  </a:txBody>
                  <a:tcPr/>
                </a:tc>
                <a:extLst>
                  <a:ext uri="{0D108BD9-81ED-4DB2-BD59-A6C34878D82A}">
                    <a16:rowId xmlns:a16="http://schemas.microsoft.com/office/drawing/2014/main" val="1132346339"/>
                  </a:ext>
                </a:extLst>
              </a:tr>
              <a:tr h="274320">
                <a:tc>
                  <a:txBody>
                    <a:bodyPr/>
                    <a:lstStyle/>
                    <a:p>
                      <a:r>
                        <a:rPr lang="en-US" sz="2000" dirty="0"/>
                        <a:t>Terms of reference</a:t>
                      </a:r>
                    </a:p>
                  </a:txBody>
                  <a:tcPr/>
                </a:tc>
                <a:tc>
                  <a:txBody>
                    <a:bodyPr/>
                    <a:lstStyle/>
                    <a:p>
                      <a:pPr marL="342900" indent="-342900">
                        <a:buFont typeface="Arial" panose="020B0604020202020204" pitchFamily="34" charset="0"/>
                        <a:buChar char="•"/>
                      </a:pPr>
                      <a:r>
                        <a:rPr lang="en-US" sz="1800" dirty="0"/>
                        <a:t>Goals, objectives, roles, responsibilities</a:t>
                      </a:r>
                    </a:p>
                  </a:txBody>
                  <a:tcPr/>
                </a:tc>
                <a:extLst>
                  <a:ext uri="{0D108BD9-81ED-4DB2-BD59-A6C34878D82A}">
                    <a16:rowId xmlns:a16="http://schemas.microsoft.com/office/drawing/2014/main" val="159173198"/>
                  </a:ext>
                </a:extLst>
              </a:tr>
              <a:tr h="1335339">
                <a:tc>
                  <a:txBody>
                    <a:bodyPr/>
                    <a:lstStyle/>
                    <a:p>
                      <a:r>
                        <a:rPr lang="en-US" sz="2000" dirty="0"/>
                        <a:t>Members and roles</a:t>
                      </a:r>
                    </a:p>
                  </a:txBody>
                  <a:tcPr/>
                </a:tc>
                <a:tc>
                  <a:txBody>
                    <a:bodyPr/>
                    <a:lstStyle/>
                    <a:p>
                      <a:pPr marL="342900" indent="-342900">
                        <a:buFont typeface="Arial" panose="020B0604020202020204" pitchFamily="34" charset="0"/>
                        <a:buChar char="•"/>
                      </a:pPr>
                      <a:r>
                        <a:rPr lang="en-US" sz="1800" dirty="0"/>
                        <a:t>At least 1 core NITAG member (1 serves as WG chair); </a:t>
                      </a:r>
                      <a:r>
                        <a:rPr lang="en-US" sz="1800" b="0" dirty="0"/>
                        <a:t>at least 1 person</a:t>
                      </a:r>
                      <a:r>
                        <a:rPr lang="en-US" sz="1800" b="0" baseline="0" dirty="0"/>
                        <a:t> who provides secretariat support</a:t>
                      </a:r>
                      <a:endParaRPr lang="en-US" sz="1800" b="0" dirty="0"/>
                    </a:p>
                    <a:p>
                      <a:pPr marL="342900" marR="0" lvl="0" indent="-34290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800" dirty="0"/>
                    </a:p>
                    <a:p>
                      <a:pPr marL="342900" marR="0" lvl="0" indent="-34290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Subject matter experts (serve in their individual capacity, not a representative of their institution)</a:t>
                      </a:r>
                    </a:p>
                    <a:p>
                      <a:pPr marL="342900" marR="0" lvl="0" indent="-34290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800" dirty="0"/>
                    </a:p>
                    <a:p>
                      <a:pPr marL="342900" marR="0" lvl="0" indent="-34290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Stakeholders relevant to policy question</a:t>
                      </a:r>
                    </a:p>
                    <a:p>
                      <a:pPr marL="342900" indent="-342900">
                        <a:buFont typeface="Arial" panose="020B0604020202020204" pitchFamily="34" charset="0"/>
                        <a:buChar char="•"/>
                      </a:pPr>
                      <a:endParaRPr lang="en-US" sz="1800" dirty="0"/>
                    </a:p>
                    <a:p>
                      <a:pPr marL="342900" indent="-342900">
                        <a:buFont typeface="Arial" panose="020B0604020202020204" pitchFamily="34" charset="0"/>
                        <a:buChar char="•"/>
                      </a:pPr>
                      <a:r>
                        <a:rPr lang="en-US" sz="1800" dirty="0"/>
                        <a:t>10 or fewer members</a:t>
                      </a:r>
                    </a:p>
                  </a:txBody>
                  <a:tcPr/>
                </a:tc>
                <a:extLst>
                  <a:ext uri="{0D108BD9-81ED-4DB2-BD59-A6C34878D82A}">
                    <a16:rowId xmlns:a16="http://schemas.microsoft.com/office/drawing/2014/main" val="2343170613"/>
                  </a:ext>
                </a:extLst>
              </a:tr>
              <a:tr h="927660">
                <a:tc>
                  <a:txBody>
                    <a:bodyPr/>
                    <a:lstStyle/>
                    <a:p>
                      <a:r>
                        <a:rPr lang="en-US" sz="2000" dirty="0"/>
                        <a:t>Member qualifications</a:t>
                      </a:r>
                    </a:p>
                  </a:txBody>
                  <a:tcPr/>
                </a:tc>
                <a:tc>
                  <a:txBody>
                    <a:bodyPr/>
                    <a:lstStyle/>
                    <a:p>
                      <a:pPr marL="342900" indent="-342900">
                        <a:buFont typeface="Arial" panose="020B0604020202020204" pitchFamily="34" charset="0"/>
                        <a:buChar char="•"/>
                      </a:pPr>
                      <a:r>
                        <a:rPr lang="en-US" sz="1800" dirty="0"/>
                        <a:t>Expertise, experience relevant to work group</a:t>
                      </a:r>
                    </a:p>
                    <a:p>
                      <a:pPr marL="342900" indent="-342900">
                        <a:buFont typeface="Arial" panose="020B0604020202020204" pitchFamily="34" charset="0"/>
                        <a:buChar char="•"/>
                      </a:pPr>
                      <a:endParaRPr lang="en-US" sz="1800" dirty="0"/>
                    </a:p>
                    <a:p>
                      <a:pPr marL="342900" indent="-342900">
                        <a:buFont typeface="Arial" panose="020B0604020202020204" pitchFamily="34" charset="0"/>
                        <a:buChar char="•"/>
                      </a:pPr>
                      <a:r>
                        <a:rPr lang="en-US" sz="1800" dirty="0"/>
                        <a:t>Provide current Curriculum Vitae</a:t>
                      </a:r>
                    </a:p>
                    <a:p>
                      <a:pPr marL="342900" indent="-342900">
                        <a:buFont typeface="Arial" panose="020B0604020202020204" pitchFamily="34" charset="0"/>
                        <a:buChar char="•"/>
                      </a:pPr>
                      <a:endParaRPr lang="en-US" sz="1800" dirty="0"/>
                    </a:p>
                    <a:p>
                      <a:pPr marL="342900" indent="-342900">
                        <a:buFont typeface="Arial" panose="020B0604020202020204" pitchFamily="34" charset="0"/>
                        <a:buChar char="•"/>
                      </a:pPr>
                      <a:r>
                        <a:rPr lang="en-US" sz="1800" dirty="0"/>
                        <a:t>Complete Declaration of Interest (with verbal updates)</a:t>
                      </a:r>
                    </a:p>
                  </a:txBody>
                  <a:tcPr/>
                </a:tc>
                <a:extLst>
                  <a:ext uri="{0D108BD9-81ED-4DB2-BD59-A6C34878D82A}">
                    <a16:rowId xmlns:a16="http://schemas.microsoft.com/office/drawing/2014/main" val="1947670903"/>
                  </a:ext>
                </a:extLst>
              </a:tr>
              <a:tr h="658339">
                <a:tc>
                  <a:txBody>
                    <a:bodyPr/>
                    <a:lstStyle/>
                    <a:p>
                      <a:r>
                        <a:rPr lang="en-US" sz="2000" dirty="0"/>
                        <a:t>Endorsement</a:t>
                      </a:r>
                    </a:p>
                  </a:txBody>
                  <a:tcPr/>
                </a:tc>
                <a:tc>
                  <a:txBody>
                    <a:bodyPr/>
                    <a:lstStyle/>
                    <a:p>
                      <a:pPr marL="342900" marR="0" lvl="0" indent="-34290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NITAG Chair and Head of Secretariat endorse Terms of Reference and member selection</a:t>
                      </a:r>
                    </a:p>
                  </a:txBody>
                  <a:tcPr/>
                </a:tc>
                <a:extLst>
                  <a:ext uri="{0D108BD9-81ED-4DB2-BD59-A6C34878D82A}">
                    <a16:rowId xmlns:a16="http://schemas.microsoft.com/office/drawing/2014/main" val="643642417"/>
                  </a:ext>
                </a:extLst>
              </a:tr>
            </a:tbl>
          </a:graphicData>
        </a:graphic>
      </p:graphicFrame>
      <p:pic>
        <p:nvPicPr>
          <p:cNvPr id="7" name="Picture 6" descr="Teamwork PNG Transparent Images | PNG All">
            <a:extLst>
              <a:ext uri="{FF2B5EF4-FFF2-40B4-BE49-F238E27FC236}">
                <a16:creationId xmlns:a16="http://schemas.microsoft.com/office/drawing/2014/main" id="{BCD6CC96-0B29-F248-8586-3F608E8A8665}"/>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477000" y="56357"/>
            <a:ext cx="2590800" cy="1943100"/>
          </a:xfrm>
          <a:prstGeom prst="rect">
            <a:avLst/>
          </a:prstGeom>
        </p:spPr>
      </p:pic>
    </p:spTree>
    <p:extLst>
      <p:ext uri="{BB962C8B-B14F-4D97-AF65-F5344CB8AC3E}">
        <p14:creationId xmlns:p14="http://schemas.microsoft.com/office/powerpoint/2010/main" val="1630517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28600"/>
            <a:ext cx="8134350" cy="1325563"/>
          </a:xfrm>
        </p:spPr>
        <p:txBody>
          <a:bodyPr>
            <a:normAutofit/>
          </a:bodyPr>
          <a:lstStyle/>
          <a:p>
            <a:r>
              <a:rPr lang="en-GB" sz="4200" dirty="0"/>
              <a:t>Work Group (WG) relationship with NITAG and MOH</a:t>
            </a:r>
            <a:endParaRPr lang="en-US" sz="4200" dirty="0"/>
          </a:p>
        </p:txBody>
      </p:sp>
      <p:sp>
        <p:nvSpPr>
          <p:cNvPr id="3" name="Content Placeholder 2"/>
          <p:cNvSpPr>
            <a:spLocks noGrp="1"/>
          </p:cNvSpPr>
          <p:nvPr>
            <p:ph idx="1"/>
          </p:nvPr>
        </p:nvSpPr>
        <p:spPr>
          <a:xfrm>
            <a:off x="628650" y="1592262"/>
            <a:ext cx="7886700" cy="4351338"/>
          </a:xfrm>
        </p:spPr>
        <p:txBody>
          <a:bodyPr>
            <a:normAutofit/>
          </a:bodyPr>
          <a:lstStyle/>
          <a:p>
            <a:r>
              <a:rPr lang="en-US" dirty="0"/>
              <a:t>WG should </a:t>
            </a:r>
            <a:r>
              <a:rPr lang="en-US" u="sng" dirty="0"/>
              <a:t>NOT</a:t>
            </a:r>
            <a:r>
              <a:rPr lang="en-US" dirty="0"/>
              <a:t> communicate directly with MOH</a:t>
            </a:r>
          </a:p>
          <a:p>
            <a:endParaRPr lang="en-US" dirty="0"/>
          </a:p>
          <a:p>
            <a:r>
              <a:rPr lang="en-GB" dirty="0"/>
              <a:t>WG works under coordination of the Secretariat</a:t>
            </a:r>
            <a:endParaRPr lang="en-US" dirty="0"/>
          </a:p>
          <a:p>
            <a:endParaRPr lang="en-US" dirty="0"/>
          </a:p>
          <a:p>
            <a:r>
              <a:rPr lang="en-US" dirty="0"/>
              <a:t>WG gathers and organizes information for NITAG deliberation and </a:t>
            </a:r>
            <a:r>
              <a:rPr lang="en-GB" dirty="0"/>
              <a:t>reports to NITAG</a:t>
            </a:r>
          </a:p>
          <a:p>
            <a:endParaRPr lang="en-US" dirty="0"/>
          </a:p>
          <a:p>
            <a:r>
              <a:rPr lang="en-GB" dirty="0"/>
              <a:t>WG is </a:t>
            </a:r>
            <a:r>
              <a:rPr lang="en-US" dirty="0"/>
              <a:t>not empowered to speak on behalf of NITAG</a:t>
            </a:r>
          </a:p>
          <a:p>
            <a:endParaRPr lang="en-US" dirty="0"/>
          </a:p>
          <a:p>
            <a:endParaRPr lang="en-US" dirty="0"/>
          </a:p>
        </p:txBody>
      </p:sp>
      <p:graphicFrame>
        <p:nvGraphicFramePr>
          <p:cNvPr id="7" name="Diagram 6">
            <a:extLst>
              <a:ext uri="{FF2B5EF4-FFF2-40B4-BE49-F238E27FC236}">
                <a16:creationId xmlns:a16="http://schemas.microsoft.com/office/drawing/2014/main" id="{97621A63-6F93-3F42-A823-4E1708BB179B}"/>
              </a:ext>
            </a:extLst>
          </p:cNvPr>
          <p:cNvGraphicFramePr/>
          <p:nvPr>
            <p:extLst>
              <p:ext uri="{D42A27DB-BD31-4B8C-83A1-F6EECF244321}">
                <p14:modId xmlns:p14="http://schemas.microsoft.com/office/powerpoint/2010/main" val="2133528961"/>
              </p:ext>
            </p:extLst>
          </p:nvPr>
        </p:nvGraphicFramePr>
        <p:xfrm>
          <a:off x="2351314" y="3421062"/>
          <a:ext cx="4887686"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47019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cess 3">
            <a:extLst>
              <a:ext uri="{FF2B5EF4-FFF2-40B4-BE49-F238E27FC236}">
                <a16:creationId xmlns:a16="http://schemas.microsoft.com/office/drawing/2014/main" id="{546741C1-F2CE-8349-A541-61DC2D8799BB}"/>
              </a:ext>
            </a:extLst>
          </p:cNvPr>
          <p:cNvSpPr/>
          <p:nvPr/>
        </p:nvSpPr>
        <p:spPr>
          <a:xfrm>
            <a:off x="3813463" y="1905000"/>
            <a:ext cx="1655620" cy="570863"/>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dirty="0"/>
              <a:t>Ministry of Health</a:t>
            </a:r>
          </a:p>
        </p:txBody>
      </p:sp>
      <p:sp>
        <p:nvSpPr>
          <p:cNvPr id="5" name="Rectangle 4">
            <a:extLst>
              <a:ext uri="{FF2B5EF4-FFF2-40B4-BE49-F238E27FC236}">
                <a16:creationId xmlns:a16="http://schemas.microsoft.com/office/drawing/2014/main" id="{6A3C3611-13E8-2A4A-9BB6-FBC464FBBAE1}"/>
              </a:ext>
            </a:extLst>
          </p:cNvPr>
          <p:cNvSpPr/>
          <p:nvPr/>
        </p:nvSpPr>
        <p:spPr>
          <a:xfrm>
            <a:off x="5044794" y="3429000"/>
            <a:ext cx="1735283" cy="4727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dirty="0"/>
              <a:t>NITAG</a:t>
            </a:r>
          </a:p>
        </p:txBody>
      </p:sp>
      <p:sp>
        <p:nvSpPr>
          <p:cNvPr id="6" name="Rectangle 5">
            <a:extLst>
              <a:ext uri="{FF2B5EF4-FFF2-40B4-BE49-F238E27FC236}">
                <a16:creationId xmlns:a16="http://schemas.microsoft.com/office/drawing/2014/main" id="{AFC9C23D-4C80-F14F-98A1-71FE2B1F394B}"/>
              </a:ext>
            </a:extLst>
          </p:cNvPr>
          <p:cNvSpPr/>
          <p:nvPr/>
        </p:nvSpPr>
        <p:spPr>
          <a:xfrm>
            <a:off x="2395105" y="3475761"/>
            <a:ext cx="1735283" cy="4260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dirty="0"/>
              <a:t>Secretariat</a:t>
            </a:r>
          </a:p>
        </p:txBody>
      </p:sp>
      <p:sp>
        <p:nvSpPr>
          <p:cNvPr id="7" name="Rectangle 6">
            <a:extLst>
              <a:ext uri="{FF2B5EF4-FFF2-40B4-BE49-F238E27FC236}">
                <a16:creationId xmlns:a16="http://schemas.microsoft.com/office/drawing/2014/main" id="{B51D42F2-2DC5-1E49-B809-1CD0B549B690}"/>
              </a:ext>
            </a:extLst>
          </p:cNvPr>
          <p:cNvSpPr/>
          <p:nvPr/>
        </p:nvSpPr>
        <p:spPr>
          <a:xfrm>
            <a:off x="3733800" y="4951275"/>
            <a:ext cx="1735283" cy="13733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dirty="0"/>
              <a:t>Work Group </a:t>
            </a:r>
          </a:p>
          <a:p>
            <a:pPr algn="ctr"/>
            <a:r>
              <a:rPr lang="en-US" dirty="0"/>
              <a:t>(NITAG member,</a:t>
            </a:r>
          </a:p>
          <a:p>
            <a:pPr algn="ctr"/>
            <a:r>
              <a:rPr lang="en-US" dirty="0"/>
              <a:t>SMEs,</a:t>
            </a:r>
          </a:p>
          <a:p>
            <a:pPr algn="ctr"/>
            <a:r>
              <a:rPr lang="en-US" dirty="0"/>
              <a:t> Stakeholders)</a:t>
            </a:r>
          </a:p>
        </p:txBody>
      </p:sp>
      <p:sp>
        <p:nvSpPr>
          <p:cNvPr id="11" name="Up-Down Arrow 10">
            <a:extLst>
              <a:ext uri="{FF2B5EF4-FFF2-40B4-BE49-F238E27FC236}">
                <a16:creationId xmlns:a16="http://schemas.microsoft.com/office/drawing/2014/main" id="{F079BDF0-1F7B-F143-A887-772F1C5FFABD}"/>
              </a:ext>
            </a:extLst>
          </p:cNvPr>
          <p:cNvSpPr/>
          <p:nvPr/>
        </p:nvSpPr>
        <p:spPr>
          <a:xfrm>
            <a:off x="4412411" y="2573902"/>
            <a:ext cx="363474" cy="91211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sp>
        <p:nvSpPr>
          <p:cNvPr id="12" name="Up-Down Arrow 11">
            <a:extLst>
              <a:ext uri="{FF2B5EF4-FFF2-40B4-BE49-F238E27FC236}">
                <a16:creationId xmlns:a16="http://schemas.microsoft.com/office/drawing/2014/main" id="{1FADCE30-EC72-D342-A0ED-C793255F6F4E}"/>
              </a:ext>
            </a:extLst>
          </p:cNvPr>
          <p:cNvSpPr/>
          <p:nvPr/>
        </p:nvSpPr>
        <p:spPr>
          <a:xfrm rot="16200000">
            <a:off x="4465117" y="3342568"/>
            <a:ext cx="226622" cy="774121"/>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sp>
        <p:nvSpPr>
          <p:cNvPr id="13" name="Up-Down Arrow 12">
            <a:extLst>
              <a:ext uri="{FF2B5EF4-FFF2-40B4-BE49-F238E27FC236}">
                <a16:creationId xmlns:a16="http://schemas.microsoft.com/office/drawing/2014/main" id="{195FEF9E-14DC-7F47-847B-A80303BD78C3}"/>
              </a:ext>
            </a:extLst>
          </p:cNvPr>
          <p:cNvSpPr/>
          <p:nvPr/>
        </p:nvSpPr>
        <p:spPr>
          <a:xfrm rot="18695553">
            <a:off x="3564870" y="3884395"/>
            <a:ext cx="363474" cy="912114"/>
          </a:xfrm>
          <a:prstGeom prst="up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sp>
        <p:nvSpPr>
          <p:cNvPr id="15" name="TextBox 14">
            <a:extLst>
              <a:ext uri="{FF2B5EF4-FFF2-40B4-BE49-F238E27FC236}">
                <a16:creationId xmlns:a16="http://schemas.microsoft.com/office/drawing/2014/main" id="{A0A60FCB-E6DE-6D48-95EA-FB5E415D4567}"/>
              </a:ext>
            </a:extLst>
          </p:cNvPr>
          <p:cNvSpPr txBox="1"/>
          <p:nvPr/>
        </p:nvSpPr>
        <p:spPr>
          <a:xfrm>
            <a:off x="5772077" y="4926028"/>
            <a:ext cx="3219523" cy="1477328"/>
          </a:xfrm>
          <a:prstGeom prst="rect">
            <a:avLst/>
          </a:prstGeom>
          <a:noFill/>
          <a:ln w="12700">
            <a:solidFill>
              <a:schemeClr val="accent1">
                <a:shade val="50000"/>
              </a:schemeClr>
            </a:solidFill>
          </a:ln>
        </p:spPr>
        <p:txBody>
          <a:bodyPr wrap="square" rtlCol="0">
            <a:spAutoFit/>
          </a:bodyPr>
          <a:lstStyle/>
          <a:p>
            <a:r>
              <a:rPr lang="en-US" dirty="0"/>
              <a:t>WG</a:t>
            </a:r>
          </a:p>
          <a:p>
            <a:r>
              <a:rPr lang="en-US" dirty="0"/>
              <a:t>-Reports to NITAG</a:t>
            </a:r>
          </a:p>
          <a:p>
            <a:r>
              <a:rPr lang="en-US" dirty="0"/>
              <a:t>-Provides update on evidence</a:t>
            </a:r>
          </a:p>
          <a:p>
            <a:r>
              <a:rPr lang="en-US" dirty="0"/>
              <a:t>-Drafts recommendation options</a:t>
            </a:r>
          </a:p>
        </p:txBody>
      </p:sp>
      <p:sp>
        <p:nvSpPr>
          <p:cNvPr id="16" name="TextBox 15">
            <a:extLst>
              <a:ext uri="{FF2B5EF4-FFF2-40B4-BE49-F238E27FC236}">
                <a16:creationId xmlns:a16="http://schemas.microsoft.com/office/drawing/2014/main" id="{69DB6116-B266-724F-8673-E179C57E29BC}"/>
              </a:ext>
            </a:extLst>
          </p:cNvPr>
          <p:cNvSpPr txBox="1"/>
          <p:nvPr/>
        </p:nvSpPr>
        <p:spPr>
          <a:xfrm>
            <a:off x="583980" y="4837964"/>
            <a:ext cx="2846825" cy="1486636"/>
          </a:xfrm>
          <a:prstGeom prst="rect">
            <a:avLst/>
          </a:prstGeom>
          <a:noFill/>
          <a:ln w="12700">
            <a:solidFill>
              <a:schemeClr val="accent1">
                <a:shade val="50000"/>
              </a:schemeClr>
            </a:solidFill>
          </a:ln>
        </p:spPr>
        <p:txBody>
          <a:bodyPr wrap="square" rtlCol="0">
            <a:spAutoFit/>
          </a:bodyPr>
          <a:lstStyle/>
          <a:p>
            <a:r>
              <a:rPr lang="en-US" dirty="0"/>
              <a:t>Secretariat </a:t>
            </a:r>
          </a:p>
          <a:p>
            <a:r>
              <a:rPr lang="en-US" dirty="0"/>
              <a:t>-Coordinates WGs</a:t>
            </a:r>
          </a:p>
          <a:p>
            <a:r>
              <a:rPr lang="en-US" dirty="0"/>
              <a:t>-Recruits members</a:t>
            </a:r>
          </a:p>
          <a:p>
            <a:r>
              <a:rPr lang="en-US" dirty="0"/>
              <a:t>-Disbands WG when </a:t>
            </a:r>
          </a:p>
          <a:p>
            <a:r>
              <a:rPr lang="en-US" dirty="0"/>
              <a:t>appropriate</a:t>
            </a:r>
          </a:p>
        </p:txBody>
      </p:sp>
      <p:sp>
        <p:nvSpPr>
          <p:cNvPr id="18" name="Right Arrow 17">
            <a:extLst>
              <a:ext uri="{FF2B5EF4-FFF2-40B4-BE49-F238E27FC236}">
                <a16:creationId xmlns:a16="http://schemas.microsoft.com/office/drawing/2014/main" id="{0C37C869-BA2D-5E4A-9CAC-2ED09C7B5695}"/>
              </a:ext>
            </a:extLst>
          </p:cNvPr>
          <p:cNvSpPr/>
          <p:nvPr/>
        </p:nvSpPr>
        <p:spPr>
          <a:xfrm rot="18714601">
            <a:off x="5058216" y="4114494"/>
            <a:ext cx="733806" cy="363474"/>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sp>
        <p:nvSpPr>
          <p:cNvPr id="19" name="Title 1">
            <a:extLst>
              <a:ext uri="{FF2B5EF4-FFF2-40B4-BE49-F238E27FC236}">
                <a16:creationId xmlns:a16="http://schemas.microsoft.com/office/drawing/2014/main" id="{418F7014-73AE-FB48-8367-2A02E9E9D1A7}"/>
              </a:ext>
            </a:extLst>
          </p:cNvPr>
          <p:cNvSpPr txBox="1">
            <a:spLocks/>
          </p:cNvSpPr>
          <p:nvPr/>
        </p:nvSpPr>
        <p:spPr>
          <a:xfrm>
            <a:off x="628650" y="527957"/>
            <a:ext cx="7886700" cy="994172"/>
          </a:xfrm>
          <a:prstGeom prst="rect">
            <a:avLst/>
          </a:prstGeom>
        </p:spPr>
        <p:txBody>
          <a:bodyPr vert="horz" lIns="68580" tIns="34290" rIns="68580" bIns="34290" rtlCol="0" anchor="b">
            <a:normAutofit fontScale="8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500" dirty="0"/>
              <a:t>Work group</a:t>
            </a:r>
            <a:r>
              <a:rPr lang="en-GB" sz="4800" dirty="0"/>
              <a:t> (WG) </a:t>
            </a:r>
            <a:r>
              <a:rPr lang="en-US" sz="4500" dirty="0"/>
              <a:t>responsibilities vis a vis Secretariat</a:t>
            </a:r>
          </a:p>
        </p:txBody>
      </p:sp>
    </p:spTree>
    <p:extLst>
      <p:ext uri="{BB962C8B-B14F-4D97-AF65-F5344CB8AC3E}">
        <p14:creationId xmlns:p14="http://schemas.microsoft.com/office/powerpoint/2010/main" val="3668842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0">
              <a:spcBef>
                <a:spcPct val="0"/>
              </a:spcBef>
            </a:pPr>
            <a:r>
              <a:rPr lang="en-GB" sz="4400" dirty="0">
                <a:latin typeface="+mj-lt"/>
              </a:rPr>
              <a:t>Work Group scope of work</a:t>
            </a:r>
            <a:endParaRPr lang="en-US" sz="4400" dirty="0">
              <a:latin typeface="+mj-lt"/>
            </a:endParaRPr>
          </a:p>
        </p:txBody>
      </p:sp>
      <p:sp>
        <p:nvSpPr>
          <p:cNvPr id="3" name="Content Placeholder 2"/>
          <p:cNvSpPr>
            <a:spLocks noGrp="1"/>
          </p:cNvSpPr>
          <p:nvPr>
            <p:ph idx="1"/>
          </p:nvPr>
        </p:nvSpPr>
        <p:spPr/>
        <p:txBody>
          <a:bodyPr>
            <a:normAutofit/>
          </a:bodyPr>
          <a:lstStyle/>
          <a:p>
            <a:pPr lvl="0"/>
            <a:r>
              <a:rPr lang="en-GB" dirty="0"/>
              <a:t>Review the issue for discussion (broad policy question and PICO)</a:t>
            </a:r>
            <a:endParaRPr lang="en-US" dirty="0"/>
          </a:p>
          <a:p>
            <a:pPr lvl="0"/>
            <a:r>
              <a:rPr lang="en-GB" dirty="0"/>
              <a:t>Develop a work plan and time lines</a:t>
            </a:r>
            <a:endParaRPr lang="en-US" dirty="0"/>
          </a:p>
          <a:p>
            <a:pPr lvl="0"/>
            <a:r>
              <a:rPr lang="en-GB" dirty="0"/>
              <a:t>Technical work</a:t>
            </a:r>
          </a:p>
          <a:p>
            <a:pPr lvl="1"/>
            <a:r>
              <a:rPr lang="en-GB" dirty="0"/>
              <a:t>Collect, review, analyse</a:t>
            </a:r>
          </a:p>
          <a:p>
            <a:pPr lvl="1"/>
            <a:r>
              <a:rPr lang="en-GB" dirty="0"/>
              <a:t>Assess quality of evidence</a:t>
            </a:r>
          </a:p>
          <a:p>
            <a:pPr lvl="1"/>
            <a:r>
              <a:rPr lang="en-GB" dirty="0"/>
              <a:t>Synthesize evidence (Evidence to Recommendation Table)</a:t>
            </a:r>
            <a:endParaRPr lang="en-US" dirty="0"/>
          </a:p>
          <a:p>
            <a:pPr lvl="1"/>
            <a:r>
              <a:rPr lang="en-GB" dirty="0"/>
              <a:t>Prepare background documents for NITAG</a:t>
            </a:r>
          </a:p>
          <a:p>
            <a:pPr lvl="1"/>
            <a:r>
              <a:rPr lang="en-GB" dirty="0"/>
              <a:t>Drafts recommendation options </a:t>
            </a:r>
          </a:p>
          <a:p>
            <a:pPr lvl="0"/>
            <a:r>
              <a:rPr lang="en-GB" dirty="0"/>
              <a:t>Communications</a:t>
            </a:r>
          </a:p>
          <a:p>
            <a:pPr lvl="1"/>
            <a:r>
              <a:rPr lang="en-GB" dirty="0"/>
              <a:t>Maintain close communications with Secretariat</a:t>
            </a:r>
          </a:p>
          <a:p>
            <a:pPr lvl="1"/>
            <a:r>
              <a:rPr lang="en-GB" dirty="0"/>
              <a:t>Give regular updates of </a:t>
            </a:r>
            <a:r>
              <a:rPr lang="en-US" dirty="0"/>
              <a:t>work to NITAG </a:t>
            </a:r>
          </a:p>
          <a:p>
            <a:pPr lvl="0"/>
            <a:endParaRPr lang="en-US" dirty="0"/>
          </a:p>
        </p:txBody>
      </p:sp>
    </p:spTree>
    <p:extLst>
      <p:ext uri="{BB962C8B-B14F-4D97-AF65-F5344CB8AC3E}">
        <p14:creationId xmlns:p14="http://schemas.microsoft.com/office/powerpoint/2010/main" val="3887551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200" dirty="0"/>
              <a:t>Management of conflict of interests</a:t>
            </a:r>
            <a:endParaRPr lang="en-US" sz="4200" dirty="0"/>
          </a:p>
        </p:txBody>
      </p:sp>
      <p:sp>
        <p:nvSpPr>
          <p:cNvPr id="3" name="Content Placeholder 2"/>
          <p:cNvSpPr>
            <a:spLocks noGrp="1"/>
          </p:cNvSpPr>
          <p:nvPr>
            <p:ph idx="1"/>
          </p:nvPr>
        </p:nvSpPr>
        <p:spPr/>
        <p:txBody>
          <a:bodyPr>
            <a:normAutofit/>
          </a:bodyPr>
          <a:lstStyle/>
          <a:p>
            <a:r>
              <a:rPr lang="en-GB" dirty="0"/>
              <a:t>Members report conflict of interests relevant to WG topic:</a:t>
            </a:r>
          </a:p>
          <a:p>
            <a:pPr lvl="1"/>
            <a:r>
              <a:rPr lang="en-GB" dirty="0"/>
              <a:t>When members are selected</a:t>
            </a:r>
          </a:p>
          <a:p>
            <a:pPr lvl="1"/>
            <a:r>
              <a:rPr lang="en-GB" dirty="0"/>
              <a:t>Proactively inform WG chair on any change in relevant interests</a:t>
            </a:r>
          </a:p>
          <a:p>
            <a:endParaRPr lang="en-GB" dirty="0"/>
          </a:p>
          <a:p>
            <a:r>
              <a:rPr lang="en-GB" dirty="0"/>
              <a:t>NITAG members or representative of Secretariat with conflict of interests should not participate in WG</a:t>
            </a:r>
          </a:p>
          <a:p>
            <a:endParaRPr lang="en-GB" dirty="0"/>
          </a:p>
          <a:p>
            <a:r>
              <a:rPr lang="en-GB" dirty="0"/>
              <a:t>Consultants with conflict of interests may participate if </a:t>
            </a:r>
            <a:r>
              <a:rPr lang="en-US" dirty="0"/>
              <a:t>bring specific essential expertise:</a:t>
            </a:r>
          </a:p>
          <a:p>
            <a:pPr lvl="1"/>
            <a:r>
              <a:rPr lang="en-GB" dirty="0"/>
              <a:t>in judgement of Chair and Head of Secretariat</a:t>
            </a:r>
          </a:p>
          <a:p>
            <a:pPr lvl="1"/>
            <a:r>
              <a:rPr lang="en-GB" dirty="0"/>
              <a:t>conflict of interests should be declared and recorded</a:t>
            </a:r>
          </a:p>
          <a:p>
            <a:pPr lvl="1"/>
            <a:r>
              <a:rPr lang="en-GB" dirty="0"/>
              <a:t>person should not participate in drafting policy recommendations/options</a:t>
            </a:r>
          </a:p>
          <a:p>
            <a:pPr lvl="1"/>
            <a:endParaRPr lang="en-US" dirty="0"/>
          </a:p>
        </p:txBody>
      </p:sp>
    </p:spTree>
    <p:extLst>
      <p:ext uri="{BB962C8B-B14F-4D97-AF65-F5344CB8AC3E}">
        <p14:creationId xmlns:p14="http://schemas.microsoft.com/office/powerpoint/2010/main" val="23878145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34390</TotalTime>
  <Words>2375</Words>
  <Application>Microsoft Macintosh PowerPoint</Application>
  <PresentationFormat>On-screen Show (4:3)</PresentationFormat>
  <Paragraphs>408</Paragraphs>
  <Slides>21</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Session 4 Developing NITAG recommendations:  Work group and  NITAG background documents</vt:lpstr>
      <vt:lpstr>From policy question to recommendation</vt:lpstr>
      <vt:lpstr>Work Group (WG): purpose</vt:lpstr>
      <vt:lpstr>Work Group (WG): other considerations</vt:lpstr>
      <vt:lpstr>Work Group: best practices</vt:lpstr>
      <vt:lpstr>Work Group (WG) relationship with NITAG and MOH</vt:lpstr>
      <vt:lpstr>PowerPoint Presentation</vt:lpstr>
      <vt:lpstr>Work Group scope of work</vt:lpstr>
      <vt:lpstr>Management of conflict of interests</vt:lpstr>
      <vt:lpstr>Work Group (WG) terms of reference</vt:lpstr>
      <vt:lpstr>Work group: Examples from 3 NITAGs</vt:lpstr>
      <vt:lpstr>Overview of roles, responsibilities, and interactions  between NITAG and Workgroup </vt:lpstr>
      <vt:lpstr>Background documents</vt:lpstr>
      <vt:lpstr>Briefing document</vt:lpstr>
      <vt:lpstr>Example: briefing document topic area (pg 1) </vt:lpstr>
      <vt:lpstr>Example: briefing document topic area (pg 2) </vt:lpstr>
      <vt:lpstr>Work group: Sample topics for WG to present to NITAG </vt:lpstr>
      <vt:lpstr>Work group: example of HPV vaccine WG presentations in 2005 to the ACIP (U.S. NITAG) </vt:lpstr>
      <vt:lpstr>Work group: example of HPV vaccine WG presentations in 2006 to the ACIP (U.S. NITAG) </vt:lpstr>
      <vt:lpstr>Overview of roles, responsibilities, and interactions  between NITAG and Workgroup </vt:lpstr>
      <vt:lpstr>Exercise G—Establishing a work group</vt:lpstr>
    </vt:vector>
  </TitlesOfParts>
  <Company>University at Buffalo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Globalize the evidence – individualize Decisions</dc:title>
  <dc:creator>hjs</dc:creator>
  <cp:lastModifiedBy>Kathleen Cavallaro</cp:lastModifiedBy>
  <cp:revision>640</cp:revision>
  <cp:lastPrinted>2019-03-26T01:52:54Z</cp:lastPrinted>
  <dcterms:created xsi:type="dcterms:W3CDTF">2008-06-10T18:22:48Z</dcterms:created>
  <dcterms:modified xsi:type="dcterms:W3CDTF">2019-10-04T20:47:25Z</dcterms:modified>
</cp:coreProperties>
</file>