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1.xml" ContentType="application/vnd.openxmlformats-officedocument.presentationml.tags+xml"/>
  <Override PartName="/ppt/notesSlides/notesSlide76.xml" ContentType="application/vnd.openxmlformats-officedocument.presentationml.notesSlide+xml"/>
  <Override PartName="/ppt/tags/tag2.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omments/comment1.xml" ContentType="application/vnd.openxmlformats-officedocument.presentationml.comment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15" r:id="rId2"/>
  </p:sldMasterIdLst>
  <p:notesMasterIdLst>
    <p:notesMasterId r:id="rId110"/>
  </p:notesMasterIdLst>
  <p:handoutMasterIdLst>
    <p:handoutMasterId r:id="rId111"/>
  </p:handoutMasterIdLst>
  <p:sldIdLst>
    <p:sldId id="1384" r:id="rId3"/>
    <p:sldId id="1763" r:id="rId4"/>
    <p:sldId id="1711" r:id="rId5"/>
    <p:sldId id="1460" r:id="rId6"/>
    <p:sldId id="1497" r:id="rId7"/>
    <p:sldId id="1729" r:id="rId8"/>
    <p:sldId id="1786" r:id="rId9"/>
    <p:sldId id="1863" r:id="rId10"/>
    <p:sldId id="1864" r:id="rId11"/>
    <p:sldId id="1865" r:id="rId12"/>
    <p:sldId id="1713" r:id="rId13"/>
    <p:sldId id="1749" r:id="rId14"/>
    <p:sldId id="1744" r:id="rId15"/>
    <p:sldId id="1838" r:id="rId16"/>
    <p:sldId id="1764" r:id="rId17"/>
    <p:sldId id="1510" r:id="rId18"/>
    <p:sldId id="1621" r:id="rId19"/>
    <p:sldId id="1797" r:id="rId20"/>
    <p:sldId id="1798" r:id="rId21"/>
    <p:sldId id="1799" r:id="rId22"/>
    <p:sldId id="1800" r:id="rId23"/>
    <p:sldId id="1801" r:id="rId24"/>
    <p:sldId id="1794" r:id="rId25"/>
    <p:sldId id="1805" r:id="rId26"/>
    <p:sldId id="1807" r:id="rId27"/>
    <p:sldId id="1796" r:id="rId28"/>
    <p:sldId id="1802" r:id="rId29"/>
    <p:sldId id="1803" r:id="rId30"/>
    <p:sldId id="1808" r:id="rId31"/>
    <p:sldId id="1809" r:id="rId32"/>
    <p:sldId id="1810" r:id="rId33"/>
    <p:sldId id="1811" r:id="rId34"/>
    <p:sldId id="1812" r:id="rId35"/>
    <p:sldId id="1814" r:id="rId36"/>
    <p:sldId id="1815" r:id="rId37"/>
    <p:sldId id="1739" r:id="rId38"/>
    <p:sldId id="1816" r:id="rId39"/>
    <p:sldId id="1817" r:id="rId40"/>
    <p:sldId id="1818" r:id="rId41"/>
    <p:sldId id="1819" r:id="rId42"/>
    <p:sldId id="1820" r:id="rId43"/>
    <p:sldId id="1832" r:id="rId44"/>
    <p:sldId id="1714" r:id="rId45"/>
    <p:sldId id="1756" r:id="rId46"/>
    <p:sldId id="1821" r:id="rId47"/>
    <p:sldId id="1822" r:id="rId48"/>
    <p:sldId id="1823" r:id="rId49"/>
    <p:sldId id="1824" r:id="rId50"/>
    <p:sldId id="1651" r:id="rId51"/>
    <p:sldId id="1784" r:id="rId52"/>
    <p:sldId id="1840" r:id="rId53"/>
    <p:sldId id="1826" r:id="rId54"/>
    <p:sldId id="1755" r:id="rId55"/>
    <p:sldId id="1515" r:id="rId56"/>
    <p:sldId id="1761" r:id="rId57"/>
    <p:sldId id="1774" r:id="rId58"/>
    <p:sldId id="1509" r:id="rId59"/>
    <p:sldId id="1575" r:id="rId60"/>
    <p:sldId id="1576" r:id="rId61"/>
    <p:sldId id="1570" r:id="rId62"/>
    <p:sldId id="1573" r:id="rId63"/>
    <p:sldId id="1847" r:id="rId64"/>
    <p:sldId id="1828" r:id="rId65"/>
    <p:sldId id="1835" r:id="rId66"/>
    <p:sldId id="1836" r:id="rId67"/>
    <p:sldId id="1833" r:id="rId68"/>
    <p:sldId id="1834" r:id="rId69"/>
    <p:sldId id="1842" r:id="rId70"/>
    <p:sldId id="1825" r:id="rId71"/>
    <p:sldId id="1470" r:id="rId72"/>
    <p:sldId id="1673" r:id="rId73"/>
    <p:sldId id="1571" r:id="rId74"/>
    <p:sldId id="258" r:id="rId75"/>
    <p:sldId id="257" r:id="rId76"/>
    <p:sldId id="1776" r:id="rId77"/>
    <p:sldId id="1015" r:id="rId78"/>
    <p:sldId id="1868" r:id="rId79"/>
    <p:sldId id="1132" r:id="rId80"/>
    <p:sldId id="1665" r:id="rId81"/>
    <p:sldId id="1869" r:id="rId82"/>
    <p:sldId id="1837" r:id="rId83"/>
    <p:sldId id="1841" r:id="rId84"/>
    <p:sldId id="1829" r:id="rId85"/>
    <p:sldId id="1844" r:id="rId86"/>
    <p:sldId id="1569" r:id="rId87"/>
    <p:sldId id="1671" r:id="rId88"/>
    <p:sldId id="1862" r:id="rId89"/>
    <p:sldId id="1765" r:id="rId90"/>
    <p:sldId id="1096" r:id="rId91"/>
    <p:sldId id="1778" r:id="rId92"/>
    <p:sldId id="1780" r:id="rId93"/>
    <p:sldId id="1871" r:id="rId94"/>
    <p:sldId id="1849" r:id="rId95"/>
    <p:sldId id="1850" r:id="rId96"/>
    <p:sldId id="1851" r:id="rId97"/>
    <p:sldId id="1852" r:id="rId98"/>
    <p:sldId id="1854" r:id="rId99"/>
    <p:sldId id="1855" r:id="rId100"/>
    <p:sldId id="1856" r:id="rId101"/>
    <p:sldId id="1857" r:id="rId102"/>
    <p:sldId id="1858" r:id="rId103"/>
    <p:sldId id="1859" r:id="rId104"/>
    <p:sldId id="1861" r:id="rId105"/>
    <p:sldId id="1860" r:id="rId106"/>
    <p:sldId id="1866" r:id="rId107"/>
    <p:sldId id="1831" r:id="rId108"/>
    <p:sldId id="1870"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INA, Liudmila" initials="mosinal" lastIdx="34" clrIdx="0"/>
  <p:cmAuthor id="1" name="kathleen5710 kathleen5710" initials="kk" lastIdx="15" clrIdx="1"/>
  <p:cmAuthor id="2" name="Kennedy, Erin D. (CDC/DDPHSIS/CGH/GID)" initials="KED(" lastIdx="42" clrIdx="2"/>
  <p:cmAuthor id="3" name="Kathleen Cavallaro" initials="KC" lastIdx="2" clrIdx="3"/>
  <p:cmAuthor id="4" name="DESAI, Shalini" initials="DS" lastIdx="4" clrIdx="4">
    <p:extLst>
      <p:ext uri="{19B8F6BF-5375-455C-9EA6-DF929625EA0E}">
        <p15:presenceInfo xmlns:p15="http://schemas.microsoft.com/office/powerpoint/2012/main" userId="S-1-5-21-1446143339-2250552318-1255726049-227945" providerId="AD"/>
      </p:ext>
    </p:extLst>
  </p:cmAuthor>
  <p:cmAuthor id="5" name="Shefer, Abigail (CDC/DDPHSIS/CGH/GID)" initials="SA(" lastIdx="2" clrIdx="5">
    <p:extLst>
      <p:ext uri="{19B8F6BF-5375-455C-9EA6-DF929625EA0E}">
        <p15:presenceInfo xmlns:p15="http://schemas.microsoft.com/office/powerpoint/2012/main" userId="S-1-5-21-1207783550-2075000910-922709458-176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211"/>
    <a:srgbClr val="86BF49"/>
    <a:srgbClr val="FC7013"/>
    <a:srgbClr val="FF99CC"/>
    <a:srgbClr val="66FF99"/>
    <a:srgbClr val="FF99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74694" autoAdjust="0"/>
  </p:normalViewPr>
  <p:slideViewPr>
    <p:cSldViewPr>
      <p:cViewPr varScale="1">
        <p:scale>
          <a:sx n="94" d="100"/>
          <a:sy n="94" d="100"/>
        </p:scale>
        <p:origin x="496"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3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3-20T08:27:24.464" idx="4">
    <p:pos x="10" y="10"/>
    <p:text>Is this slide better placed after E2R discussion?  last bullet tries to combine how grade and E2R fit together... thoughts?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dirty="0"/>
            <a:t>Specify evidence to be collected</a:t>
          </a:r>
        </a:p>
        <a:p>
          <a:r>
            <a:rPr lang="en-US" dirty="0"/>
            <a:t>Rank outcomes</a:t>
          </a:r>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040EFE97-5DD4-4F3D-9793-43DDBF9E2C2D}">
      <dgm:prSet phldrT="[Text]"/>
      <dgm:spPr/>
      <dgm:t>
        <a:bodyPr/>
        <a:lstStyle/>
        <a:p>
          <a:r>
            <a:rPr lang="en-US" dirty="0"/>
            <a:t>Prepare background documents</a:t>
          </a:r>
        </a:p>
      </dgm:t>
    </dgm:pt>
    <dgm:pt modelId="{BA1AB69E-3ABC-473C-9DD6-6EA19859C1E9}" type="parTrans" cxnId="{2ED5FA64-4E8E-4F27-A4C9-B785FBD8AB76}">
      <dgm:prSet/>
      <dgm:spPr/>
      <dgm:t>
        <a:bodyPr/>
        <a:lstStyle/>
        <a:p>
          <a:endParaRPr lang="en-US"/>
        </a:p>
      </dgm:t>
    </dgm:pt>
    <dgm:pt modelId="{7EDBB996-D93C-45F9-9E99-4A604313CC4A}" type="sibTrans" cxnId="{2ED5FA64-4E8E-4F27-A4C9-B785FBD8AB76}">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2ED5FA64-4E8E-4F27-A4C9-B785FBD8AB76}" srcId="{4C1435FD-0480-4E20-80A8-7DF704BEA41D}" destId="{040EFE97-5DD4-4F3D-9793-43DDBF9E2C2D}" srcOrd="3" destOrd="0" parTransId="{BA1AB69E-3ABC-473C-9DD6-6EA19859C1E9}" sibTransId="{7EDBB996-D93C-45F9-9E99-4A604313CC4A}"/>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DC8FE8D3-7383-4A35-B522-37C08B84AD70}" type="presOf" srcId="{040EFE97-5DD4-4F3D-9793-43DDBF9E2C2D}" destId="{76E2CFD6-3D5C-49CB-916F-AB6A8FC8820D}" srcOrd="0" destOrd="3" presId="urn:microsoft.com/office/officeart/2009/3/layout/IncreasingArrowsProcess"/>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C6E001F3-04F6-458B-B2D3-06E697CB0F0D}" type="presOf" srcId="{BB8E4B9E-A66D-4BD3-ABE1-27C7C3E01480}" destId="{EFC1E2A2-6B7E-4A7F-82F4-147EE8F537C9}" srcOrd="0" destOrd="0" presId="urn:microsoft.com/office/officeart/2009/3/layout/IncreasingArrowsProcess"/>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a:t>Specify evidence to be collected</a:t>
          </a:r>
          <a:endParaRPr lang="en-US" dirty="0"/>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81690106-C878-46E9-82E7-1D195274BF25}">
      <dgm:prSet phldrT="[Text]"/>
      <dgm:spPr/>
      <dgm:t>
        <a:bodyPr/>
        <a:lstStyle/>
        <a:p>
          <a:r>
            <a:rPr lang="en-US" dirty="0"/>
            <a:t>Prepare background documents</a:t>
          </a:r>
        </a:p>
      </dgm:t>
    </dgm:pt>
    <dgm:pt modelId="{1471CC48-F31C-483F-8335-BF49CF6F427C}" type="parTrans" cxnId="{994621F4-73D6-43B8-9A95-90373DD0987E}">
      <dgm:prSet/>
      <dgm:spPr/>
      <dgm:t>
        <a:bodyPr/>
        <a:lstStyle/>
        <a:p>
          <a:endParaRPr lang="en-US"/>
        </a:p>
      </dgm:t>
    </dgm:pt>
    <dgm:pt modelId="{E602C427-FABF-4FB8-967D-054F17DE074A}" type="sibTrans" cxnId="{994621F4-73D6-43B8-9A95-90373DD0987E}">
      <dgm:prSet/>
      <dgm:spPr/>
      <dgm:t>
        <a:bodyPr/>
        <a:lstStyle/>
        <a:p>
          <a:endParaRPr lang="en-US"/>
        </a:p>
      </dgm:t>
    </dgm:pt>
    <dgm:pt modelId="{3B743381-CD6E-4442-9EC0-406CFC316499}">
      <dgm:prSet/>
      <dgm:spPr/>
      <dgm:t>
        <a:bodyPr/>
        <a:lstStyle/>
        <a:p>
          <a:r>
            <a:rPr lang="en-US" dirty="0"/>
            <a:t>Rank outcomes</a:t>
          </a:r>
        </a:p>
      </dgm:t>
    </dgm:pt>
    <dgm:pt modelId="{D6A8E547-9B6F-654E-83F5-0720D3413BB6}" type="parTrans" cxnId="{8671E87C-60FA-9045-888B-6080EC875FD5}">
      <dgm:prSet/>
      <dgm:spPr/>
      <dgm:t>
        <a:bodyPr/>
        <a:lstStyle/>
        <a:p>
          <a:endParaRPr lang="en-US"/>
        </a:p>
      </dgm:t>
    </dgm:pt>
    <dgm:pt modelId="{88A8B208-BCE6-CD42-9E4F-4429E5859B10}" type="sibTrans" cxnId="{8671E87C-60FA-9045-888B-6080EC875FD5}">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8671E87C-60FA-9045-888B-6080EC875FD5}" srcId="{1E7F9FAA-8A28-431D-8BA7-C40317E7841B}" destId="{3B743381-CD6E-4442-9EC0-406CFC316499}" srcOrd="1" destOrd="0" parTransId="{D6A8E547-9B6F-654E-83F5-0720D3413BB6}" sibTransId="{88A8B208-BCE6-CD42-9E4F-4429E5859B10}"/>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A659BBD2-B8B2-466F-A3F2-85D2C90D564E}" type="presOf" srcId="{81690106-C878-46E9-82E7-1D195274BF25}" destId="{76E2CFD6-3D5C-49CB-916F-AB6A8FC8820D}" srcOrd="0" destOrd="3" presId="urn:microsoft.com/office/officeart/2009/3/layout/IncreasingArrowsProcess"/>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353FF4EA-9B1C-4F3E-A817-6149865867E6}" type="presOf" srcId="{D6326384-525D-43E6-B284-88DD7F97D565}" destId="{CFF475D0-1E86-4C7A-A7B9-0FB462C94A68}" srcOrd="0" destOrd="0" presId="urn:microsoft.com/office/officeart/2009/3/layout/IncreasingArrowsProcess"/>
    <dgm:cxn modelId="{A381E2EB-AB2F-A040-86C1-21D644D56036}" type="presOf" srcId="{3B743381-CD6E-4442-9EC0-406CFC316499}" destId="{CFF475D0-1E86-4C7A-A7B9-0FB462C94A68}" srcOrd="0" destOrd="1"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C6E001F3-04F6-458B-B2D3-06E697CB0F0D}" type="presOf" srcId="{BB8E4B9E-A66D-4BD3-ABE1-27C7C3E01480}" destId="{EFC1E2A2-6B7E-4A7F-82F4-147EE8F537C9}" srcOrd="0" destOrd="0" presId="urn:microsoft.com/office/officeart/2009/3/layout/IncreasingArrowsProcess"/>
    <dgm:cxn modelId="{994621F4-73D6-43B8-9A95-90373DD0987E}" srcId="{4C1435FD-0480-4E20-80A8-7DF704BEA41D}" destId="{81690106-C878-46E9-82E7-1D195274BF25}" srcOrd="3" destOrd="0" parTransId="{1471CC48-F31C-483F-8335-BF49CF6F427C}" sibTransId="{E602C427-FABF-4FB8-967D-054F17DE074A}"/>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CED0FB-13A8-9E45-93F9-E3D5BD1919F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4FB39DC-8CA1-1442-BA18-C3F91350D886}">
      <dgm:prSet phldrT="[Text]" custT="1"/>
      <dgm:spPr>
        <a:solidFill>
          <a:srgbClr val="FFC000"/>
        </a:solidFill>
      </dgm:spPr>
      <dgm:t>
        <a:bodyPr/>
        <a:lstStyle/>
        <a:p>
          <a:r>
            <a:rPr lang="en-US" sz="1500" dirty="0">
              <a:solidFill>
                <a:schemeClr val="tx1"/>
              </a:solidFill>
            </a:rPr>
            <a:t>Disease or public </a:t>
          </a:r>
        </a:p>
        <a:p>
          <a:r>
            <a:rPr lang="en-US" sz="1500" dirty="0">
              <a:solidFill>
                <a:schemeClr val="tx1"/>
              </a:solidFill>
            </a:rPr>
            <a:t>health problem</a:t>
          </a:r>
        </a:p>
      </dgm:t>
    </dgm:pt>
    <dgm:pt modelId="{2C4831FD-EC39-0744-BE33-D4EAD02B142F}" type="parTrans" cxnId="{F7F5F266-A4B5-D048-BBD1-90D7183EC048}">
      <dgm:prSet/>
      <dgm:spPr/>
      <dgm:t>
        <a:bodyPr/>
        <a:lstStyle/>
        <a:p>
          <a:endParaRPr lang="en-US">
            <a:solidFill>
              <a:schemeClr val="tx1"/>
            </a:solidFill>
          </a:endParaRPr>
        </a:p>
      </dgm:t>
    </dgm:pt>
    <dgm:pt modelId="{D2A313C5-95BA-A34E-943E-BF736474DC26}" type="sibTrans" cxnId="{F7F5F266-A4B5-D048-BBD1-90D7183EC048}">
      <dgm:prSet/>
      <dgm:spPr/>
      <dgm:t>
        <a:bodyPr/>
        <a:lstStyle/>
        <a:p>
          <a:endParaRPr lang="en-US">
            <a:solidFill>
              <a:schemeClr val="tx1"/>
            </a:solidFill>
          </a:endParaRPr>
        </a:p>
      </dgm:t>
    </dgm:pt>
    <dgm:pt modelId="{1AA02991-7905-3941-947C-EEA879DD38D3}">
      <dgm:prSet phldrT="[Text]" custT="1"/>
      <dgm:spPr>
        <a:solidFill>
          <a:srgbClr val="EA7211"/>
        </a:solidFill>
      </dgm:spPr>
      <dgm:t>
        <a:bodyPr/>
        <a:lstStyle/>
        <a:p>
          <a:r>
            <a:rPr lang="en-US" sz="1500" dirty="0">
              <a:solidFill>
                <a:schemeClr val="tx1"/>
              </a:solidFill>
            </a:rPr>
            <a:t>Vaccine and immunization characteristics</a:t>
          </a:r>
        </a:p>
      </dgm:t>
    </dgm:pt>
    <dgm:pt modelId="{8917D41D-D07D-6645-86A2-B422685D8526}" type="parTrans" cxnId="{579B5D95-3BE9-484B-B2A3-6D2D3D0B7156}">
      <dgm:prSet/>
      <dgm:spPr/>
      <dgm:t>
        <a:bodyPr/>
        <a:lstStyle/>
        <a:p>
          <a:endParaRPr lang="en-US">
            <a:solidFill>
              <a:schemeClr val="tx1"/>
            </a:solidFill>
          </a:endParaRPr>
        </a:p>
      </dgm:t>
    </dgm:pt>
    <dgm:pt modelId="{9DA0CC1C-4741-D04C-AC0B-E4956808B26A}" type="sibTrans" cxnId="{579B5D95-3BE9-484B-B2A3-6D2D3D0B7156}">
      <dgm:prSet/>
      <dgm:spPr/>
      <dgm:t>
        <a:bodyPr/>
        <a:lstStyle/>
        <a:p>
          <a:endParaRPr lang="en-US">
            <a:solidFill>
              <a:schemeClr val="tx1"/>
            </a:solidFill>
          </a:endParaRPr>
        </a:p>
      </dgm:t>
    </dgm:pt>
    <dgm:pt modelId="{ACAF906B-8E97-DA44-B278-F4E9AB80FF9D}">
      <dgm:prSet phldrT="[Text]" custT="1"/>
      <dgm:spPr>
        <a:solidFill>
          <a:srgbClr val="86BF49"/>
        </a:solidFill>
      </dgm:spPr>
      <dgm:t>
        <a:bodyPr/>
        <a:lstStyle/>
        <a:p>
          <a:r>
            <a:rPr lang="en-US" sz="1500" dirty="0">
              <a:solidFill>
                <a:schemeClr val="tx1"/>
              </a:solidFill>
            </a:rPr>
            <a:t>Health policy and programmatic issues</a:t>
          </a:r>
        </a:p>
      </dgm:t>
    </dgm:pt>
    <dgm:pt modelId="{3B1F1568-9366-554A-BFED-1DBA986ECA91}" type="parTrans" cxnId="{D288D9F3-43E9-B641-BCAA-9D37A348A18A}">
      <dgm:prSet/>
      <dgm:spPr/>
      <dgm:t>
        <a:bodyPr/>
        <a:lstStyle/>
        <a:p>
          <a:endParaRPr lang="en-US">
            <a:solidFill>
              <a:schemeClr val="tx1"/>
            </a:solidFill>
          </a:endParaRPr>
        </a:p>
      </dgm:t>
    </dgm:pt>
    <dgm:pt modelId="{934D45AE-065D-A94C-8D44-0D0A413680DE}" type="sibTrans" cxnId="{D288D9F3-43E9-B641-BCAA-9D37A348A18A}">
      <dgm:prSet/>
      <dgm:spPr/>
      <dgm:t>
        <a:bodyPr/>
        <a:lstStyle/>
        <a:p>
          <a:endParaRPr lang="en-US">
            <a:solidFill>
              <a:schemeClr val="tx1"/>
            </a:solidFill>
          </a:endParaRPr>
        </a:p>
      </dgm:t>
    </dgm:pt>
    <dgm:pt modelId="{7A95E6D4-C2E7-D54F-AAB2-ABC2494726DB}">
      <dgm:prSet phldrT="[Text]" custT="1"/>
      <dgm:spPr/>
      <dgm:t>
        <a:bodyPr/>
        <a:lstStyle/>
        <a:p>
          <a:r>
            <a:rPr lang="en-US" sz="1500" dirty="0">
              <a:solidFill>
                <a:schemeClr val="bg1"/>
              </a:solidFill>
            </a:rPr>
            <a:t>Resource use</a:t>
          </a:r>
        </a:p>
      </dgm:t>
    </dgm:pt>
    <dgm:pt modelId="{6AF1C4B8-D420-B84B-AFC0-B58A67D8F38C}" type="sibTrans" cxnId="{66D2B823-5056-1447-94E7-0F05A0BD421F}">
      <dgm:prSet/>
      <dgm:spPr/>
      <dgm:t>
        <a:bodyPr/>
        <a:lstStyle/>
        <a:p>
          <a:endParaRPr lang="en-US">
            <a:solidFill>
              <a:schemeClr val="tx1"/>
            </a:solidFill>
          </a:endParaRPr>
        </a:p>
      </dgm:t>
    </dgm:pt>
    <dgm:pt modelId="{583E205B-538D-024E-96F2-E4F7FC6FE241}" type="parTrans" cxnId="{66D2B823-5056-1447-94E7-0F05A0BD421F}">
      <dgm:prSet/>
      <dgm:spPr/>
      <dgm:t>
        <a:bodyPr/>
        <a:lstStyle/>
        <a:p>
          <a:endParaRPr lang="en-US">
            <a:solidFill>
              <a:schemeClr val="tx1"/>
            </a:solidFill>
          </a:endParaRPr>
        </a:p>
      </dgm:t>
    </dgm:pt>
    <dgm:pt modelId="{A73729E0-6040-D245-914B-0A6706848ECB}" type="pres">
      <dgm:prSet presAssocID="{09CED0FB-13A8-9E45-93F9-E3D5BD1919F9}" presName="Name0" presStyleCnt="0">
        <dgm:presLayoutVars>
          <dgm:dir/>
          <dgm:animLvl val="lvl"/>
          <dgm:resizeHandles val="exact"/>
        </dgm:presLayoutVars>
      </dgm:prSet>
      <dgm:spPr/>
    </dgm:pt>
    <dgm:pt modelId="{72A17661-39FF-CB4C-B800-6FC1814FF729}" type="pres">
      <dgm:prSet presAssocID="{54FB39DC-8CA1-1442-BA18-C3F91350D886}" presName="linNode" presStyleCnt="0"/>
      <dgm:spPr/>
    </dgm:pt>
    <dgm:pt modelId="{2747F5ED-12B3-824E-A81C-83A30069B2E5}" type="pres">
      <dgm:prSet presAssocID="{54FB39DC-8CA1-1442-BA18-C3F91350D886}" presName="parentText" presStyleLbl="node1" presStyleIdx="0" presStyleCnt="4" custLinFactNeighborX="-274" custLinFactNeighborY="1565">
        <dgm:presLayoutVars>
          <dgm:chMax val="1"/>
          <dgm:bulletEnabled val="1"/>
        </dgm:presLayoutVars>
      </dgm:prSet>
      <dgm:spPr/>
    </dgm:pt>
    <dgm:pt modelId="{6D0013B5-C3E6-4A4E-BB11-80208E657EA7}" type="pres">
      <dgm:prSet presAssocID="{D2A313C5-95BA-A34E-943E-BF736474DC26}" presName="sp" presStyleCnt="0"/>
      <dgm:spPr/>
    </dgm:pt>
    <dgm:pt modelId="{6F202F2D-9E88-6244-A16A-FB2BF5BDE501}" type="pres">
      <dgm:prSet presAssocID="{1AA02991-7905-3941-947C-EEA879DD38D3}" presName="linNode" presStyleCnt="0"/>
      <dgm:spPr/>
    </dgm:pt>
    <dgm:pt modelId="{F19B9B20-4F81-2B42-B508-F95F55A190FF}" type="pres">
      <dgm:prSet presAssocID="{1AA02991-7905-3941-947C-EEA879DD38D3}" presName="parentText" presStyleLbl="node1" presStyleIdx="1" presStyleCnt="4" custLinFactY="100000" custLinFactNeighborX="281" custLinFactNeighborY="110208">
        <dgm:presLayoutVars>
          <dgm:chMax val="1"/>
          <dgm:bulletEnabled val="1"/>
        </dgm:presLayoutVars>
      </dgm:prSet>
      <dgm:spPr/>
    </dgm:pt>
    <dgm:pt modelId="{AE1D5B8B-544F-0646-BFC6-CC2B42F78C99}" type="pres">
      <dgm:prSet presAssocID="{9DA0CC1C-4741-D04C-AC0B-E4956808B26A}" presName="sp" presStyleCnt="0"/>
      <dgm:spPr/>
    </dgm:pt>
    <dgm:pt modelId="{447FD721-631C-E84E-A95F-BE746A63AB3E}" type="pres">
      <dgm:prSet presAssocID="{7A95E6D4-C2E7-D54F-AAB2-ABC2494726DB}" presName="linNode" presStyleCnt="0"/>
      <dgm:spPr/>
    </dgm:pt>
    <dgm:pt modelId="{18862E3A-5DEE-B940-BD76-1148F97AA621}" type="pres">
      <dgm:prSet presAssocID="{7A95E6D4-C2E7-D54F-AAB2-ABC2494726DB}" presName="parentText" presStyleLbl="node1" presStyleIdx="2" presStyleCnt="4" custLinFactY="-4238" custLinFactNeighborY="-100000">
        <dgm:presLayoutVars>
          <dgm:chMax val="1"/>
          <dgm:bulletEnabled val="1"/>
        </dgm:presLayoutVars>
      </dgm:prSet>
      <dgm:spPr/>
    </dgm:pt>
    <dgm:pt modelId="{5B10B4C8-DB6E-FE45-AB29-DEC42FB54056}" type="pres">
      <dgm:prSet presAssocID="{6AF1C4B8-D420-B84B-AFC0-B58A67D8F38C}" presName="sp" presStyleCnt="0"/>
      <dgm:spPr/>
    </dgm:pt>
    <dgm:pt modelId="{BE17106F-5DD7-A74A-B56F-FF0A6B969E7F}" type="pres">
      <dgm:prSet presAssocID="{ACAF906B-8E97-DA44-B278-F4E9AB80FF9D}" presName="linNode" presStyleCnt="0"/>
      <dgm:spPr/>
    </dgm:pt>
    <dgm:pt modelId="{D1D98CD6-D3B5-D04F-9DE6-4A6754C5117D}" type="pres">
      <dgm:prSet presAssocID="{ACAF906B-8E97-DA44-B278-F4E9AB80FF9D}" presName="parentText" presStyleLbl="node1" presStyleIdx="3" presStyleCnt="4" custLinFactY="-3640" custLinFactNeighborY="-100000">
        <dgm:presLayoutVars>
          <dgm:chMax val="1"/>
          <dgm:bulletEnabled val="1"/>
        </dgm:presLayoutVars>
      </dgm:prSet>
      <dgm:spPr/>
    </dgm:pt>
  </dgm:ptLst>
  <dgm:cxnLst>
    <dgm:cxn modelId="{E6EDE11A-957A-E84E-A9B8-27ACBA0FDBAA}" type="presOf" srcId="{09CED0FB-13A8-9E45-93F9-E3D5BD1919F9}" destId="{A73729E0-6040-D245-914B-0A6706848ECB}" srcOrd="0" destOrd="0" presId="urn:microsoft.com/office/officeart/2005/8/layout/vList5"/>
    <dgm:cxn modelId="{66D2B823-5056-1447-94E7-0F05A0BD421F}" srcId="{09CED0FB-13A8-9E45-93F9-E3D5BD1919F9}" destId="{7A95E6D4-C2E7-D54F-AAB2-ABC2494726DB}" srcOrd="2" destOrd="0" parTransId="{583E205B-538D-024E-96F2-E4F7FC6FE241}" sibTransId="{6AF1C4B8-D420-B84B-AFC0-B58A67D8F38C}"/>
    <dgm:cxn modelId="{E6D2403D-A893-E946-A991-0E64DA1CA6D5}" type="presOf" srcId="{ACAF906B-8E97-DA44-B278-F4E9AB80FF9D}" destId="{D1D98CD6-D3B5-D04F-9DE6-4A6754C5117D}" srcOrd="0" destOrd="0" presId="urn:microsoft.com/office/officeart/2005/8/layout/vList5"/>
    <dgm:cxn modelId="{FD08AE5A-7C9A-A647-90AA-903867B722E6}" type="presOf" srcId="{7A95E6D4-C2E7-D54F-AAB2-ABC2494726DB}" destId="{18862E3A-5DEE-B940-BD76-1148F97AA621}" srcOrd="0" destOrd="0" presId="urn:microsoft.com/office/officeart/2005/8/layout/vList5"/>
    <dgm:cxn modelId="{F7F5F266-A4B5-D048-BBD1-90D7183EC048}" srcId="{09CED0FB-13A8-9E45-93F9-E3D5BD1919F9}" destId="{54FB39DC-8CA1-1442-BA18-C3F91350D886}" srcOrd="0" destOrd="0" parTransId="{2C4831FD-EC39-0744-BE33-D4EAD02B142F}" sibTransId="{D2A313C5-95BA-A34E-943E-BF736474DC26}"/>
    <dgm:cxn modelId="{579B5D95-3BE9-484B-B2A3-6D2D3D0B7156}" srcId="{09CED0FB-13A8-9E45-93F9-E3D5BD1919F9}" destId="{1AA02991-7905-3941-947C-EEA879DD38D3}" srcOrd="1" destOrd="0" parTransId="{8917D41D-D07D-6645-86A2-B422685D8526}" sibTransId="{9DA0CC1C-4741-D04C-AC0B-E4956808B26A}"/>
    <dgm:cxn modelId="{4005DB9C-ADD6-9A4D-AB92-73EDCC018058}" type="presOf" srcId="{1AA02991-7905-3941-947C-EEA879DD38D3}" destId="{F19B9B20-4F81-2B42-B508-F95F55A190FF}" srcOrd="0" destOrd="0" presId="urn:microsoft.com/office/officeart/2005/8/layout/vList5"/>
    <dgm:cxn modelId="{D288D9F3-43E9-B641-BCAA-9D37A348A18A}" srcId="{09CED0FB-13A8-9E45-93F9-E3D5BD1919F9}" destId="{ACAF906B-8E97-DA44-B278-F4E9AB80FF9D}" srcOrd="3" destOrd="0" parTransId="{3B1F1568-9366-554A-BFED-1DBA986ECA91}" sibTransId="{934D45AE-065D-A94C-8D44-0D0A413680DE}"/>
    <dgm:cxn modelId="{A6E4D9F8-394C-D546-AC60-906873042C95}" type="presOf" srcId="{54FB39DC-8CA1-1442-BA18-C3F91350D886}" destId="{2747F5ED-12B3-824E-A81C-83A30069B2E5}" srcOrd="0" destOrd="0" presId="urn:microsoft.com/office/officeart/2005/8/layout/vList5"/>
    <dgm:cxn modelId="{F299BEA3-FF7A-0443-81F5-E2AC970D59DF}" type="presParOf" srcId="{A73729E0-6040-D245-914B-0A6706848ECB}" destId="{72A17661-39FF-CB4C-B800-6FC1814FF729}" srcOrd="0" destOrd="0" presId="urn:microsoft.com/office/officeart/2005/8/layout/vList5"/>
    <dgm:cxn modelId="{DE49E216-3DF3-ED4F-A3BF-563132B32B9C}" type="presParOf" srcId="{72A17661-39FF-CB4C-B800-6FC1814FF729}" destId="{2747F5ED-12B3-824E-A81C-83A30069B2E5}" srcOrd="0" destOrd="0" presId="urn:microsoft.com/office/officeart/2005/8/layout/vList5"/>
    <dgm:cxn modelId="{7364763F-2B82-924F-A3E5-A9BC0EA3F73D}" type="presParOf" srcId="{A73729E0-6040-D245-914B-0A6706848ECB}" destId="{6D0013B5-C3E6-4A4E-BB11-80208E657EA7}" srcOrd="1" destOrd="0" presId="urn:microsoft.com/office/officeart/2005/8/layout/vList5"/>
    <dgm:cxn modelId="{C9AEA91F-3D0D-C746-960B-BADBF4EDDB75}" type="presParOf" srcId="{A73729E0-6040-D245-914B-0A6706848ECB}" destId="{6F202F2D-9E88-6244-A16A-FB2BF5BDE501}" srcOrd="2" destOrd="0" presId="urn:microsoft.com/office/officeart/2005/8/layout/vList5"/>
    <dgm:cxn modelId="{7F865569-FB74-ED49-AC5E-99D73589A8E3}" type="presParOf" srcId="{6F202F2D-9E88-6244-A16A-FB2BF5BDE501}" destId="{F19B9B20-4F81-2B42-B508-F95F55A190FF}" srcOrd="0" destOrd="0" presId="urn:microsoft.com/office/officeart/2005/8/layout/vList5"/>
    <dgm:cxn modelId="{863702AF-4400-014A-B101-9874F686DBC4}" type="presParOf" srcId="{A73729E0-6040-D245-914B-0A6706848ECB}" destId="{AE1D5B8B-544F-0646-BFC6-CC2B42F78C99}" srcOrd="3" destOrd="0" presId="urn:microsoft.com/office/officeart/2005/8/layout/vList5"/>
    <dgm:cxn modelId="{3482C23F-DB19-5445-AF90-3AFCDA5857DB}" type="presParOf" srcId="{A73729E0-6040-D245-914B-0A6706848ECB}" destId="{447FD721-631C-E84E-A95F-BE746A63AB3E}" srcOrd="4" destOrd="0" presId="urn:microsoft.com/office/officeart/2005/8/layout/vList5"/>
    <dgm:cxn modelId="{9402F3CD-9973-D64D-8D25-9B454CB9E214}" type="presParOf" srcId="{447FD721-631C-E84E-A95F-BE746A63AB3E}" destId="{18862E3A-5DEE-B940-BD76-1148F97AA621}" srcOrd="0" destOrd="0" presId="urn:microsoft.com/office/officeart/2005/8/layout/vList5"/>
    <dgm:cxn modelId="{45769938-43BF-1743-B0AE-4B7CB380741E}" type="presParOf" srcId="{A73729E0-6040-D245-914B-0A6706848ECB}" destId="{5B10B4C8-DB6E-FE45-AB29-DEC42FB54056}" srcOrd="5" destOrd="0" presId="urn:microsoft.com/office/officeart/2005/8/layout/vList5"/>
    <dgm:cxn modelId="{8B3D3EBE-DF2E-E94D-BB1F-6411027B0440}" type="presParOf" srcId="{A73729E0-6040-D245-914B-0A6706848ECB}" destId="{BE17106F-5DD7-A74A-B56F-FF0A6B969E7F}" srcOrd="6" destOrd="0" presId="urn:microsoft.com/office/officeart/2005/8/layout/vList5"/>
    <dgm:cxn modelId="{B7276701-AF3C-BE42-ABBA-60A4E93639DA}" type="presParOf" srcId="{BE17106F-5DD7-A74A-B56F-FF0A6B969E7F}" destId="{D1D98CD6-D3B5-D04F-9DE6-4A6754C511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CED0FB-13A8-9E45-93F9-E3D5BD1919F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4FB39DC-8CA1-1442-BA18-C3F91350D886}">
      <dgm:prSet phldrT="[Text]" custT="1"/>
      <dgm:spPr>
        <a:solidFill>
          <a:srgbClr val="FFC000"/>
        </a:solidFill>
      </dgm:spPr>
      <dgm:t>
        <a:bodyPr/>
        <a:lstStyle/>
        <a:p>
          <a:r>
            <a:rPr lang="en-US" sz="1500" dirty="0">
              <a:solidFill>
                <a:schemeClr val="tx1"/>
              </a:solidFill>
            </a:rPr>
            <a:t>Disease or public </a:t>
          </a:r>
        </a:p>
        <a:p>
          <a:r>
            <a:rPr lang="en-US" sz="1500" dirty="0">
              <a:solidFill>
                <a:schemeClr val="tx1"/>
              </a:solidFill>
            </a:rPr>
            <a:t>health problem</a:t>
          </a:r>
        </a:p>
      </dgm:t>
    </dgm:pt>
    <dgm:pt modelId="{2C4831FD-EC39-0744-BE33-D4EAD02B142F}" type="parTrans" cxnId="{F7F5F266-A4B5-D048-BBD1-90D7183EC048}">
      <dgm:prSet/>
      <dgm:spPr/>
      <dgm:t>
        <a:bodyPr/>
        <a:lstStyle/>
        <a:p>
          <a:endParaRPr lang="en-US">
            <a:solidFill>
              <a:schemeClr val="tx1"/>
            </a:solidFill>
          </a:endParaRPr>
        </a:p>
      </dgm:t>
    </dgm:pt>
    <dgm:pt modelId="{D2A313C5-95BA-A34E-943E-BF736474DC26}" type="sibTrans" cxnId="{F7F5F266-A4B5-D048-BBD1-90D7183EC048}">
      <dgm:prSet/>
      <dgm:spPr/>
      <dgm:t>
        <a:bodyPr/>
        <a:lstStyle/>
        <a:p>
          <a:endParaRPr lang="en-US">
            <a:solidFill>
              <a:schemeClr val="tx1"/>
            </a:solidFill>
          </a:endParaRPr>
        </a:p>
      </dgm:t>
    </dgm:pt>
    <dgm:pt modelId="{1AA02991-7905-3941-947C-EEA879DD38D3}">
      <dgm:prSet phldrT="[Text]" custT="1"/>
      <dgm:spPr>
        <a:solidFill>
          <a:srgbClr val="EA7211"/>
        </a:solidFill>
      </dgm:spPr>
      <dgm:t>
        <a:bodyPr/>
        <a:lstStyle/>
        <a:p>
          <a:r>
            <a:rPr lang="en-US" sz="1500" dirty="0">
              <a:solidFill>
                <a:schemeClr val="tx1"/>
              </a:solidFill>
            </a:rPr>
            <a:t>Vaccine and immunization characteristics</a:t>
          </a:r>
        </a:p>
      </dgm:t>
    </dgm:pt>
    <dgm:pt modelId="{8917D41D-D07D-6645-86A2-B422685D8526}" type="parTrans" cxnId="{579B5D95-3BE9-484B-B2A3-6D2D3D0B7156}">
      <dgm:prSet/>
      <dgm:spPr/>
      <dgm:t>
        <a:bodyPr/>
        <a:lstStyle/>
        <a:p>
          <a:endParaRPr lang="en-US">
            <a:solidFill>
              <a:schemeClr val="tx1"/>
            </a:solidFill>
          </a:endParaRPr>
        </a:p>
      </dgm:t>
    </dgm:pt>
    <dgm:pt modelId="{9DA0CC1C-4741-D04C-AC0B-E4956808B26A}" type="sibTrans" cxnId="{579B5D95-3BE9-484B-B2A3-6D2D3D0B7156}">
      <dgm:prSet/>
      <dgm:spPr/>
      <dgm:t>
        <a:bodyPr/>
        <a:lstStyle/>
        <a:p>
          <a:endParaRPr lang="en-US">
            <a:solidFill>
              <a:schemeClr val="tx1"/>
            </a:solidFill>
          </a:endParaRPr>
        </a:p>
      </dgm:t>
    </dgm:pt>
    <dgm:pt modelId="{ACAF906B-8E97-DA44-B278-F4E9AB80FF9D}">
      <dgm:prSet phldrT="[Text]" custT="1"/>
      <dgm:spPr>
        <a:solidFill>
          <a:srgbClr val="86BF49"/>
        </a:solidFill>
      </dgm:spPr>
      <dgm:t>
        <a:bodyPr/>
        <a:lstStyle/>
        <a:p>
          <a:r>
            <a:rPr lang="en-US" sz="1500" dirty="0">
              <a:solidFill>
                <a:schemeClr val="tx1"/>
              </a:solidFill>
            </a:rPr>
            <a:t>Health policy and programmatic issues</a:t>
          </a:r>
        </a:p>
      </dgm:t>
    </dgm:pt>
    <dgm:pt modelId="{3B1F1568-9366-554A-BFED-1DBA986ECA91}" type="parTrans" cxnId="{D288D9F3-43E9-B641-BCAA-9D37A348A18A}">
      <dgm:prSet/>
      <dgm:spPr/>
      <dgm:t>
        <a:bodyPr/>
        <a:lstStyle/>
        <a:p>
          <a:endParaRPr lang="en-US">
            <a:solidFill>
              <a:schemeClr val="tx1"/>
            </a:solidFill>
          </a:endParaRPr>
        </a:p>
      </dgm:t>
    </dgm:pt>
    <dgm:pt modelId="{934D45AE-065D-A94C-8D44-0D0A413680DE}" type="sibTrans" cxnId="{D288D9F3-43E9-B641-BCAA-9D37A348A18A}">
      <dgm:prSet/>
      <dgm:spPr/>
      <dgm:t>
        <a:bodyPr/>
        <a:lstStyle/>
        <a:p>
          <a:endParaRPr lang="en-US">
            <a:solidFill>
              <a:schemeClr val="tx1"/>
            </a:solidFill>
          </a:endParaRPr>
        </a:p>
      </dgm:t>
    </dgm:pt>
    <dgm:pt modelId="{7A95E6D4-C2E7-D54F-AAB2-ABC2494726DB}">
      <dgm:prSet phldrT="[Text]" custT="1"/>
      <dgm:spPr/>
      <dgm:t>
        <a:bodyPr/>
        <a:lstStyle/>
        <a:p>
          <a:r>
            <a:rPr lang="en-US" sz="1500" dirty="0">
              <a:solidFill>
                <a:schemeClr val="bg1"/>
              </a:solidFill>
            </a:rPr>
            <a:t>Resource use</a:t>
          </a:r>
        </a:p>
      </dgm:t>
    </dgm:pt>
    <dgm:pt modelId="{6AF1C4B8-D420-B84B-AFC0-B58A67D8F38C}" type="sibTrans" cxnId="{66D2B823-5056-1447-94E7-0F05A0BD421F}">
      <dgm:prSet/>
      <dgm:spPr/>
      <dgm:t>
        <a:bodyPr/>
        <a:lstStyle/>
        <a:p>
          <a:endParaRPr lang="en-US">
            <a:solidFill>
              <a:schemeClr val="tx1"/>
            </a:solidFill>
          </a:endParaRPr>
        </a:p>
      </dgm:t>
    </dgm:pt>
    <dgm:pt modelId="{583E205B-538D-024E-96F2-E4F7FC6FE241}" type="parTrans" cxnId="{66D2B823-5056-1447-94E7-0F05A0BD421F}">
      <dgm:prSet/>
      <dgm:spPr/>
      <dgm:t>
        <a:bodyPr/>
        <a:lstStyle/>
        <a:p>
          <a:endParaRPr lang="en-US">
            <a:solidFill>
              <a:schemeClr val="tx1"/>
            </a:solidFill>
          </a:endParaRPr>
        </a:p>
      </dgm:t>
    </dgm:pt>
    <dgm:pt modelId="{A73729E0-6040-D245-914B-0A6706848ECB}" type="pres">
      <dgm:prSet presAssocID="{09CED0FB-13A8-9E45-93F9-E3D5BD1919F9}" presName="Name0" presStyleCnt="0">
        <dgm:presLayoutVars>
          <dgm:dir/>
          <dgm:animLvl val="lvl"/>
          <dgm:resizeHandles val="exact"/>
        </dgm:presLayoutVars>
      </dgm:prSet>
      <dgm:spPr/>
    </dgm:pt>
    <dgm:pt modelId="{72A17661-39FF-CB4C-B800-6FC1814FF729}" type="pres">
      <dgm:prSet presAssocID="{54FB39DC-8CA1-1442-BA18-C3F91350D886}" presName="linNode" presStyleCnt="0"/>
      <dgm:spPr/>
    </dgm:pt>
    <dgm:pt modelId="{2747F5ED-12B3-824E-A81C-83A30069B2E5}" type="pres">
      <dgm:prSet presAssocID="{54FB39DC-8CA1-1442-BA18-C3F91350D886}" presName="parentText" presStyleLbl="node1" presStyleIdx="0" presStyleCnt="4" custLinFactNeighborX="-274" custLinFactNeighborY="1565">
        <dgm:presLayoutVars>
          <dgm:chMax val="1"/>
          <dgm:bulletEnabled val="1"/>
        </dgm:presLayoutVars>
      </dgm:prSet>
      <dgm:spPr/>
    </dgm:pt>
    <dgm:pt modelId="{6D0013B5-C3E6-4A4E-BB11-80208E657EA7}" type="pres">
      <dgm:prSet presAssocID="{D2A313C5-95BA-A34E-943E-BF736474DC26}" presName="sp" presStyleCnt="0"/>
      <dgm:spPr/>
    </dgm:pt>
    <dgm:pt modelId="{6F202F2D-9E88-6244-A16A-FB2BF5BDE501}" type="pres">
      <dgm:prSet presAssocID="{1AA02991-7905-3941-947C-EEA879DD38D3}" presName="linNode" presStyleCnt="0"/>
      <dgm:spPr/>
    </dgm:pt>
    <dgm:pt modelId="{F19B9B20-4F81-2B42-B508-F95F55A190FF}" type="pres">
      <dgm:prSet presAssocID="{1AA02991-7905-3941-947C-EEA879DD38D3}" presName="parentText" presStyleLbl="node1" presStyleIdx="1" presStyleCnt="4" custLinFactY="100000" custLinFactNeighborX="281" custLinFactNeighborY="110208">
        <dgm:presLayoutVars>
          <dgm:chMax val="1"/>
          <dgm:bulletEnabled val="1"/>
        </dgm:presLayoutVars>
      </dgm:prSet>
      <dgm:spPr/>
    </dgm:pt>
    <dgm:pt modelId="{AE1D5B8B-544F-0646-BFC6-CC2B42F78C99}" type="pres">
      <dgm:prSet presAssocID="{9DA0CC1C-4741-D04C-AC0B-E4956808B26A}" presName="sp" presStyleCnt="0"/>
      <dgm:spPr/>
    </dgm:pt>
    <dgm:pt modelId="{447FD721-631C-E84E-A95F-BE746A63AB3E}" type="pres">
      <dgm:prSet presAssocID="{7A95E6D4-C2E7-D54F-AAB2-ABC2494726DB}" presName="linNode" presStyleCnt="0"/>
      <dgm:spPr/>
    </dgm:pt>
    <dgm:pt modelId="{18862E3A-5DEE-B940-BD76-1148F97AA621}" type="pres">
      <dgm:prSet presAssocID="{7A95E6D4-C2E7-D54F-AAB2-ABC2494726DB}" presName="parentText" presStyleLbl="node1" presStyleIdx="2" presStyleCnt="4" custLinFactY="-4238" custLinFactNeighborY="-100000">
        <dgm:presLayoutVars>
          <dgm:chMax val="1"/>
          <dgm:bulletEnabled val="1"/>
        </dgm:presLayoutVars>
      </dgm:prSet>
      <dgm:spPr/>
    </dgm:pt>
    <dgm:pt modelId="{5B10B4C8-DB6E-FE45-AB29-DEC42FB54056}" type="pres">
      <dgm:prSet presAssocID="{6AF1C4B8-D420-B84B-AFC0-B58A67D8F38C}" presName="sp" presStyleCnt="0"/>
      <dgm:spPr/>
    </dgm:pt>
    <dgm:pt modelId="{BE17106F-5DD7-A74A-B56F-FF0A6B969E7F}" type="pres">
      <dgm:prSet presAssocID="{ACAF906B-8E97-DA44-B278-F4E9AB80FF9D}" presName="linNode" presStyleCnt="0"/>
      <dgm:spPr/>
    </dgm:pt>
    <dgm:pt modelId="{D1D98CD6-D3B5-D04F-9DE6-4A6754C5117D}" type="pres">
      <dgm:prSet presAssocID="{ACAF906B-8E97-DA44-B278-F4E9AB80FF9D}" presName="parentText" presStyleLbl="node1" presStyleIdx="3" presStyleCnt="4" custLinFactY="-3640" custLinFactNeighborY="-100000">
        <dgm:presLayoutVars>
          <dgm:chMax val="1"/>
          <dgm:bulletEnabled val="1"/>
        </dgm:presLayoutVars>
      </dgm:prSet>
      <dgm:spPr/>
    </dgm:pt>
  </dgm:ptLst>
  <dgm:cxnLst>
    <dgm:cxn modelId="{E6EDE11A-957A-E84E-A9B8-27ACBA0FDBAA}" type="presOf" srcId="{09CED0FB-13A8-9E45-93F9-E3D5BD1919F9}" destId="{A73729E0-6040-D245-914B-0A6706848ECB}" srcOrd="0" destOrd="0" presId="urn:microsoft.com/office/officeart/2005/8/layout/vList5"/>
    <dgm:cxn modelId="{66D2B823-5056-1447-94E7-0F05A0BD421F}" srcId="{09CED0FB-13A8-9E45-93F9-E3D5BD1919F9}" destId="{7A95E6D4-C2E7-D54F-AAB2-ABC2494726DB}" srcOrd="2" destOrd="0" parTransId="{583E205B-538D-024E-96F2-E4F7FC6FE241}" sibTransId="{6AF1C4B8-D420-B84B-AFC0-B58A67D8F38C}"/>
    <dgm:cxn modelId="{E6D2403D-A893-E946-A991-0E64DA1CA6D5}" type="presOf" srcId="{ACAF906B-8E97-DA44-B278-F4E9AB80FF9D}" destId="{D1D98CD6-D3B5-D04F-9DE6-4A6754C5117D}" srcOrd="0" destOrd="0" presId="urn:microsoft.com/office/officeart/2005/8/layout/vList5"/>
    <dgm:cxn modelId="{FD08AE5A-7C9A-A647-90AA-903867B722E6}" type="presOf" srcId="{7A95E6D4-C2E7-D54F-AAB2-ABC2494726DB}" destId="{18862E3A-5DEE-B940-BD76-1148F97AA621}" srcOrd="0" destOrd="0" presId="urn:microsoft.com/office/officeart/2005/8/layout/vList5"/>
    <dgm:cxn modelId="{F7F5F266-A4B5-D048-BBD1-90D7183EC048}" srcId="{09CED0FB-13A8-9E45-93F9-E3D5BD1919F9}" destId="{54FB39DC-8CA1-1442-BA18-C3F91350D886}" srcOrd="0" destOrd="0" parTransId="{2C4831FD-EC39-0744-BE33-D4EAD02B142F}" sibTransId="{D2A313C5-95BA-A34E-943E-BF736474DC26}"/>
    <dgm:cxn modelId="{579B5D95-3BE9-484B-B2A3-6D2D3D0B7156}" srcId="{09CED0FB-13A8-9E45-93F9-E3D5BD1919F9}" destId="{1AA02991-7905-3941-947C-EEA879DD38D3}" srcOrd="1" destOrd="0" parTransId="{8917D41D-D07D-6645-86A2-B422685D8526}" sibTransId="{9DA0CC1C-4741-D04C-AC0B-E4956808B26A}"/>
    <dgm:cxn modelId="{4005DB9C-ADD6-9A4D-AB92-73EDCC018058}" type="presOf" srcId="{1AA02991-7905-3941-947C-EEA879DD38D3}" destId="{F19B9B20-4F81-2B42-B508-F95F55A190FF}" srcOrd="0" destOrd="0" presId="urn:microsoft.com/office/officeart/2005/8/layout/vList5"/>
    <dgm:cxn modelId="{D288D9F3-43E9-B641-BCAA-9D37A348A18A}" srcId="{09CED0FB-13A8-9E45-93F9-E3D5BD1919F9}" destId="{ACAF906B-8E97-DA44-B278-F4E9AB80FF9D}" srcOrd="3" destOrd="0" parTransId="{3B1F1568-9366-554A-BFED-1DBA986ECA91}" sibTransId="{934D45AE-065D-A94C-8D44-0D0A413680DE}"/>
    <dgm:cxn modelId="{A6E4D9F8-394C-D546-AC60-906873042C95}" type="presOf" srcId="{54FB39DC-8CA1-1442-BA18-C3F91350D886}" destId="{2747F5ED-12B3-824E-A81C-83A30069B2E5}" srcOrd="0" destOrd="0" presId="urn:microsoft.com/office/officeart/2005/8/layout/vList5"/>
    <dgm:cxn modelId="{F299BEA3-FF7A-0443-81F5-E2AC970D59DF}" type="presParOf" srcId="{A73729E0-6040-D245-914B-0A6706848ECB}" destId="{72A17661-39FF-CB4C-B800-6FC1814FF729}" srcOrd="0" destOrd="0" presId="urn:microsoft.com/office/officeart/2005/8/layout/vList5"/>
    <dgm:cxn modelId="{DE49E216-3DF3-ED4F-A3BF-563132B32B9C}" type="presParOf" srcId="{72A17661-39FF-CB4C-B800-6FC1814FF729}" destId="{2747F5ED-12B3-824E-A81C-83A30069B2E5}" srcOrd="0" destOrd="0" presId="urn:microsoft.com/office/officeart/2005/8/layout/vList5"/>
    <dgm:cxn modelId="{7364763F-2B82-924F-A3E5-A9BC0EA3F73D}" type="presParOf" srcId="{A73729E0-6040-D245-914B-0A6706848ECB}" destId="{6D0013B5-C3E6-4A4E-BB11-80208E657EA7}" srcOrd="1" destOrd="0" presId="urn:microsoft.com/office/officeart/2005/8/layout/vList5"/>
    <dgm:cxn modelId="{C9AEA91F-3D0D-C746-960B-BADBF4EDDB75}" type="presParOf" srcId="{A73729E0-6040-D245-914B-0A6706848ECB}" destId="{6F202F2D-9E88-6244-A16A-FB2BF5BDE501}" srcOrd="2" destOrd="0" presId="urn:microsoft.com/office/officeart/2005/8/layout/vList5"/>
    <dgm:cxn modelId="{7F865569-FB74-ED49-AC5E-99D73589A8E3}" type="presParOf" srcId="{6F202F2D-9E88-6244-A16A-FB2BF5BDE501}" destId="{F19B9B20-4F81-2B42-B508-F95F55A190FF}" srcOrd="0" destOrd="0" presId="urn:microsoft.com/office/officeart/2005/8/layout/vList5"/>
    <dgm:cxn modelId="{863702AF-4400-014A-B101-9874F686DBC4}" type="presParOf" srcId="{A73729E0-6040-D245-914B-0A6706848ECB}" destId="{AE1D5B8B-544F-0646-BFC6-CC2B42F78C99}" srcOrd="3" destOrd="0" presId="urn:microsoft.com/office/officeart/2005/8/layout/vList5"/>
    <dgm:cxn modelId="{3482C23F-DB19-5445-AF90-3AFCDA5857DB}" type="presParOf" srcId="{A73729E0-6040-D245-914B-0A6706848ECB}" destId="{447FD721-631C-E84E-A95F-BE746A63AB3E}" srcOrd="4" destOrd="0" presId="urn:microsoft.com/office/officeart/2005/8/layout/vList5"/>
    <dgm:cxn modelId="{9402F3CD-9973-D64D-8D25-9B454CB9E214}" type="presParOf" srcId="{447FD721-631C-E84E-A95F-BE746A63AB3E}" destId="{18862E3A-5DEE-B940-BD76-1148F97AA621}" srcOrd="0" destOrd="0" presId="urn:microsoft.com/office/officeart/2005/8/layout/vList5"/>
    <dgm:cxn modelId="{45769938-43BF-1743-B0AE-4B7CB380741E}" type="presParOf" srcId="{A73729E0-6040-D245-914B-0A6706848ECB}" destId="{5B10B4C8-DB6E-FE45-AB29-DEC42FB54056}" srcOrd="5" destOrd="0" presId="urn:microsoft.com/office/officeart/2005/8/layout/vList5"/>
    <dgm:cxn modelId="{8B3D3EBE-DF2E-E94D-BB1F-6411027B0440}" type="presParOf" srcId="{A73729E0-6040-D245-914B-0A6706848ECB}" destId="{BE17106F-5DD7-A74A-B56F-FF0A6B969E7F}" srcOrd="6" destOrd="0" presId="urn:microsoft.com/office/officeart/2005/8/layout/vList5"/>
    <dgm:cxn modelId="{B7276701-AF3C-BE42-ABBA-60A4E93639DA}" type="presParOf" srcId="{BE17106F-5DD7-A74A-B56F-FF0A6B969E7F}" destId="{D1D98CD6-D3B5-D04F-9DE6-4A6754C511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a:t>Specify evidence to be collected</a:t>
          </a:r>
          <a:endParaRPr lang="en-US" dirty="0"/>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69490DDF-7187-468A-B124-963478A18F4A}">
      <dgm:prSet phldrT="[Text]"/>
      <dgm:spPr/>
      <dgm:t>
        <a:bodyPr/>
        <a:lstStyle/>
        <a:p>
          <a:r>
            <a:rPr lang="en-US" dirty="0"/>
            <a:t>Prepare background documents</a:t>
          </a:r>
        </a:p>
      </dgm:t>
    </dgm:pt>
    <dgm:pt modelId="{E3869D31-182E-4DD7-A02F-85534A5E494C}" type="parTrans" cxnId="{65FC48EA-68DC-443F-9519-FB95DA64D03E}">
      <dgm:prSet/>
      <dgm:spPr/>
      <dgm:t>
        <a:bodyPr/>
        <a:lstStyle/>
        <a:p>
          <a:endParaRPr lang="en-US"/>
        </a:p>
      </dgm:t>
    </dgm:pt>
    <dgm:pt modelId="{10FD5A62-B4C5-4AA9-A74F-63BFB46A59CF}" type="sibTrans" cxnId="{65FC48EA-68DC-443F-9519-FB95DA64D03E}">
      <dgm:prSet/>
      <dgm:spPr/>
      <dgm:t>
        <a:bodyPr/>
        <a:lstStyle/>
        <a:p>
          <a:endParaRPr lang="en-US"/>
        </a:p>
      </dgm:t>
    </dgm:pt>
    <dgm:pt modelId="{3438BF76-A1AE-AC4E-87D9-2D89E9634AE6}">
      <dgm:prSet/>
      <dgm:spPr/>
      <dgm:t>
        <a:bodyPr/>
        <a:lstStyle/>
        <a:p>
          <a:r>
            <a:rPr lang="en-US" dirty="0"/>
            <a:t>Rank outcomes</a:t>
          </a:r>
        </a:p>
      </dgm:t>
    </dgm:pt>
    <dgm:pt modelId="{85D08CD8-E486-5241-996A-02069F4D4F93}" type="parTrans" cxnId="{B55EAEFF-4FC2-B049-AE75-E8E70F0497AA}">
      <dgm:prSet/>
      <dgm:spPr/>
      <dgm:t>
        <a:bodyPr/>
        <a:lstStyle/>
        <a:p>
          <a:endParaRPr lang="en-US"/>
        </a:p>
      </dgm:t>
    </dgm:pt>
    <dgm:pt modelId="{FB1CF3EC-B0FC-D24B-BE27-3E24BD0F0075}" type="sibTrans" cxnId="{B55EAEFF-4FC2-B049-AE75-E8E70F0497AA}">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C6FBB49-0A18-4AD5-9029-B178EB3A8D8A}" type="presOf" srcId="{69490DDF-7187-468A-B124-963478A18F4A}" destId="{76E2CFD6-3D5C-49CB-916F-AB6A8FC8820D}" srcOrd="0" destOrd="3"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7AC639DE-F010-3E4A-B64F-C93972682782}" type="presOf" srcId="{3438BF76-A1AE-AC4E-87D9-2D89E9634AE6}" destId="{CFF475D0-1E86-4C7A-A7B9-0FB462C94A68}" srcOrd="0" destOrd="1" presId="urn:microsoft.com/office/officeart/2009/3/layout/IncreasingArrowsProcess"/>
    <dgm:cxn modelId="{65FC48EA-68DC-443F-9519-FB95DA64D03E}" srcId="{4C1435FD-0480-4E20-80A8-7DF704BEA41D}" destId="{69490DDF-7187-468A-B124-963478A18F4A}" srcOrd="3" destOrd="0" parTransId="{E3869D31-182E-4DD7-A02F-85534A5E494C}" sibTransId="{10FD5A62-B4C5-4AA9-A74F-63BFB46A59CF}"/>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C6E001F3-04F6-458B-B2D3-06E697CB0F0D}" type="presOf" srcId="{BB8E4B9E-A66D-4BD3-ABE1-27C7C3E01480}" destId="{EFC1E2A2-6B7E-4A7F-82F4-147EE8F537C9}" srcOrd="0" destOrd="0" presId="urn:microsoft.com/office/officeart/2009/3/layout/IncreasingArrowsProcess"/>
    <dgm:cxn modelId="{B55EAEFF-4FC2-B049-AE75-E8E70F0497AA}" srcId="{1E7F9FAA-8A28-431D-8BA7-C40317E7841B}" destId="{3438BF76-A1AE-AC4E-87D9-2D89E9634AE6}" srcOrd="1" destOrd="0" parTransId="{85D08CD8-E486-5241-996A-02069F4D4F93}" sibTransId="{FB1CF3EC-B0FC-D24B-BE27-3E24BD0F0075}"/>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a:t>Specify evidence to be collected</a:t>
          </a:r>
          <a:endParaRPr lang="en-US" dirty="0"/>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8EF949EF-EA11-4FA2-B257-0F1FA6A78682}">
      <dgm:prSet phldrT="[Text]"/>
      <dgm:spPr/>
      <dgm:t>
        <a:bodyPr/>
        <a:lstStyle/>
        <a:p>
          <a:r>
            <a:rPr lang="en-US" dirty="0"/>
            <a:t>Prepare background documents</a:t>
          </a:r>
        </a:p>
      </dgm:t>
    </dgm:pt>
    <dgm:pt modelId="{1FA9E56F-34C1-40C6-B4AA-E7FA4585DF3F}" type="parTrans" cxnId="{0F874286-DE71-4DB0-9E5D-E6EDAE043527}">
      <dgm:prSet/>
      <dgm:spPr/>
      <dgm:t>
        <a:bodyPr/>
        <a:lstStyle/>
        <a:p>
          <a:endParaRPr lang="en-US"/>
        </a:p>
      </dgm:t>
    </dgm:pt>
    <dgm:pt modelId="{A8016B00-0813-40E6-8B82-A74AFCE90528}" type="sibTrans" cxnId="{0F874286-DE71-4DB0-9E5D-E6EDAE043527}">
      <dgm:prSet/>
      <dgm:spPr/>
      <dgm:t>
        <a:bodyPr/>
        <a:lstStyle/>
        <a:p>
          <a:endParaRPr lang="en-US"/>
        </a:p>
      </dgm:t>
    </dgm:pt>
    <dgm:pt modelId="{D3280938-EF7E-6743-A904-A01662F998AD}">
      <dgm:prSet/>
      <dgm:spPr/>
      <dgm:t>
        <a:bodyPr/>
        <a:lstStyle/>
        <a:p>
          <a:r>
            <a:rPr lang="en-US" dirty="0"/>
            <a:t>Rank outcomes</a:t>
          </a:r>
        </a:p>
      </dgm:t>
    </dgm:pt>
    <dgm:pt modelId="{EBC4DF75-575A-7F4A-B7D1-D77E49F29328}" type="parTrans" cxnId="{7652CF5F-CF52-4941-A4DF-934742BE8A6E}">
      <dgm:prSet/>
      <dgm:spPr/>
      <dgm:t>
        <a:bodyPr/>
        <a:lstStyle/>
        <a:p>
          <a:endParaRPr lang="en-US"/>
        </a:p>
      </dgm:t>
    </dgm:pt>
    <dgm:pt modelId="{02FFB7D3-3C2F-5A42-A74E-7B6C947DF1AA}" type="sibTrans" cxnId="{7652CF5F-CF52-4941-A4DF-934742BE8A6E}">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23113B51-7006-BC45-BC18-91D75B2631A6}" type="presOf" srcId="{D3280938-EF7E-6743-A904-A01662F998AD}" destId="{CFF475D0-1E86-4C7A-A7B9-0FB462C94A68}" srcOrd="0" destOrd="1" presId="urn:microsoft.com/office/officeart/2009/3/layout/IncreasingArrowsProcess"/>
    <dgm:cxn modelId="{0DE6F752-D6B1-40BC-B67E-6BD921FEA651}" type="presOf" srcId="{564DED00-64B6-4289-A2CF-FA413E8E6204}" destId="{82ADE104-0380-4F80-9B2A-A205259FAFA9}" srcOrd="0" destOrd="1" presId="urn:microsoft.com/office/officeart/2009/3/layout/IncreasingArrowsProcess"/>
    <dgm:cxn modelId="{D3EAED5A-EC04-4890-8F53-ADA9A27F19D6}" type="presOf" srcId="{8EF949EF-EA11-4FA2-B257-0F1FA6A78682}" destId="{76E2CFD6-3D5C-49CB-916F-AB6A8FC8820D}" srcOrd="0" destOrd="3" presId="urn:microsoft.com/office/officeart/2009/3/layout/IncreasingArrowsProcess"/>
    <dgm:cxn modelId="{7652CF5F-CF52-4941-A4DF-934742BE8A6E}" srcId="{1E7F9FAA-8A28-431D-8BA7-C40317E7841B}" destId="{D3280938-EF7E-6743-A904-A01662F998AD}" srcOrd="1" destOrd="0" parTransId="{EBC4DF75-575A-7F4A-B7D1-D77E49F29328}" sibTransId="{02FFB7D3-3C2F-5A42-A74E-7B6C947DF1AA}"/>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0F874286-DE71-4DB0-9E5D-E6EDAE043527}" srcId="{4C1435FD-0480-4E20-80A8-7DF704BEA41D}" destId="{8EF949EF-EA11-4FA2-B257-0F1FA6A78682}" srcOrd="3" destOrd="0" parTransId="{1FA9E56F-34C1-40C6-B4AA-E7FA4585DF3F}" sibTransId="{A8016B00-0813-40E6-8B82-A74AFCE90528}"/>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C6E001F3-04F6-458B-B2D3-06E697CB0F0D}" type="presOf" srcId="{BB8E4B9E-A66D-4BD3-ABE1-27C7C3E01480}" destId="{EFC1E2A2-6B7E-4A7F-82F4-147EE8F537C9}" srcOrd="0" destOrd="0" presId="urn:microsoft.com/office/officeart/2009/3/layout/IncreasingArrowsProcess"/>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589E6E44-D4C3-AD4F-B069-D1A8E3025C72}">
      <dgm:prSet phldrT="[Text]" custT="1"/>
      <dgm:spPr/>
      <dgm:t>
        <a:bodyPr/>
        <a:lstStyle/>
        <a:p>
          <a:r>
            <a:rPr lang="en-US" sz="1400" dirty="0"/>
            <a:t>Disease or Public health problem</a:t>
          </a:r>
        </a:p>
      </dgm:t>
    </dgm:pt>
    <dgm:pt modelId="{17B535EE-8295-064F-A69C-A9E6050FAD23}" type="sibTrans" cxnId="{AB803182-E217-284F-B90A-3F0FA75B4B94}">
      <dgm:prSet/>
      <dgm:spPr/>
      <dgm:t>
        <a:bodyPr/>
        <a:lstStyle/>
        <a:p>
          <a:endParaRPr lang="en-US"/>
        </a:p>
      </dgm:t>
    </dgm:pt>
    <dgm:pt modelId="{8AB3C6B3-2422-304F-AE51-6AB37BB7F80C}" type="parTrans" cxnId="{AB803182-E217-284F-B90A-3F0FA75B4B94}">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1"/>
      <dgm:spPr/>
    </dgm:pt>
    <dgm:pt modelId="{F712D978-439B-344C-B981-1618902C8C48}" type="pres">
      <dgm:prSet presAssocID="{589E6E44-D4C3-AD4F-B069-D1A8E3025C72}" presName="textNode" presStyleLbl="bgShp" presStyleIdx="0" presStyleCnt="1"/>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5">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5">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5">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5">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5">
        <dgm:presLayoutVars>
          <dgm:bulletEnabled val="1"/>
        </dgm:presLayoutVars>
      </dgm:prSet>
      <dgm:spPr/>
    </dgm:pt>
  </dgm:ptLst>
  <dgm:cxnLst>
    <dgm:cxn modelId="{DA797212-B1B0-C146-B9A4-C11953E8B95A}" type="presOf" srcId="{589E6E44-D4C3-AD4F-B069-D1A8E3025C72}" destId="{D096B5CC-25A0-0C47-90FA-CC658451D7DB}" srcOrd="0" destOrd="0" presId="urn:microsoft.com/office/officeart/2005/8/layout/lProcess2"/>
    <dgm:cxn modelId="{08EE8E1B-2D92-8C4D-A9A3-D17A7D4D1A52}" type="presOf" srcId="{9EB80AF6-0730-2D4D-8AD6-AA00930A37F0}" destId="{730CF6BE-5EE3-674D-8D9D-1C2DE27CE5E9}"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927D7D9A-9721-0341-ABE6-2858C5AF21DD}" type="presOf" srcId="{5325BF16-2937-4241-BB52-E3630A670F37}" destId="{4522ED32-E5FD-1E44-86B6-59BB09D9CE3E}" srcOrd="0"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A762B6BC-2473-E747-ACED-15B3281C279B}" type="presOf" srcId="{030C5D87-C034-DA4B-AF4A-CDF2A11CEEF9}" destId="{36A6926D-5A68-F740-9311-5E0275A90C9E}"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7BE147C4-8312-DA4A-807A-F491FA0F7F5F}" srcId="{589E6E44-D4C3-AD4F-B069-D1A8E3025C72}" destId="{9EB80AF6-0730-2D4D-8AD6-AA00930A37F0}" srcOrd="4" destOrd="0" parTransId="{3B62222B-6C3B-DF4E-9A03-8D446DEA5367}" sibTransId="{B3FA5C38-2EC0-F446-A318-591BB061FFE6}"/>
    <dgm:cxn modelId="{5DE3FACB-A658-5043-92A2-B0C2DACBFB3C}" type="presOf" srcId="{AA2A9DA0-7932-034F-A98F-CB85DD34679D}" destId="{A6655849-5819-8F4C-A407-8E294D04B195}" srcOrd="0" destOrd="0" presId="urn:microsoft.com/office/officeart/2005/8/layout/lProcess2"/>
    <dgm:cxn modelId="{EC5DBADE-46A6-4749-AA47-A56856573D4D}" type="presOf" srcId="{589E6E44-D4C3-AD4F-B069-D1A8E3025C72}" destId="{F712D978-439B-344C-B981-1618902C8C48}" srcOrd="1" destOrd="0" presId="urn:microsoft.com/office/officeart/2005/8/layout/lProcess2"/>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7A5FDE3E-8C92-3444-AC44-5205A9B6FE5A}">
      <dgm:prSet/>
      <dgm:spPr>
        <a:solidFill>
          <a:srgbClr val="EA7211"/>
        </a:solidFill>
      </dgm:spPr>
      <dgm:t>
        <a:bodyPr/>
        <a:lstStyle/>
        <a:p>
          <a:r>
            <a:rPr lang="en-US" dirty="0">
              <a:solidFill>
                <a:schemeClr val="tx1"/>
              </a:solidFill>
            </a:rPr>
            <a:t>Vaccine characteristics</a:t>
          </a:r>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072E2C74-DD79-B44D-8294-2401A4061E5E}">
      <dgm:prSet/>
      <dgm:spPr>
        <a:solidFill>
          <a:srgbClr val="EA7211"/>
        </a:solidFill>
      </dgm:spPr>
      <dgm:t>
        <a:bodyPr/>
        <a:lstStyle/>
        <a:p>
          <a:r>
            <a:rPr lang="en-US" dirty="0">
              <a:solidFill>
                <a:schemeClr val="tx1"/>
              </a:solidFill>
            </a:rPr>
            <a:t>Safety</a:t>
          </a:r>
        </a:p>
      </dgm:t>
    </dgm:pt>
    <dgm:pt modelId="{83E60DCB-6615-424A-BCC4-4B2F78884D97}" type="parTrans" cxnId="{F9877DD1-0532-354D-8B37-AA4551AE05D7}">
      <dgm:prSet/>
      <dgm:spPr/>
      <dgm:t>
        <a:bodyPr/>
        <a:lstStyle/>
        <a:p>
          <a:endParaRPr lang="en-US"/>
        </a:p>
      </dgm:t>
    </dgm:pt>
    <dgm:pt modelId="{C213CB1F-21C7-6C4E-8734-CB864ACAFAD4}" type="sibTrans" cxnId="{F9877DD1-0532-354D-8B37-AA4551AE05D7}">
      <dgm:prSet/>
      <dgm:spPr/>
      <dgm:t>
        <a:bodyPr/>
        <a:lstStyle/>
        <a:p>
          <a:endParaRPr lang="en-US"/>
        </a:p>
      </dgm:t>
    </dgm:pt>
    <dgm:pt modelId="{9B7B5B59-778C-554E-B879-F81206032CBE}">
      <dgm:prSet/>
      <dgm:spPr>
        <a:solidFill>
          <a:srgbClr val="EA7211"/>
        </a:solidFill>
      </dgm:spPr>
      <dgm:t>
        <a:bodyPr/>
        <a:lstStyle/>
        <a:p>
          <a:r>
            <a:rPr lang="en-US" dirty="0">
              <a:solidFill>
                <a:schemeClr val="tx1"/>
              </a:solidFill>
            </a:rPr>
            <a:t>Efficacy and effectiveness</a:t>
          </a:r>
        </a:p>
      </dgm:t>
    </dgm:pt>
    <dgm:pt modelId="{8E324296-E77B-E24D-89AF-CD8AAC46829B}" type="parTrans" cxnId="{2789CEEE-808D-644B-BF0F-8ADB1451D72D}">
      <dgm:prSet/>
      <dgm:spPr/>
      <dgm:t>
        <a:bodyPr/>
        <a:lstStyle/>
        <a:p>
          <a:endParaRPr lang="en-US"/>
        </a:p>
      </dgm:t>
    </dgm:pt>
    <dgm:pt modelId="{7AB4D6B9-6DAE-8E44-B1E6-97AE668ACC4D}" type="sibTrans" cxnId="{2789CEEE-808D-644B-BF0F-8ADB1451D72D}">
      <dgm:prSet/>
      <dgm:spPr/>
      <dgm:t>
        <a:bodyPr/>
        <a:lstStyle/>
        <a:p>
          <a:endParaRPr lang="en-US"/>
        </a:p>
      </dgm:t>
    </dgm:pt>
    <dgm:pt modelId="{0C511318-44DF-D44A-86C5-ECED5C9A52F3}">
      <dgm:prSet/>
      <dgm:spPr>
        <a:solidFill>
          <a:srgbClr val="EA7211"/>
        </a:solidFill>
      </dgm:spPr>
      <dgm:t>
        <a:bodyPr/>
        <a:lstStyle/>
        <a:p>
          <a:r>
            <a:rPr lang="en-US" dirty="0">
              <a:solidFill>
                <a:schemeClr val="tx1"/>
              </a:solidFill>
            </a:rPr>
            <a:t>Vaccine indirect effects</a:t>
          </a:r>
        </a:p>
      </dgm:t>
    </dgm:pt>
    <dgm:pt modelId="{F47C68DF-2CCA-7B4F-B581-6B371DD3ADE8}" type="parTrans" cxnId="{4FD410F6-3309-0948-A8FE-2D69FBFAA5F6}">
      <dgm:prSet/>
      <dgm:spPr/>
      <dgm:t>
        <a:bodyPr/>
        <a:lstStyle/>
        <a:p>
          <a:endParaRPr lang="en-US"/>
        </a:p>
      </dgm:t>
    </dgm:pt>
    <dgm:pt modelId="{10274083-DBB5-9D4C-9FFA-8BC343B71E06}" type="sibTrans" cxnId="{4FD410F6-3309-0948-A8FE-2D69FBFAA5F6}">
      <dgm:prSet/>
      <dgm:spPr/>
      <dgm:t>
        <a:bodyPr/>
        <a:lstStyle/>
        <a:p>
          <a:endParaRPr lang="en-US"/>
        </a:p>
      </dgm:t>
    </dgm:pt>
    <dgm:pt modelId="{C6816D33-9AB6-BB40-8C95-E5A566AB6467}">
      <dgm:prSet/>
      <dgm:spPr>
        <a:solidFill>
          <a:srgbClr val="EA7211"/>
        </a:solidFill>
      </dgm:spPr>
      <dgm:t>
        <a:bodyPr/>
        <a:lstStyle/>
        <a:p>
          <a:endParaRPr lang="en-US" dirty="0">
            <a:solidFill>
              <a:schemeClr val="tx1"/>
            </a:solidFill>
          </a:endParaRPr>
        </a:p>
      </dgm:t>
    </dgm:pt>
    <dgm:pt modelId="{162EFA0C-BA0F-964B-8E4A-155EF5E54C0E}" type="parTrans" cxnId="{06CDDBEF-0A58-9C4F-BAA8-E380E4461F19}">
      <dgm:prSet/>
      <dgm:spPr/>
      <dgm:t>
        <a:bodyPr/>
        <a:lstStyle/>
        <a:p>
          <a:endParaRPr lang="en-US"/>
        </a:p>
      </dgm:t>
    </dgm:pt>
    <dgm:pt modelId="{ABF9C8B8-E47D-6845-8018-828C5D7E4E49}" type="sibTrans" cxnId="{06CDDBEF-0A58-9C4F-BAA8-E380E4461F19}">
      <dgm:prSet/>
      <dgm:spPr/>
      <dgm:t>
        <a:bodyPr/>
        <a:lstStyle/>
        <a:p>
          <a:endParaRPr lang="en-US"/>
        </a:p>
      </dgm:t>
    </dgm:pt>
    <dgm:pt modelId="{57FD2786-B026-B34B-8684-305217761312}">
      <dgm:prSet/>
      <dgm:spPr/>
      <dgm:t>
        <a:bodyPr/>
        <a:lstStyle/>
        <a:p>
          <a:r>
            <a:rPr lang="en-US" dirty="0"/>
            <a:t>Vaccine and immunization characteristics</a:t>
          </a:r>
        </a:p>
      </dgm:t>
    </dgm:pt>
    <dgm:pt modelId="{47BA1DC5-D15D-5B4C-B09A-48CF4DE3E5CB}" type="sibTrans" cxnId="{FB204D90-F2F5-3A43-9013-4E4B8B2AC04F}">
      <dgm:prSet/>
      <dgm:spPr/>
      <dgm:t>
        <a:bodyPr/>
        <a:lstStyle/>
        <a:p>
          <a:endParaRPr lang="en-US"/>
        </a:p>
      </dgm:t>
    </dgm:pt>
    <dgm:pt modelId="{D7508D9F-4016-004D-9376-913D29C985B2}" type="parTrans" cxnId="{FB204D90-F2F5-3A43-9013-4E4B8B2AC04F}">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0" presStyleCnt="1" custLinFactNeighborY="-2347"/>
      <dgm:spPr/>
    </dgm:pt>
    <dgm:pt modelId="{4ADAF0C7-48EA-1845-A09A-2F50A70C2AAE}" type="pres">
      <dgm:prSet presAssocID="{57FD2786-B026-B34B-8684-305217761312}" presName="textNode" presStyleLbl="bgShp" presStyleIdx="0" presStyleCnt="1"/>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0" presStyleCnt="5">
        <dgm:presLayoutVars>
          <dgm:bulletEnabled val="1"/>
        </dgm:presLayoutVars>
      </dgm:prSet>
      <dgm:spPr/>
    </dgm:pt>
    <dgm:pt modelId="{A3A771A2-C300-9C4E-BBF7-31B61194B82F}" type="pres">
      <dgm:prSet presAssocID="{7A5FDE3E-8C92-3444-AC44-5205A9B6FE5A}" presName="aSpace2" presStyleCnt="0"/>
      <dgm:spPr/>
    </dgm:pt>
    <dgm:pt modelId="{F2EC1069-716A-004F-8035-E2EA1FE45B9D}" type="pres">
      <dgm:prSet presAssocID="{072E2C74-DD79-B44D-8294-2401A4061E5E}" presName="childNode" presStyleLbl="node1" presStyleIdx="1" presStyleCnt="5">
        <dgm:presLayoutVars>
          <dgm:bulletEnabled val="1"/>
        </dgm:presLayoutVars>
      </dgm:prSet>
      <dgm:spPr/>
    </dgm:pt>
    <dgm:pt modelId="{52CC6BB8-9F91-E645-9AEA-FF668B307CDF}" type="pres">
      <dgm:prSet presAssocID="{072E2C74-DD79-B44D-8294-2401A4061E5E}" presName="aSpace2" presStyleCnt="0"/>
      <dgm:spPr/>
    </dgm:pt>
    <dgm:pt modelId="{C03D3C8B-BF03-1346-A3D6-DB7FE6A78870}" type="pres">
      <dgm:prSet presAssocID="{9B7B5B59-778C-554E-B879-F81206032CBE}" presName="childNode" presStyleLbl="node1" presStyleIdx="2" presStyleCnt="5">
        <dgm:presLayoutVars>
          <dgm:bulletEnabled val="1"/>
        </dgm:presLayoutVars>
      </dgm:prSet>
      <dgm:spPr/>
    </dgm:pt>
    <dgm:pt modelId="{B5AAB9BD-AE16-DD4D-AC49-AD94562A3B61}" type="pres">
      <dgm:prSet presAssocID="{9B7B5B59-778C-554E-B879-F81206032CBE}" presName="aSpace2" presStyleCnt="0"/>
      <dgm:spPr/>
    </dgm:pt>
    <dgm:pt modelId="{8EB1FE75-10EC-354F-BFB0-790036956CAB}" type="pres">
      <dgm:prSet presAssocID="{0C511318-44DF-D44A-86C5-ECED5C9A52F3}" presName="childNode" presStyleLbl="node1" presStyleIdx="3" presStyleCnt="5">
        <dgm:presLayoutVars>
          <dgm:bulletEnabled val="1"/>
        </dgm:presLayoutVars>
      </dgm:prSet>
      <dgm:spPr/>
    </dgm:pt>
    <dgm:pt modelId="{79AC59A0-D422-F74D-BD41-1CCC69F936E9}" type="pres">
      <dgm:prSet presAssocID="{0C511318-44DF-D44A-86C5-ECED5C9A52F3}" presName="aSpace2" presStyleCnt="0"/>
      <dgm:spPr/>
    </dgm:pt>
    <dgm:pt modelId="{5EB195AB-E4DC-2747-9AB8-C05F7C4D82D5}" type="pres">
      <dgm:prSet presAssocID="{C6816D33-9AB6-BB40-8C95-E5A566AB6467}" presName="childNode" presStyleLbl="node1" presStyleIdx="4" presStyleCnt="5">
        <dgm:presLayoutVars>
          <dgm:bulletEnabled val="1"/>
        </dgm:presLayoutVars>
      </dgm:prSet>
      <dgm:spPr/>
    </dgm:pt>
  </dgm:ptLst>
  <dgm:cxnLst>
    <dgm:cxn modelId="{64CF7C06-AC83-064C-BFD3-CB030947542F}" type="presOf" srcId="{57FD2786-B026-B34B-8684-305217761312}" destId="{9E16DD6C-740D-A441-B947-40A68EDE5F1D}"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145F473F-FB8B-9A4A-8E28-8D5C945F2505}" type="presOf" srcId="{9B7B5B59-778C-554E-B879-F81206032CBE}" destId="{C03D3C8B-BF03-1346-A3D6-DB7FE6A78870}" srcOrd="0" destOrd="0" presId="urn:microsoft.com/office/officeart/2005/8/layout/lProcess2"/>
    <dgm:cxn modelId="{A0F35944-2605-2648-9208-7E49C07ABA01}" type="presOf" srcId="{0C511318-44DF-D44A-86C5-ECED5C9A52F3}" destId="{8EB1FE75-10EC-354F-BFB0-790036956CAB}" srcOrd="0" destOrd="0" presId="urn:microsoft.com/office/officeart/2005/8/layout/lProcess2"/>
    <dgm:cxn modelId="{B48D466D-AABA-5744-81BF-ECF3BAED4F77}" type="presOf" srcId="{C6816D33-9AB6-BB40-8C95-E5A566AB6467}" destId="{5EB195AB-E4DC-2747-9AB8-C05F7C4D82D5}" srcOrd="0" destOrd="0" presId="urn:microsoft.com/office/officeart/2005/8/layout/lProcess2"/>
    <dgm:cxn modelId="{27427B73-290A-E246-B1E0-D74CA4869A7E}" type="presOf" srcId="{7A5FDE3E-8C92-3444-AC44-5205A9B6FE5A}" destId="{F7CD07DE-720C-4443-B5F9-C7D10CAE568F}" srcOrd="0" destOrd="0" presId="urn:microsoft.com/office/officeart/2005/8/layout/lProcess2"/>
    <dgm:cxn modelId="{FB204D90-F2F5-3A43-9013-4E4B8B2AC04F}" srcId="{AA2A9DA0-7932-034F-A98F-CB85DD34679D}" destId="{57FD2786-B026-B34B-8684-305217761312}" srcOrd="0" destOrd="0" parTransId="{D7508D9F-4016-004D-9376-913D29C985B2}" sibTransId="{47BA1DC5-D15D-5B4C-B09A-48CF4DE3E5CB}"/>
    <dgm:cxn modelId="{B748B2A9-5A66-BA4F-A152-5F802D96BEC9}" type="presOf" srcId="{57FD2786-B026-B34B-8684-305217761312}" destId="{4ADAF0C7-48EA-1845-A09A-2F50A70C2AAE}" srcOrd="1" destOrd="0" presId="urn:microsoft.com/office/officeart/2005/8/layout/lProcess2"/>
    <dgm:cxn modelId="{5DE3FACB-A658-5043-92A2-B0C2DACBFB3C}" type="presOf" srcId="{AA2A9DA0-7932-034F-A98F-CB85DD34679D}" destId="{A6655849-5819-8F4C-A407-8E294D04B195}" srcOrd="0" destOrd="0" presId="urn:microsoft.com/office/officeart/2005/8/layout/lProcess2"/>
    <dgm:cxn modelId="{F9877DD1-0532-354D-8B37-AA4551AE05D7}" srcId="{57FD2786-B026-B34B-8684-305217761312}" destId="{072E2C74-DD79-B44D-8294-2401A4061E5E}" srcOrd="1" destOrd="0" parTransId="{83E60DCB-6615-424A-BCC4-4B2F78884D97}" sibTransId="{C213CB1F-21C7-6C4E-8734-CB864ACAFAD4}"/>
    <dgm:cxn modelId="{032DF0D5-F008-274B-B8D5-4B9540BFBD73}" type="presOf" srcId="{072E2C74-DD79-B44D-8294-2401A4061E5E}" destId="{F2EC1069-716A-004F-8035-E2EA1FE45B9D}" srcOrd="0" destOrd="0" presId="urn:microsoft.com/office/officeart/2005/8/layout/lProcess2"/>
    <dgm:cxn modelId="{2789CEEE-808D-644B-BF0F-8ADB1451D72D}" srcId="{57FD2786-B026-B34B-8684-305217761312}" destId="{9B7B5B59-778C-554E-B879-F81206032CBE}" srcOrd="2" destOrd="0" parTransId="{8E324296-E77B-E24D-89AF-CD8AAC46829B}" sibTransId="{7AB4D6B9-6DAE-8E44-B1E6-97AE668ACC4D}"/>
    <dgm:cxn modelId="{06CDDBEF-0A58-9C4F-BAA8-E380E4461F19}" srcId="{57FD2786-B026-B34B-8684-305217761312}" destId="{C6816D33-9AB6-BB40-8C95-E5A566AB6467}" srcOrd="4" destOrd="0" parTransId="{162EFA0C-BA0F-964B-8E4A-155EF5E54C0E}" sibTransId="{ABF9C8B8-E47D-6845-8018-828C5D7E4E49}"/>
    <dgm:cxn modelId="{4FD410F6-3309-0948-A8FE-2D69FBFAA5F6}" srcId="{57FD2786-B026-B34B-8684-305217761312}" destId="{0C511318-44DF-D44A-86C5-ECED5C9A52F3}" srcOrd="3" destOrd="0" parTransId="{F47C68DF-2CCA-7B4F-B581-6B371DD3ADE8}" sibTransId="{10274083-DBB5-9D4C-9FFA-8BC343B71E06}"/>
    <dgm:cxn modelId="{3CD11D3F-506E-DE47-99D9-90139E5F34A7}" type="presParOf" srcId="{A6655849-5819-8F4C-A407-8E294D04B195}" destId="{4320471C-777C-F64B-A2B6-E215F2FA26FF}" srcOrd="0"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F2B1CCBD-6055-E646-BBC6-2E72740E9BEB}" type="presParOf" srcId="{352CBB92-6853-FC45-B7BC-970853797967}" destId="{A3A771A2-C300-9C4E-BBF7-31B61194B82F}" srcOrd="1" destOrd="0" presId="urn:microsoft.com/office/officeart/2005/8/layout/lProcess2"/>
    <dgm:cxn modelId="{A49B8DBB-3A76-1940-AB3F-08B02A32E240}" type="presParOf" srcId="{352CBB92-6853-FC45-B7BC-970853797967}" destId="{F2EC1069-716A-004F-8035-E2EA1FE45B9D}" srcOrd="2" destOrd="0" presId="urn:microsoft.com/office/officeart/2005/8/layout/lProcess2"/>
    <dgm:cxn modelId="{30A798B3-7135-4245-8273-26295C8961C4}" type="presParOf" srcId="{352CBB92-6853-FC45-B7BC-970853797967}" destId="{52CC6BB8-9F91-E645-9AEA-FF668B307CDF}" srcOrd="3" destOrd="0" presId="urn:microsoft.com/office/officeart/2005/8/layout/lProcess2"/>
    <dgm:cxn modelId="{1326DF0D-2F7B-7D4A-986B-8177429BF1DE}" type="presParOf" srcId="{352CBB92-6853-FC45-B7BC-970853797967}" destId="{C03D3C8B-BF03-1346-A3D6-DB7FE6A78870}" srcOrd="4" destOrd="0" presId="urn:microsoft.com/office/officeart/2005/8/layout/lProcess2"/>
    <dgm:cxn modelId="{659BD602-7783-E346-B167-B8791912612C}" type="presParOf" srcId="{352CBB92-6853-FC45-B7BC-970853797967}" destId="{B5AAB9BD-AE16-DD4D-AC49-AD94562A3B61}" srcOrd="5" destOrd="0" presId="urn:microsoft.com/office/officeart/2005/8/layout/lProcess2"/>
    <dgm:cxn modelId="{0CF55A70-8306-0D42-8B3C-B875BB894E4E}" type="presParOf" srcId="{352CBB92-6853-FC45-B7BC-970853797967}" destId="{8EB1FE75-10EC-354F-BFB0-790036956CAB}" srcOrd="6" destOrd="0" presId="urn:microsoft.com/office/officeart/2005/8/layout/lProcess2"/>
    <dgm:cxn modelId="{2AA10697-664C-374D-A78F-527F17457B6E}" type="presParOf" srcId="{352CBB92-6853-FC45-B7BC-970853797967}" destId="{79AC59A0-D422-F74D-BD41-1CCC69F936E9}" srcOrd="7" destOrd="0" presId="urn:microsoft.com/office/officeart/2005/8/layout/lProcess2"/>
    <dgm:cxn modelId="{092A0D6B-D41C-2348-92F5-84CE48617D92}" type="presParOf" srcId="{352CBB92-6853-FC45-B7BC-970853797967}" destId="{5EB195AB-E4DC-2747-9AB8-C05F7C4D82D5}"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76F1DFB2-531D-9E45-A0F8-FF4D69BBCD52}">
      <dgm:prSet phldrT="[Text]"/>
      <dgm:spPr>
        <a:solidFill>
          <a:schemeClr val="accent5">
            <a:lumMod val="75000"/>
          </a:schemeClr>
        </a:solidFill>
      </dgm:spPr>
      <dgm:t>
        <a:bodyPr/>
        <a:lstStyle/>
        <a:p>
          <a:r>
            <a:rPr lang="en-US" dirty="0">
              <a:solidFill>
                <a:schemeClr val="bg1"/>
              </a:solidFill>
            </a:rPr>
            <a:t>Vaccine related costs and resource use</a:t>
          </a:r>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F37C9A25-822F-984C-AE3D-D06D188CBF25}">
      <dgm:prSet phldrT="[Text]"/>
      <dgm:spPr>
        <a:solidFill>
          <a:schemeClr val="accent5">
            <a:lumMod val="75000"/>
          </a:schemeClr>
        </a:solidFill>
      </dgm:spPr>
      <dgm:t>
        <a:bodyPr/>
        <a:lstStyle/>
        <a:p>
          <a:r>
            <a:rPr lang="en-US" dirty="0">
              <a:solidFill>
                <a:schemeClr val="bg1"/>
              </a:solidFill>
            </a:rPr>
            <a:t>Vaccine availability</a:t>
          </a:r>
        </a:p>
      </dgm:t>
    </dgm:pt>
    <dgm:pt modelId="{3B98804F-86C5-3645-8656-A41A1FF6E540}" type="parTrans" cxnId="{5AB1C411-6F53-E04E-B5B2-AB34530C9150}">
      <dgm:prSet/>
      <dgm:spPr/>
      <dgm:t>
        <a:bodyPr/>
        <a:lstStyle/>
        <a:p>
          <a:endParaRPr lang="en-US"/>
        </a:p>
      </dgm:t>
    </dgm:pt>
    <dgm:pt modelId="{CFF04FBA-8A01-FF45-83D8-F112D6219E51}" type="sibTrans" cxnId="{5AB1C411-6F53-E04E-B5B2-AB34530C9150}">
      <dgm:prSet/>
      <dgm:spPr/>
      <dgm:t>
        <a:bodyPr/>
        <a:lstStyle/>
        <a:p>
          <a:endParaRPr lang="en-US"/>
        </a:p>
      </dgm:t>
    </dgm:pt>
    <dgm:pt modelId="{35627742-FCE7-414C-98D2-264A3B162D35}">
      <dgm:prSet phldrT="[Text]"/>
      <dgm:spPr>
        <a:solidFill>
          <a:schemeClr val="accent5">
            <a:lumMod val="75000"/>
          </a:schemeClr>
        </a:solidFill>
      </dgm:spPr>
      <dgm:t>
        <a:bodyPr/>
        <a:lstStyle/>
        <a:p>
          <a:r>
            <a:rPr lang="en-US" dirty="0">
              <a:solidFill>
                <a:schemeClr val="bg1"/>
              </a:solidFill>
            </a:rPr>
            <a:t>Vaccine affordability</a:t>
          </a:r>
        </a:p>
      </dgm:t>
    </dgm:pt>
    <dgm:pt modelId="{76FEA1C7-7F8E-0245-8FC3-925123FF43B8}" type="parTrans" cxnId="{79B0DB94-B030-824A-9B96-9CA8FB2D7836}">
      <dgm:prSet/>
      <dgm:spPr/>
      <dgm:t>
        <a:bodyPr/>
        <a:lstStyle/>
        <a:p>
          <a:endParaRPr lang="en-US"/>
        </a:p>
      </dgm:t>
    </dgm:pt>
    <dgm:pt modelId="{8F12F4AB-4CFA-4442-B6B1-4CB18241C224}" type="sibTrans" cxnId="{79B0DB94-B030-824A-9B96-9CA8FB2D7836}">
      <dgm:prSet/>
      <dgm:spPr/>
      <dgm:t>
        <a:bodyPr/>
        <a:lstStyle/>
        <a:p>
          <a:endParaRPr lang="en-US"/>
        </a:p>
      </dgm:t>
    </dgm:pt>
    <dgm:pt modelId="{7A2C0DD3-EA1D-EE4C-BE15-9D65B28F9046}">
      <dgm:prSet phldrT="[Text]"/>
      <dgm:spPr>
        <a:solidFill>
          <a:schemeClr val="accent5">
            <a:lumMod val="75000"/>
          </a:schemeClr>
        </a:solidFill>
      </dgm:spPr>
      <dgm:t>
        <a:bodyPr/>
        <a:lstStyle/>
        <a:p>
          <a:r>
            <a:rPr lang="en-US" dirty="0">
              <a:solidFill>
                <a:schemeClr val="bg1"/>
              </a:solidFill>
            </a:rPr>
            <a:t>Economic impact of intervention on NIP as well as health sector</a:t>
          </a:r>
        </a:p>
      </dgm:t>
    </dgm:pt>
    <dgm:pt modelId="{D63FB9B3-FB52-AB43-A8D3-7879A490B613}" type="parTrans" cxnId="{63583A77-DA64-4A46-9DB8-D8DF49AB6FF9}">
      <dgm:prSet/>
      <dgm:spPr/>
      <dgm:t>
        <a:bodyPr/>
        <a:lstStyle/>
        <a:p>
          <a:endParaRPr lang="en-US"/>
        </a:p>
      </dgm:t>
    </dgm:pt>
    <dgm:pt modelId="{A12E74B2-0DD6-CC4E-96EF-E8F2FF2B50E1}" type="sibTrans" cxnId="{63583A77-DA64-4A46-9DB8-D8DF49AB6FF9}">
      <dgm:prSet/>
      <dgm:spPr/>
      <dgm:t>
        <a:bodyPr/>
        <a:lstStyle/>
        <a:p>
          <a:endParaRPr lang="en-US"/>
        </a:p>
      </dgm:t>
    </dgm:pt>
    <dgm:pt modelId="{C7A0AB15-5CA7-7840-B41B-229A2AE8CFCD}">
      <dgm:prSet phldrT="[Text]" custT="1"/>
      <dgm:spPr/>
      <dgm:t>
        <a:bodyPr/>
        <a:lstStyle/>
        <a:p>
          <a:r>
            <a:rPr lang="en-US" sz="1400" dirty="0"/>
            <a:t>Resource use</a:t>
          </a:r>
        </a:p>
      </dgm:t>
    </dgm:pt>
    <dgm:pt modelId="{121E5B20-7DA5-C240-A5F6-0F13BDD742A0}" type="sibTrans" cxnId="{AE1FF4DD-CAC1-0742-8C04-3340206A9518}">
      <dgm:prSet/>
      <dgm:spPr/>
      <dgm:t>
        <a:bodyPr/>
        <a:lstStyle/>
        <a:p>
          <a:endParaRPr lang="en-US"/>
        </a:p>
      </dgm:t>
    </dgm:pt>
    <dgm:pt modelId="{C4F74C89-488C-8B4B-AC1D-7A59C416F30A}" type="parTrans" cxnId="{AE1FF4DD-CAC1-0742-8C04-3340206A9518}">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0" presStyleCnt="1" custLinFactNeighborY="2367"/>
      <dgm:spPr/>
    </dgm:pt>
    <dgm:pt modelId="{7DBB906B-4212-464C-8B73-36EB3F85DEDA}" type="pres">
      <dgm:prSet presAssocID="{C7A0AB15-5CA7-7840-B41B-229A2AE8CFCD}" presName="textNode" presStyleLbl="bgShp" presStyleIdx="0" presStyleCnt="1"/>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0" presStyleCnt="4">
        <dgm:presLayoutVars>
          <dgm:bulletEnabled val="1"/>
        </dgm:presLayoutVars>
      </dgm:prSet>
      <dgm:spPr/>
    </dgm:pt>
    <dgm:pt modelId="{AB16EE8F-B286-EB4A-BD6B-D41C0F56C8C5}" type="pres">
      <dgm:prSet presAssocID="{76F1DFB2-531D-9E45-A0F8-FF4D69BBCD52}" presName="aSpace2" presStyleCnt="0"/>
      <dgm:spPr/>
    </dgm:pt>
    <dgm:pt modelId="{FC9FE298-AF1A-4549-9B95-E029FB47BF07}" type="pres">
      <dgm:prSet presAssocID="{F37C9A25-822F-984C-AE3D-D06D188CBF25}" presName="childNode" presStyleLbl="node1" presStyleIdx="1" presStyleCnt="4">
        <dgm:presLayoutVars>
          <dgm:bulletEnabled val="1"/>
        </dgm:presLayoutVars>
      </dgm:prSet>
      <dgm:spPr/>
    </dgm:pt>
    <dgm:pt modelId="{546B95A7-33D0-0547-B015-362B01176E09}" type="pres">
      <dgm:prSet presAssocID="{F37C9A25-822F-984C-AE3D-D06D188CBF25}" presName="aSpace2" presStyleCnt="0"/>
      <dgm:spPr/>
    </dgm:pt>
    <dgm:pt modelId="{AD59B320-FD19-5047-9AAE-015491BB92E2}" type="pres">
      <dgm:prSet presAssocID="{35627742-FCE7-414C-98D2-264A3B162D35}" presName="childNode" presStyleLbl="node1" presStyleIdx="2" presStyleCnt="4">
        <dgm:presLayoutVars>
          <dgm:bulletEnabled val="1"/>
        </dgm:presLayoutVars>
      </dgm:prSet>
      <dgm:spPr/>
    </dgm:pt>
    <dgm:pt modelId="{60AFA608-D39A-DF4B-BE35-E3AF4365E01A}" type="pres">
      <dgm:prSet presAssocID="{35627742-FCE7-414C-98D2-264A3B162D35}" presName="aSpace2" presStyleCnt="0"/>
      <dgm:spPr/>
    </dgm:pt>
    <dgm:pt modelId="{D686E2C1-E5DC-024A-8B44-8F4087C4F96B}" type="pres">
      <dgm:prSet presAssocID="{7A2C0DD3-EA1D-EE4C-BE15-9D65B28F9046}" presName="childNode" presStyleLbl="node1" presStyleIdx="3" presStyleCnt="4">
        <dgm:presLayoutVars>
          <dgm:bulletEnabled val="1"/>
        </dgm:presLayoutVars>
      </dgm:prSet>
      <dgm:spPr/>
    </dgm:pt>
  </dgm:ptLst>
  <dgm:cxnLst>
    <dgm:cxn modelId="{4C2BEC0A-70DE-0D42-9E5C-012ADF89216C}" type="presOf" srcId="{76F1DFB2-531D-9E45-A0F8-FF4D69BBCD52}" destId="{20688556-6440-D44F-B51D-240FBBE7CCD2}" srcOrd="0" destOrd="0" presId="urn:microsoft.com/office/officeart/2005/8/layout/lProcess2"/>
    <dgm:cxn modelId="{5AB1C411-6F53-E04E-B5B2-AB34530C9150}" srcId="{C7A0AB15-5CA7-7840-B41B-229A2AE8CFCD}" destId="{F37C9A25-822F-984C-AE3D-D06D188CBF25}" srcOrd="1" destOrd="0" parTransId="{3B98804F-86C5-3645-8656-A41A1FF6E540}" sibTransId="{CFF04FBA-8A01-FF45-83D8-F112D6219E51}"/>
    <dgm:cxn modelId="{0FF94F1C-6712-A14E-9B13-12B01D442132}" type="presOf" srcId="{C7A0AB15-5CA7-7840-B41B-229A2AE8CFCD}" destId="{271B84CA-3EE0-544E-AA95-2DE078838CD1}" srcOrd="0" destOrd="0" presId="urn:microsoft.com/office/officeart/2005/8/layout/lProcess2"/>
    <dgm:cxn modelId="{F6F60E65-7E52-5D42-A8C7-F8F91E1EDB6D}" srcId="{C7A0AB15-5CA7-7840-B41B-229A2AE8CFCD}" destId="{76F1DFB2-531D-9E45-A0F8-FF4D69BBCD52}" srcOrd="0" destOrd="0" parTransId="{28E84510-8625-E44F-93B4-C03B86353CA0}" sibTransId="{C40E023C-92E5-C44E-987F-397622A547BB}"/>
    <dgm:cxn modelId="{DE3B6B68-24FA-D64A-A123-C3B1DB35B974}" type="presOf" srcId="{7A2C0DD3-EA1D-EE4C-BE15-9D65B28F9046}" destId="{D686E2C1-E5DC-024A-8B44-8F4087C4F96B}" srcOrd="0" destOrd="0" presId="urn:microsoft.com/office/officeart/2005/8/layout/lProcess2"/>
    <dgm:cxn modelId="{63583A77-DA64-4A46-9DB8-D8DF49AB6FF9}" srcId="{C7A0AB15-5CA7-7840-B41B-229A2AE8CFCD}" destId="{7A2C0DD3-EA1D-EE4C-BE15-9D65B28F9046}" srcOrd="3" destOrd="0" parTransId="{D63FB9B3-FB52-AB43-A8D3-7879A490B613}" sibTransId="{A12E74B2-0DD6-CC4E-96EF-E8F2FF2B50E1}"/>
    <dgm:cxn modelId="{79B0DB94-B030-824A-9B96-9CA8FB2D7836}" srcId="{C7A0AB15-5CA7-7840-B41B-229A2AE8CFCD}" destId="{35627742-FCE7-414C-98D2-264A3B162D35}" srcOrd="2" destOrd="0" parTransId="{76FEA1C7-7F8E-0245-8FC3-925123FF43B8}" sibTransId="{8F12F4AB-4CFA-4442-B6B1-4CB18241C224}"/>
    <dgm:cxn modelId="{94C852A5-511A-7F41-9163-5C04FF01F587}" type="presOf" srcId="{F37C9A25-822F-984C-AE3D-D06D188CBF25}" destId="{FC9FE298-AF1A-4549-9B95-E029FB47BF07}" srcOrd="0" destOrd="0" presId="urn:microsoft.com/office/officeart/2005/8/layout/lProcess2"/>
    <dgm:cxn modelId="{CDF22DB7-AD85-0644-9D91-7401A15383E6}" type="presOf" srcId="{35627742-FCE7-414C-98D2-264A3B162D35}" destId="{AD59B320-FD19-5047-9AAE-015491BB92E2}" srcOrd="0" destOrd="0" presId="urn:microsoft.com/office/officeart/2005/8/layout/lProcess2"/>
    <dgm:cxn modelId="{745692C6-DF60-AA40-9DFD-7CD4CC2B0012}" type="presOf" srcId="{C7A0AB15-5CA7-7840-B41B-229A2AE8CFCD}" destId="{7DBB906B-4212-464C-8B73-36EB3F85DEDA}" srcOrd="1" destOrd="0" presId="urn:microsoft.com/office/officeart/2005/8/layout/lProcess2"/>
    <dgm:cxn modelId="{5DE3FACB-A658-5043-92A2-B0C2DACBFB3C}" type="presOf" srcId="{AA2A9DA0-7932-034F-A98F-CB85DD34679D}" destId="{A6655849-5819-8F4C-A407-8E294D04B195}" srcOrd="0" destOrd="0" presId="urn:microsoft.com/office/officeart/2005/8/layout/lProcess2"/>
    <dgm:cxn modelId="{AE1FF4DD-CAC1-0742-8C04-3340206A9518}" srcId="{AA2A9DA0-7932-034F-A98F-CB85DD34679D}" destId="{C7A0AB15-5CA7-7840-B41B-229A2AE8CFCD}" srcOrd="0" destOrd="0" parTransId="{C4F74C89-488C-8B4B-AC1D-7A59C416F30A}" sibTransId="{121E5B20-7DA5-C240-A5F6-0F13BDD742A0}"/>
    <dgm:cxn modelId="{4D2274C8-4237-684B-AFF4-1F11B81F9D7B}" type="presParOf" srcId="{A6655849-5819-8F4C-A407-8E294D04B195}" destId="{CDF2577B-FAAA-2242-B154-299E5C27DADE}" srcOrd="0"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70A07F61-8E0B-2249-A8DF-4705A5FA2F66}" type="presParOf" srcId="{C2575591-69A1-CB4D-A570-2F58066932F3}" destId="{AB16EE8F-B286-EB4A-BD6B-D41C0F56C8C5}" srcOrd="1" destOrd="0" presId="urn:microsoft.com/office/officeart/2005/8/layout/lProcess2"/>
    <dgm:cxn modelId="{947FDFBE-B3A4-4947-B222-5E3928212D4C}" type="presParOf" srcId="{C2575591-69A1-CB4D-A570-2F58066932F3}" destId="{FC9FE298-AF1A-4549-9B95-E029FB47BF07}" srcOrd="2" destOrd="0" presId="urn:microsoft.com/office/officeart/2005/8/layout/lProcess2"/>
    <dgm:cxn modelId="{E25C60A2-3D43-3A45-A986-9B12A89E63C7}" type="presParOf" srcId="{C2575591-69A1-CB4D-A570-2F58066932F3}" destId="{546B95A7-33D0-0547-B015-362B01176E09}" srcOrd="3" destOrd="0" presId="urn:microsoft.com/office/officeart/2005/8/layout/lProcess2"/>
    <dgm:cxn modelId="{5F8369DC-CE7B-BD42-8866-01A9436CC0FB}" type="presParOf" srcId="{C2575591-69A1-CB4D-A570-2F58066932F3}" destId="{AD59B320-FD19-5047-9AAE-015491BB92E2}" srcOrd="4" destOrd="0" presId="urn:microsoft.com/office/officeart/2005/8/layout/lProcess2"/>
    <dgm:cxn modelId="{50581306-9989-6248-B139-1AD83E189C7B}" type="presParOf" srcId="{C2575591-69A1-CB4D-A570-2F58066932F3}" destId="{60AFA608-D39A-DF4B-BE35-E3AF4365E01A}" srcOrd="5" destOrd="0" presId="urn:microsoft.com/office/officeart/2005/8/layout/lProcess2"/>
    <dgm:cxn modelId="{E398F790-5AFF-F044-A4F8-1AE9BFD86F18}" type="presParOf" srcId="{C2575591-69A1-CB4D-A570-2F58066932F3}" destId="{D686E2C1-E5DC-024A-8B44-8F4087C4F96B}"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6EE1548F-2EF9-5F49-9B8D-E5A40D7AC1BC}">
      <dgm:prSet phldrT="[Text]"/>
      <dgm:spPr/>
      <dgm:t>
        <a:bodyPr/>
        <a:lstStyle/>
        <a:p>
          <a:r>
            <a:rPr lang="en-US" dirty="0"/>
            <a:t>Health policy and programmatic issues</a:t>
          </a:r>
        </a:p>
      </dgm:t>
    </dgm:pt>
    <dgm:pt modelId="{F1B27963-48D1-C945-8119-004ACEEEB2AE}" type="sibTrans" cxnId="{E24BA5C6-4EE0-5848-AC11-79E4B39A2BEB}">
      <dgm:prSet/>
      <dgm:spPr/>
      <dgm:t>
        <a:bodyPr/>
        <a:lstStyle/>
        <a:p>
          <a:endParaRPr lang="en-US"/>
        </a:p>
      </dgm:t>
    </dgm:pt>
    <dgm:pt modelId="{FCA18221-7862-9D4A-A951-DD64155B3368}" type="parTrans" cxnId="{E24BA5C6-4EE0-5848-AC11-79E4B39A2BEB}">
      <dgm:prSet/>
      <dgm:spPr/>
      <dgm:t>
        <a:bodyPr/>
        <a:lstStyle/>
        <a:p>
          <a:endParaRPr lang="en-US"/>
        </a:p>
      </dgm:t>
    </dgm:pt>
    <dgm:pt modelId="{2F34DA78-6BCB-6D44-A0B4-4B30A3630C68}">
      <dgm:prSet phldrT="[Text]"/>
      <dgm:spPr>
        <a:solidFill>
          <a:srgbClr val="86BF49"/>
        </a:solidFill>
      </dgm:spPr>
      <dgm:t>
        <a:bodyPr/>
        <a:lstStyle/>
        <a:p>
          <a:r>
            <a:rPr lang="en-US" b="0" dirty="0">
              <a:solidFill>
                <a:schemeClr val="tx1"/>
              </a:solidFill>
            </a:rPr>
            <a:t>Interactions with existing interventions and control strategies</a:t>
          </a:r>
        </a:p>
      </dgm:t>
    </dgm:pt>
    <dgm:pt modelId="{06377905-CDFD-7F4E-8F2D-FF224AA624CA}" type="sibTrans" cxnId="{CDF744BE-0E0F-F443-BDB2-3E7C3B5655D0}">
      <dgm:prSet/>
      <dgm:spPr/>
      <dgm:t>
        <a:bodyPr/>
        <a:lstStyle/>
        <a:p>
          <a:endParaRPr lang="en-US"/>
        </a:p>
      </dgm:t>
    </dgm:pt>
    <dgm:pt modelId="{88FD63ED-1CA3-5448-87D3-003AE34F5843}" type="parTrans" cxnId="{CDF744BE-0E0F-F443-BDB2-3E7C3B5655D0}">
      <dgm:prSet/>
      <dgm:spPr/>
      <dgm:t>
        <a:bodyPr/>
        <a:lstStyle/>
        <a:p>
          <a:endParaRPr lang="en-US"/>
        </a:p>
      </dgm:t>
    </dgm:pt>
    <dgm:pt modelId="{484263C8-4126-FB40-83DF-4CB0368446E4}">
      <dgm:prSet phldrT="[Text]"/>
      <dgm:spPr>
        <a:solidFill>
          <a:srgbClr val="86BF49"/>
        </a:solidFill>
      </dgm:spPr>
      <dgm:t>
        <a:bodyPr/>
        <a:lstStyle/>
        <a:p>
          <a:r>
            <a:rPr lang="en-US" b="0" dirty="0">
              <a:solidFill>
                <a:schemeClr val="tx1"/>
              </a:solidFill>
            </a:rPr>
            <a:t>Feasibility</a:t>
          </a:r>
        </a:p>
      </dgm:t>
    </dgm:pt>
    <dgm:pt modelId="{1CD5155F-B714-484D-BD1B-066C80550841}" type="sibTrans" cxnId="{BA387FD4-AADB-DE4F-A492-94FEA26F1BB4}">
      <dgm:prSet/>
      <dgm:spPr/>
      <dgm:t>
        <a:bodyPr/>
        <a:lstStyle/>
        <a:p>
          <a:endParaRPr lang="en-US"/>
        </a:p>
      </dgm:t>
    </dgm:pt>
    <dgm:pt modelId="{DB4FCC8E-2387-174D-A284-300D07607051}" type="parTrans" cxnId="{BA387FD4-AADB-DE4F-A492-94FEA26F1BB4}">
      <dgm:prSet/>
      <dgm:spPr/>
      <dgm:t>
        <a:bodyPr/>
        <a:lstStyle/>
        <a:p>
          <a:endParaRPr lang="en-US"/>
        </a:p>
      </dgm:t>
    </dgm:pt>
    <dgm:pt modelId="{073553B6-FE81-C447-BE7C-D91BB64CFD85}">
      <dgm:prSet phldrT="[Text]"/>
      <dgm:spPr>
        <a:solidFill>
          <a:srgbClr val="86BF49"/>
        </a:solidFill>
      </dgm:spPr>
      <dgm:t>
        <a:bodyPr/>
        <a:lstStyle/>
        <a:p>
          <a:r>
            <a:rPr lang="en-US" b="0" dirty="0">
              <a:solidFill>
                <a:schemeClr val="tx1"/>
              </a:solidFill>
            </a:rPr>
            <a:t>Vaccine registration and regulations</a:t>
          </a:r>
        </a:p>
      </dgm:t>
    </dgm:pt>
    <dgm:pt modelId="{26F4622D-E83D-9F4B-88DC-C5957553C679}" type="sibTrans" cxnId="{4488CEED-ECC1-0D4D-A12C-48A280DB012F}">
      <dgm:prSet/>
      <dgm:spPr/>
      <dgm:t>
        <a:bodyPr/>
        <a:lstStyle/>
        <a:p>
          <a:endParaRPr lang="en-US"/>
        </a:p>
      </dgm:t>
    </dgm:pt>
    <dgm:pt modelId="{67DCCAEC-DA8D-6646-A012-CF13ABC3F5C6}" type="parTrans" cxnId="{4488CEED-ECC1-0D4D-A12C-48A280DB012F}">
      <dgm:prSet/>
      <dgm:spPr/>
      <dgm:t>
        <a:bodyPr/>
        <a:lstStyle/>
        <a:p>
          <a:endParaRPr lang="en-US"/>
        </a:p>
      </dgm:t>
    </dgm:pt>
    <dgm:pt modelId="{F1AE2F8F-2564-6042-80F9-351597CA1468}">
      <dgm:prSet phldrT="[Text]"/>
      <dgm:spPr>
        <a:solidFill>
          <a:srgbClr val="86BF49"/>
        </a:solidFill>
      </dgm:spPr>
      <dgm:t>
        <a:bodyPr/>
        <a:lstStyle/>
        <a:p>
          <a:r>
            <a:rPr lang="en-US" b="0" dirty="0">
              <a:solidFill>
                <a:schemeClr val="tx1"/>
              </a:solidFill>
            </a:rPr>
            <a:t>Impact on resources</a:t>
          </a:r>
        </a:p>
      </dgm:t>
    </dgm:pt>
    <dgm:pt modelId="{578CE07A-98DE-DA48-96F7-94E0052BE616}" type="sibTrans" cxnId="{96FFAE60-DAE0-A144-BACA-1F66D9BEEE92}">
      <dgm:prSet/>
      <dgm:spPr/>
      <dgm:t>
        <a:bodyPr/>
        <a:lstStyle/>
        <a:p>
          <a:endParaRPr lang="en-US"/>
        </a:p>
      </dgm:t>
    </dgm:pt>
    <dgm:pt modelId="{F17AA34F-E9F4-5141-8DE3-142F09A590DA}" type="parTrans" cxnId="{96FFAE60-DAE0-A144-BACA-1F66D9BEEE92}">
      <dgm:prSet/>
      <dgm:spPr/>
      <dgm:t>
        <a:bodyPr/>
        <a:lstStyle/>
        <a:p>
          <a:endParaRPr lang="en-US"/>
        </a:p>
      </dgm:t>
    </dgm:pt>
    <dgm:pt modelId="{CD10A128-AF9D-0843-9C00-3CF408C11D2E}">
      <dgm:prSet phldrT="[Text]"/>
      <dgm:spPr>
        <a:solidFill>
          <a:srgbClr val="86BF49"/>
        </a:solidFill>
      </dgm:spPr>
      <dgm:t>
        <a:bodyPr/>
        <a:lstStyle/>
        <a:p>
          <a:r>
            <a:rPr lang="en-US" b="0" dirty="0">
              <a:solidFill>
                <a:schemeClr val="tx1"/>
              </a:solidFill>
            </a:rPr>
            <a:t>Ability to evaluate</a:t>
          </a:r>
        </a:p>
      </dgm:t>
    </dgm:pt>
    <dgm:pt modelId="{411B7402-5ED9-EB48-A8AA-3DADF5CA990E}" type="sibTrans" cxnId="{FFED2A2C-87CD-5441-B436-879BADE2CDA3}">
      <dgm:prSet/>
      <dgm:spPr/>
      <dgm:t>
        <a:bodyPr/>
        <a:lstStyle/>
        <a:p>
          <a:endParaRPr lang="en-US"/>
        </a:p>
      </dgm:t>
    </dgm:pt>
    <dgm:pt modelId="{A668CE0C-466B-FF47-BEA1-F54BCC52F4BF}" type="parTrans" cxnId="{FFED2A2C-87CD-5441-B436-879BADE2CDA3}">
      <dgm:prSet/>
      <dgm:spPr/>
      <dgm:t>
        <a:bodyPr/>
        <a:lstStyle/>
        <a:p>
          <a:endParaRPr lang="en-US"/>
        </a:p>
      </dgm:t>
    </dgm:pt>
    <dgm:pt modelId="{A52C2902-1FB2-B246-84E9-CE04E1D28A72}">
      <dgm:prSet phldrT="[Text]"/>
      <dgm:spPr>
        <a:solidFill>
          <a:srgbClr val="86BF49"/>
        </a:solidFill>
      </dgm:spPr>
      <dgm:t>
        <a:bodyPr/>
        <a:lstStyle/>
        <a:p>
          <a:r>
            <a:rPr lang="en-US" b="0" dirty="0">
              <a:solidFill>
                <a:schemeClr val="tx1"/>
              </a:solidFill>
            </a:rPr>
            <a:t>Acceptability</a:t>
          </a:r>
        </a:p>
      </dgm:t>
    </dgm:pt>
    <dgm:pt modelId="{C7018AE0-28F8-5349-AF1A-F8465F9CC048}" type="sibTrans" cxnId="{01D7C266-604F-0149-A75C-4810B7629E47}">
      <dgm:prSet/>
      <dgm:spPr/>
      <dgm:t>
        <a:bodyPr/>
        <a:lstStyle/>
        <a:p>
          <a:endParaRPr lang="en-US"/>
        </a:p>
      </dgm:t>
    </dgm:pt>
    <dgm:pt modelId="{6138C059-AF29-124F-9ABD-15FA12E58E36}" type="parTrans" cxnId="{01D7C266-604F-0149-A75C-4810B7629E47}">
      <dgm:prSet/>
      <dgm:spPr/>
      <dgm:t>
        <a:bodyPr/>
        <a:lstStyle/>
        <a:p>
          <a:endParaRPr lang="en-US"/>
        </a:p>
      </dgm:t>
    </dgm:pt>
    <dgm:pt modelId="{E6141637-4A0A-154E-8EA1-AFBBDFA56E39}">
      <dgm:prSet phldrT="[Text]"/>
      <dgm:spPr>
        <a:solidFill>
          <a:srgbClr val="86BF49"/>
        </a:solidFill>
      </dgm:spPr>
      <dgm:t>
        <a:bodyPr/>
        <a:lstStyle/>
        <a:p>
          <a:r>
            <a:rPr lang="en-US" b="0" dirty="0">
              <a:solidFill>
                <a:schemeClr val="tx1"/>
              </a:solidFill>
            </a:rPr>
            <a:t>Equity</a:t>
          </a:r>
        </a:p>
      </dgm:t>
    </dgm:pt>
    <dgm:pt modelId="{71711B8E-DCAF-5144-B35F-5119B5418D66}" type="sibTrans" cxnId="{C2BC157C-5672-CB4D-A1BF-C594EA0B1B35}">
      <dgm:prSet/>
      <dgm:spPr/>
      <dgm:t>
        <a:bodyPr/>
        <a:lstStyle/>
        <a:p>
          <a:endParaRPr lang="en-US"/>
        </a:p>
      </dgm:t>
    </dgm:pt>
    <dgm:pt modelId="{EB5ADEA8-F3A4-C64F-A606-B40123DBC0D4}" type="parTrans" cxnId="{C2BC157C-5672-CB4D-A1BF-C594EA0B1B35}">
      <dgm:prSet/>
      <dgm:spPr/>
      <dgm:t>
        <a:bodyPr/>
        <a:lstStyle/>
        <a:p>
          <a:endParaRPr lang="en-US"/>
        </a:p>
      </dgm:t>
    </dgm:pt>
    <dgm:pt modelId="{44085832-7F4D-B348-891C-54158A88C4B2}">
      <dgm:prSet phldrT="[Text]"/>
      <dgm:spPr>
        <a:solidFill>
          <a:srgbClr val="86BF49"/>
        </a:solidFill>
      </dgm:spPr>
      <dgm:t>
        <a:bodyPr/>
        <a:lstStyle/>
        <a:p>
          <a:r>
            <a:rPr lang="en-US" b="0" dirty="0">
              <a:solidFill>
                <a:schemeClr val="tx1"/>
              </a:solidFill>
            </a:rPr>
            <a:t>Social considerations</a:t>
          </a:r>
        </a:p>
      </dgm:t>
    </dgm:pt>
    <dgm:pt modelId="{93E8A506-D740-1948-8690-CC1335222A11}" type="sibTrans" cxnId="{6C2A00E0-5C53-D348-A023-BB0B7855A308}">
      <dgm:prSet/>
      <dgm:spPr/>
      <dgm:t>
        <a:bodyPr/>
        <a:lstStyle/>
        <a:p>
          <a:endParaRPr lang="en-US"/>
        </a:p>
      </dgm:t>
    </dgm:pt>
    <dgm:pt modelId="{653D721F-7EAC-A34F-9DD9-E89FEDDA61CA}" type="parTrans" cxnId="{6C2A00E0-5C53-D348-A023-BB0B7855A308}">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0" presStyleCnt="1" custLinFactNeighborY="2347"/>
      <dgm:spPr/>
    </dgm:pt>
    <dgm:pt modelId="{BA906417-E96B-8E46-AB0E-CE2EEF5EFE5E}" type="pres">
      <dgm:prSet presAssocID="{6EE1548F-2EF9-5F49-9B8D-E5A40D7AC1BC}" presName="textNode" presStyleLbl="bgShp" presStyleIdx="0" presStyleCnt="1"/>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0" presStyleCnt="8">
        <dgm:presLayoutVars>
          <dgm:bulletEnabled val="1"/>
        </dgm:presLayoutVars>
      </dgm:prSet>
      <dgm:spPr/>
    </dgm:pt>
    <dgm:pt modelId="{E4E1F2E6-44B0-544F-B68C-B8391CAF3E46}" type="pres">
      <dgm:prSet presAssocID="{2F34DA78-6BCB-6D44-A0B4-4B30A3630C68}" presName="aSpace2" presStyleCnt="0"/>
      <dgm:spPr/>
    </dgm:pt>
    <dgm:pt modelId="{2A1B4ABB-27DF-504E-86A0-BB4A29050AFC}" type="pres">
      <dgm:prSet presAssocID="{484263C8-4126-FB40-83DF-4CB0368446E4}" presName="childNode" presStyleLbl="node1" presStyleIdx="1" presStyleCnt="8">
        <dgm:presLayoutVars>
          <dgm:bulletEnabled val="1"/>
        </dgm:presLayoutVars>
      </dgm:prSet>
      <dgm:spPr/>
    </dgm:pt>
    <dgm:pt modelId="{4172EE9D-C059-BD47-896C-8293AAFA2053}" type="pres">
      <dgm:prSet presAssocID="{484263C8-4126-FB40-83DF-4CB0368446E4}" presName="aSpace2" presStyleCnt="0"/>
      <dgm:spPr/>
    </dgm:pt>
    <dgm:pt modelId="{E7789D28-1C38-BB4A-A718-6C27BB5A0E87}" type="pres">
      <dgm:prSet presAssocID="{073553B6-FE81-C447-BE7C-D91BB64CFD85}" presName="childNode" presStyleLbl="node1" presStyleIdx="2" presStyleCnt="8">
        <dgm:presLayoutVars>
          <dgm:bulletEnabled val="1"/>
        </dgm:presLayoutVars>
      </dgm:prSet>
      <dgm:spPr/>
    </dgm:pt>
    <dgm:pt modelId="{C5B9E21A-AFF5-F24C-879A-8695EE6EF4FB}" type="pres">
      <dgm:prSet presAssocID="{073553B6-FE81-C447-BE7C-D91BB64CFD85}" presName="aSpace2" presStyleCnt="0"/>
      <dgm:spPr/>
    </dgm:pt>
    <dgm:pt modelId="{C2684F4A-FF4B-1B4D-9171-73F2F4255B3D}" type="pres">
      <dgm:prSet presAssocID="{F1AE2F8F-2564-6042-80F9-351597CA1468}" presName="childNode" presStyleLbl="node1" presStyleIdx="3" presStyleCnt="8">
        <dgm:presLayoutVars>
          <dgm:bulletEnabled val="1"/>
        </dgm:presLayoutVars>
      </dgm:prSet>
      <dgm:spPr/>
    </dgm:pt>
    <dgm:pt modelId="{41744F1A-E365-354D-B620-BEAEEA39F888}" type="pres">
      <dgm:prSet presAssocID="{F1AE2F8F-2564-6042-80F9-351597CA1468}" presName="aSpace2" presStyleCnt="0"/>
      <dgm:spPr/>
    </dgm:pt>
    <dgm:pt modelId="{4CB76A62-A620-424D-ACDF-B74BE22357E8}" type="pres">
      <dgm:prSet presAssocID="{CD10A128-AF9D-0843-9C00-3CF408C11D2E}" presName="childNode" presStyleLbl="node1" presStyleIdx="4" presStyleCnt="8">
        <dgm:presLayoutVars>
          <dgm:bulletEnabled val="1"/>
        </dgm:presLayoutVars>
      </dgm:prSet>
      <dgm:spPr/>
    </dgm:pt>
    <dgm:pt modelId="{D61377BB-990D-134A-B63B-D42F2594A0F3}" type="pres">
      <dgm:prSet presAssocID="{CD10A128-AF9D-0843-9C00-3CF408C11D2E}" presName="aSpace2" presStyleCnt="0"/>
      <dgm:spPr/>
    </dgm:pt>
    <dgm:pt modelId="{82F70FF3-4471-2B44-B96D-E0E5F258982C}" type="pres">
      <dgm:prSet presAssocID="{A52C2902-1FB2-B246-84E9-CE04E1D28A72}" presName="childNode" presStyleLbl="node1" presStyleIdx="5" presStyleCnt="8">
        <dgm:presLayoutVars>
          <dgm:bulletEnabled val="1"/>
        </dgm:presLayoutVars>
      </dgm:prSet>
      <dgm:spPr/>
    </dgm:pt>
    <dgm:pt modelId="{5606D7E3-4FD3-4246-85D5-B3BC46CA077C}" type="pres">
      <dgm:prSet presAssocID="{A52C2902-1FB2-B246-84E9-CE04E1D28A72}" presName="aSpace2" presStyleCnt="0"/>
      <dgm:spPr/>
    </dgm:pt>
    <dgm:pt modelId="{0B28B1AE-A8BB-8D4C-9FDD-BD8009DF726F}" type="pres">
      <dgm:prSet presAssocID="{E6141637-4A0A-154E-8EA1-AFBBDFA56E39}" presName="childNode" presStyleLbl="node1" presStyleIdx="6" presStyleCnt="8">
        <dgm:presLayoutVars>
          <dgm:bulletEnabled val="1"/>
        </dgm:presLayoutVars>
      </dgm:prSet>
      <dgm:spPr/>
    </dgm:pt>
    <dgm:pt modelId="{56793B62-E698-8148-93F2-9C447849F2C0}" type="pres">
      <dgm:prSet presAssocID="{E6141637-4A0A-154E-8EA1-AFBBDFA56E39}" presName="aSpace2" presStyleCnt="0"/>
      <dgm:spPr/>
    </dgm:pt>
    <dgm:pt modelId="{814F0B66-C88E-A749-9639-EB50436EBD70}" type="pres">
      <dgm:prSet presAssocID="{44085832-7F4D-B348-891C-54158A88C4B2}" presName="childNode" presStyleLbl="node1" presStyleIdx="7" presStyleCnt="8">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3AB4D117-8B30-E94F-8CD9-DC1D917CF5EA}" type="presOf" srcId="{CD10A128-AF9D-0843-9C00-3CF408C11D2E}" destId="{4CB76A62-A620-424D-ACDF-B74BE22357E8}" srcOrd="0" destOrd="0" presId="urn:microsoft.com/office/officeart/2005/8/layout/lProcess2"/>
    <dgm:cxn modelId="{FFED2A2C-87CD-5441-B436-879BADE2CDA3}" srcId="{6EE1548F-2EF9-5F49-9B8D-E5A40D7AC1BC}" destId="{CD10A128-AF9D-0843-9C00-3CF408C11D2E}" srcOrd="4" destOrd="0" parTransId="{A668CE0C-466B-FF47-BEA1-F54BCC52F4BF}" sibTransId="{411B7402-5ED9-EB48-A8AA-3DADF5CA990E}"/>
    <dgm:cxn modelId="{64B0533A-5EBF-2B4B-9541-38E9977CDE61}" type="presOf" srcId="{F1AE2F8F-2564-6042-80F9-351597CA1468}" destId="{C2684F4A-FF4B-1B4D-9171-73F2F4255B3D}" srcOrd="0" destOrd="0" presId="urn:microsoft.com/office/officeart/2005/8/layout/lProcess2"/>
    <dgm:cxn modelId="{FC57794E-5B65-7344-BED0-F228506E0A92}" type="presOf" srcId="{073553B6-FE81-C447-BE7C-D91BB64CFD85}" destId="{E7789D28-1C38-BB4A-A718-6C27BB5A0E87}" srcOrd="0" destOrd="0" presId="urn:microsoft.com/office/officeart/2005/8/layout/lProcess2"/>
    <dgm:cxn modelId="{96FFAE60-DAE0-A144-BACA-1F66D9BEEE92}" srcId="{6EE1548F-2EF9-5F49-9B8D-E5A40D7AC1BC}" destId="{F1AE2F8F-2564-6042-80F9-351597CA1468}" srcOrd="3" destOrd="0" parTransId="{F17AA34F-E9F4-5141-8DE3-142F09A590DA}" sibTransId="{578CE07A-98DE-DA48-96F7-94E0052BE616}"/>
    <dgm:cxn modelId="{01D7C266-604F-0149-A75C-4810B7629E47}" srcId="{6EE1548F-2EF9-5F49-9B8D-E5A40D7AC1BC}" destId="{A52C2902-1FB2-B246-84E9-CE04E1D28A72}" srcOrd="5" destOrd="0" parTransId="{6138C059-AF29-124F-9ABD-15FA12E58E36}" sibTransId="{C7018AE0-28F8-5349-AF1A-F8465F9CC048}"/>
    <dgm:cxn modelId="{B6AF4679-B2B7-084C-9488-B6B933A3CCED}" type="presOf" srcId="{A52C2902-1FB2-B246-84E9-CE04E1D28A72}" destId="{82F70FF3-4471-2B44-B96D-E0E5F258982C}" srcOrd="0" destOrd="0" presId="urn:microsoft.com/office/officeart/2005/8/layout/lProcess2"/>
    <dgm:cxn modelId="{C2BC157C-5672-CB4D-A1BF-C594EA0B1B35}" srcId="{6EE1548F-2EF9-5F49-9B8D-E5A40D7AC1BC}" destId="{E6141637-4A0A-154E-8EA1-AFBBDFA56E39}" srcOrd="6" destOrd="0" parTransId="{EB5ADEA8-F3A4-C64F-A606-B40123DBC0D4}" sibTransId="{71711B8E-DCAF-5144-B35F-5119B5418D66}"/>
    <dgm:cxn modelId="{E624AF81-38FB-A04C-8FBA-2C68D7C3AE71}" type="presOf" srcId="{E6141637-4A0A-154E-8EA1-AFBBDFA56E39}" destId="{0B28B1AE-A8BB-8D4C-9FDD-BD8009DF726F}" srcOrd="0" destOrd="0" presId="urn:microsoft.com/office/officeart/2005/8/layout/lProcess2"/>
    <dgm:cxn modelId="{CAD2F4AA-EA02-EE45-8CDE-737E9789ACAD}" type="presOf" srcId="{484263C8-4126-FB40-83DF-4CB0368446E4}" destId="{2A1B4ABB-27DF-504E-86A0-BB4A29050AFC}" srcOrd="0" destOrd="0" presId="urn:microsoft.com/office/officeart/2005/8/layout/lProcess2"/>
    <dgm:cxn modelId="{A31DE3B1-72EA-2549-A7C4-B867A2B3C17F}" type="presOf" srcId="{44085832-7F4D-B348-891C-54158A88C4B2}" destId="{814F0B66-C88E-A749-9639-EB50436EBD70}"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CDF744BE-0E0F-F443-BDB2-3E7C3B5655D0}" srcId="{6EE1548F-2EF9-5F49-9B8D-E5A40D7AC1BC}" destId="{2F34DA78-6BCB-6D44-A0B4-4B30A3630C68}" srcOrd="0" destOrd="0" parTransId="{88FD63ED-1CA3-5448-87D3-003AE34F5843}" sibTransId="{06377905-CDFD-7F4E-8F2D-FF224AA624CA}"/>
    <dgm:cxn modelId="{E24BA5C6-4EE0-5848-AC11-79E4B39A2BEB}" srcId="{AA2A9DA0-7932-034F-A98F-CB85DD34679D}" destId="{6EE1548F-2EF9-5F49-9B8D-E5A40D7AC1BC}" srcOrd="0"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BA387FD4-AADB-DE4F-A492-94FEA26F1BB4}" srcId="{6EE1548F-2EF9-5F49-9B8D-E5A40D7AC1BC}" destId="{484263C8-4126-FB40-83DF-4CB0368446E4}" srcOrd="1" destOrd="0" parTransId="{DB4FCC8E-2387-174D-A284-300D07607051}" sibTransId="{1CD5155F-B714-484D-BD1B-066C80550841}"/>
    <dgm:cxn modelId="{6A4C7EDB-2813-1A47-BD24-8DAF888C9BD0}" type="presOf" srcId="{6EE1548F-2EF9-5F49-9B8D-E5A40D7AC1BC}" destId="{BA906417-E96B-8E46-AB0E-CE2EEF5EFE5E}" srcOrd="1" destOrd="0" presId="urn:microsoft.com/office/officeart/2005/8/layout/lProcess2"/>
    <dgm:cxn modelId="{6C2A00E0-5C53-D348-A023-BB0B7855A308}" srcId="{6EE1548F-2EF9-5F49-9B8D-E5A40D7AC1BC}" destId="{44085832-7F4D-B348-891C-54158A88C4B2}" srcOrd="7" destOrd="0" parTransId="{653D721F-7EAC-A34F-9DD9-E89FEDDA61CA}" sibTransId="{93E8A506-D740-1948-8690-CC1335222A11}"/>
    <dgm:cxn modelId="{4488CEED-ECC1-0D4D-A12C-48A280DB012F}" srcId="{6EE1548F-2EF9-5F49-9B8D-E5A40D7AC1BC}" destId="{073553B6-FE81-C447-BE7C-D91BB64CFD85}" srcOrd="2" destOrd="0" parTransId="{67DCCAEC-DA8D-6646-A012-CF13ABC3F5C6}" sibTransId="{26F4622D-E83D-9F4B-88DC-C5957553C679}"/>
    <dgm:cxn modelId="{64790D1F-5F0D-6042-857F-BD406294430E}" type="presParOf" srcId="{A6655849-5819-8F4C-A407-8E294D04B195}" destId="{2C1EAA6B-86BD-C546-91AC-86E96C876E5B}" srcOrd="0"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 modelId="{D37FB71A-6091-DF4E-BC96-07D1F87B1122}" type="presParOf" srcId="{79C41E09-F2E9-D141-A4AA-0F05FC7EE461}" destId="{E4E1F2E6-44B0-544F-B68C-B8391CAF3E46}" srcOrd="1" destOrd="0" presId="urn:microsoft.com/office/officeart/2005/8/layout/lProcess2"/>
    <dgm:cxn modelId="{73CBACE2-2F36-8F45-A909-998A62209CDD}" type="presParOf" srcId="{79C41E09-F2E9-D141-A4AA-0F05FC7EE461}" destId="{2A1B4ABB-27DF-504E-86A0-BB4A29050AFC}" srcOrd="2" destOrd="0" presId="urn:microsoft.com/office/officeart/2005/8/layout/lProcess2"/>
    <dgm:cxn modelId="{65CAE6CC-425C-124E-9415-F57601ADE6CC}" type="presParOf" srcId="{79C41E09-F2E9-D141-A4AA-0F05FC7EE461}" destId="{4172EE9D-C059-BD47-896C-8293AAFA2053}" srcOrd="3" destOrd="0" presId="urn:microsoft.com/office/officeart/2005/8/layout/lProcess2"/>
    <dgm:cxn modelId="{1565AB04-2C23-C54D-913C-45D4DF09322B}" type="presParOf" srcId="{79C41E09-F2E9-D141-A4AA-0F05FC7EE461}" destId="{E7789D28-1C38-BB4A-A718-6C27BB5A0E87}" srcOrd="4" destOrd="0" presId="urn:microsoft.com/office/officeart/2005/8/layout/lProcess2"/>
    <dgm:cxn modelId="{4BB9CF1F-BE7F-2641-A942-A0D02FDC9648}" type="presParOf" srcId="{79C41E09-F2E9-D141-A4AA-0F05FC7EE461}" destId="{C5B9E21A-AFF5-F24C-879A-8695EE6EF4FB}" srcOrd="5" destOrd="0" presId="urn:microsoft.com/office/officeart/2005/8/layout/lProcess2"/>
    <dgm:cxn modelId="{33FCA564-747C-C548-A4C8-5AAEB4566CEA}" type="presParOf" srcId="{79C41E09-F2E9-D141-A4AA-0F05FC7EE461}" destId="{C2684F4A-FF4B-1B4D-9171-73F2F4255B3D}" srcOrd="6" destOrd="0" presId="urn:microsoft.com/office/officeart/2005/8/layout/lProcess2"/>
    <dgm:cxn modelId="{0440DA82-180C-7843-A325-70CC470DAF04}" type="presParOf" srcId="{79C41E09-F2E9-D141-A4AA-0F05FC7EE461}" destId="{41744F1A-E365-354D-B620-BEAEEA39F888}" srcOrd="7" destOrd="0" presId="urn:microsoft.com/office/officeart/2005/8/layout/lProcess2"/>
    <dgm:cxn modelId="{556DB708-D74A-BB49-A281-714D97B73556}" type="presParOf" srcId="{79C41E09-F2E9-D141-A4AA-0F05FC7EE461}" destId="{4CB76A62-A620-424D-ACDF-B74BE22357E8}" srcOrd="8" destOrd="0" presId="urn:microsoft.com/office/officeart/2005/8/layout/lProcess2"/>
    <dgm:cxn modelId="{190FCB27-67D4-724F-A4C3-F7617C7D65F7}" type="presParOf" srcId="{79C41E09-F2E9-D141-A4AA-0F05FC7EE461}" destId="{D61377BB-990D-134A-B63B-D42F2594A0F3}" srcOrd="9" destOrd="0" presId="urn:microsoft.com/office/officeart/2005/8/layout/lProcess2"/>
    <dgm:cxn modelId="{610AD85E-32CB-3341-8B5E-9DAD8FC61697}" type="presParOf" srcId="{79C41E09-F2E9-D141-A4AA-0F05FC7EE461}" destId="{82F70FF3-4471-2B44-B96D-E0E5F258982C}" srcOrd="10" destOrd="0" presId="urn:microsoft.com/office/officeart/2005/8/layout/lProcess2"/>
    <dgm:cxn modelId="{6FE96414-AF7E-E842-9DD0-265312A16395}" type="presParOf" srcId="{79C41E09-F2E9-D141-A4AA-0F05FC7EE461}" destId="{5606D7E3-4FD3-4246-85D5-B3BC46CA077C}" srcOrd="11" destOrd="0" presId="urn:microsoft.com/office/officeart/2005/8/layout/lProcess2"/>
    <dgm:cxn modelId="{ECA6D586-2CED-604B-9AA1-AD5A2B29098B}" type="presParOf" srcId="{79C41E09-F2E9-D141-A4AA-0F05FC7EE461}" destId="{0B28B1AE-A8BB-8D4C-9FDD-BD8009DF726F}" srcOrd="12" destOrd="0" presId="urn:microsoft.com/office/officeart/2005/8/layout/lProcess2"/>
    <dgm:cxn modelId="{7BE3112C-83D8-3345-A53D-2B2BF10C1ADD}" type="presParOf" srcId="{79C41E09-F2E9-D141-A4AA-0F05FC7EE461}" destId="{56793B62-E698-8148-93F2-9C447849F2C0}" srcOrd="13" destOrd="0" presId="urn:microsoft.com/office/officeart/2005/8/layout/lProcess2"/>
    <dgm:cxn modelId="{D8AFF873-8F1D-C149-94DA-88A2558D69B6}" type="presParOf" srcId="{79C41E09-F2E9-D141-A4AA-0F05FC7EE461}" destId="{814F0B66-C88E-A749-9639-EB50436EBD70}" srcOrd="14" destOrd="0" presId="urn:microsoft.com/office/officeart/2005/8/layout/l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dirty="0"/>
            <a:t>Specify evidence to be collected</a:t>
          </a:r>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040EFE97-5DD4-4F3D-9793-43DDBF9E2C2D}">
      <dgm:prSet phldrT="[Text]"/>
      <dgm:spPr/>
      <dgm:t>
        <a:bodyPr/>
        <a:lstStyle/>
        <a:p>
          <a:r>
            <a:rPr lang="en-US" dirty="0"/>
            <a:t>Prepare background documents</a:t>
          </a:r>
        </a:p>
      </dgm:t>
    </dgm:pt>
    <dgm:pt modelId="{BA1AB69E-3ABC-473C-9DD6-6EA19859C1E9}" type="parTrans" cxnId="{2ED5FA64-4E8E-4F27-A4C9-B785FBD8AB76}">
      <dgm:prSet/>
      <dgm:spPr/>
      <dgm:t>
        <a:bodyPr/>
        <a:lstStyle/>
        <a:p>
          <a:endParaRPr lang="en-US"/>
        </a:p>
      </dgm:t>
    </dgm:pt>
    <dgm:pt modelId="{7EDBB996-D93C-45F9-9E99-4A604313CC4A}" type="sibTrans" cxnId="{2ED5FA64-4E8E-4F27-A4C9-B785FBD8AB76}">
      <dgm:prSet/>
      <dgm:spPr/>
      <dgm:t>
        <a:bodyPr/>
        <a:lstStyle/>
        <a:p>
          <a:endParaRPr lang="en-US"/>
        </a:p>
      </dgm:t>
    </dgm:pt>
    <dgm:pt modelId="{E7F4B15F-F9D1-3D40-8589-55828D1261CD}">
      <dgm:prSet/>
      <dgm:spPr/>
      <dgm:t>
        <a:bodyPr/>
        <a:lstStyle/>
        <a:p>
          <a:r>
            <a:rPr lang="en-US" dirty="0"/>
            <a:t>Rank outcomes</a:t>
          </a:r>
        </a:p>
      </dgm:t>
    </dgm:pt>
    <dgm:pt modelId="{735C5945-7188-D544-A9AA-B3EC315535F3}" type="parTrans" cxnId="{16C1C93B-539A-594E-A803-5955540463BD}">
      <dgm:prSet/>
      <dgm:spPr/>
      <dgm:t>
        <a:bodyPr/>
        <a:lstStyle/>
        <a:p>
          <a:endParaRPr lang="en-US"/>
        </a:p>
      </dgm:t>
    </dgm:pt>
    <dgm:pt modelId="{F7708EDA-B0A5-5640-9FFC-AD516FB72C06}" type="sibTrans" cxnId="{16C1C93B-539A-594E-A803-5955540463BD}">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16C1C93B-539A-594E-A803-5955540463BD}" srcId="{1E7F9FAA-8A28-431D-8BA7-C40317E7841B}" destId="{E7F4B15F-F9D1-3D40-8589-55828D1261CD}" srcOrd="1" destOrd="0" parTransId="{735C5945-7188-D544-A9AA-B3EC315535F3}" sibTransId="{F7708EDA-B0A5-5640-9FFC-AD516FB72C06}"/>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2ED5FA64-4E8E-4F27-A4C9-B785FBD8AB76}" srcId="{4C1435FD-0480-4E20-80A8-7DF704BEA41D}" destId="{040EFE97-5DD4-4F3D-9793-43DDBF9E2C2D}" srcOrd="3" destOrd="0" parTransId="{BA1AB69E-3ABC-473C-9DD6-6EA19859C1E9}" sibTransId="{7EDBB996-D93C-45F9-9E99-4A604313CC4A}"/>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2250BCBF-24CA-7E41-A809-088498D31A35}" type="presOf" srcId="{E7F4B15F-F9D1-3D40-8589-55828D1261CD}" destId="{CFF475D0-1E86-4C7A-A7B9-0FB462C94A68}" srcOrd="0" destOrd="1" presId="urn:microsoft.com/office/officeart/2009/3/layout/IncreasingArrowsProcess"/>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DC8FE8D3-7383-4A35-B522-37C08B84AD70}" type="presOf" srcId="{040EFE97-5DD4-4F3D-9793-43DDBF9E2C2D}" destId="{76E2CFD6-3D5C-49CB-916F-AB6A8FC8820D}" srcOrd="0" destOrd="3" presId="urn:microsoft.com/office/officeart/2009/3/layout/IncreasingArrowsProcess"/>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C6E001F3-04F6-458B-B2D3-06E697CB0F0D}" type="presOf" srcId="{BB8E4B9E-A66D-4BD3-ABE1-27C7C3E01480}" destId="{EFC1E2A2-6B7E-4A7F-82F4-147EE8F537C9}" srcOrd="0" destOrd="0" presId="urn:microsoft.com/office/officeart/2009/3/layout/IncreasingArrowsProcess"/>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a:t>Specify evidence to be collected</a:t>
          </a:r>
          <a:endParaRPr lang="en-US" dirty="0"/>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1CD470B9-8A18-42DD-B618-1CD89B4E98B9}">
      <dgm:prSet phldrT="[Text]"/>
      <dgm:spPr/>
      <dgm:t>
        <a:bodyPr/>
        <a:lstStyle/>
        <a:p>
          <a:r>
            <a:rPr lang="en-US" dirty="0"/>
            <a:t>Prepare background documents</a:t>
          </a:r>
        </a:p>
      </dgm:t>
    </dgm:pt>
    <dgm:pt modelId="{E16343CB-A7AB-4C6C-8211-E3E13C96A766}" type="parTrans" cxnId="{F2059DF2-01AF-4267-9769-4F32C5A8DDF2}">
      <dgm:prSet/>
      <dgm:spPr/>
      <dgm:t>
        <a:bodyPr/>
        <a:lstStyle/>
        <a:p>
          <a:endParaRPr lang="en-US"/>
        </a:p>
      </dgm:t>
    </dgm:pt>
    <dgm:pt modelId="{DEDD25A7-D7BD-4EA1-B855-E50F8AFB18BB}" type="sibTrans" cxnId="{F2059DF2-01AF-4267-9769-4F32C5A8DDF2}">
      <dgm:prSet/>
      <dgm:spPr/>
      <dgm:t>
        <a:bodyPr/>
        <a:lstStyle/>
        <a:p>
          <a:endParaRPr lang="en-US"/>
        </a:p>
      </dgm:t>
    </dgm:pt>
    <dgm:pt modelId="{847B775E-94BA-5143-8774-8D5175782583}">
      <dgm:prSet/>
      <dgm:spPr/>
      <dgm:t>
        <a:bodyPr/>
        <a:lstStyle/>
        <a:p>
          <a:r>
            <a:rPr lang="en-US"/>
            <a:t>Rank outcomes</a:t>
          </a:r>
          <a:endParaRPr lang="en-US" dirty="0"/>
        </a:p>
      </dgm:t>
    </dgm:pt>
    <dgm:pt modelId="{CDEF41EC-19FC-234D-A36D-01C040C33BBF}" type="parTrans" cxnId="{BC1A39FE-10C3-AA4C-93B7-5D0A03D09321}">
      <dgm:prSet/>
      <dgm:spPr/>
      <dgm:t>
        <a:bodyPr/>
        <a:lstStyle/>
        <a:p>
          <a:endParaRPr lang="en-US"/>
        </a:p>
      </dgm:t>
    </dgm:pt>
    <dgm:pt modelId="{5CC533A6-D9BA-C945-9EF2-39935F0E9D0A}" type="sibTrans" cxnId="{BC1A39FE-10C3-AA4C-93B7-5D0A03D09321}">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CEB66D87-AE11-49D5-BBC4-D23FCF3D6AA1}" type="presOf" srcId="{9D64F4D2-7162-4A66-865A-D68548EB8D15}" destId="{76E2CFD6-3D5C-49CB-916F-AB6A8FC8820D}"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9E03D1E1-8F19-4C88-9380-6590DEA07359}" type="presOf" srcId="{1CD470B9-8A18-42DD-B618-1CD89B4E98B9}" destId="{76E2CFD6-3D5C-49CB-916F-AB6A8FC8820D}" srcOrd="0" destOrd="3" presId="urn:microsoft.com/office/officeart/2009/3/layout/IncreasingArrowsProcess"/>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F2059DF2-01AF-4267-9769-4F32C5A8DDF2}" srcId="{4C1435FD-0480-4E20-80A8-7DF704BEA41D}" destId="{1CD470B9-8A18-42DD-B618-1CD89B4E98B9}" srcOrd="3" destOrd="0" parTransId="{E16343CB-A7AB-4C6C-8211-E3E13C96A766}" sibTransId="{DEDD25A7-D7BD-4EA1-B855-E50F8AFB18BB}"/>
    <dgm:cxn modelId="{C6E001F3-04F6-458B-B2D3-06E697CB0F0D}" type="presOf" srcId="{BB8E4B9E-A66D-4BD3-ABE1-27C7C3E01480}" destId="{EFC1E2A2-6B7E-4A7F-82F4-147EE8F537C9}" srcOrd="0" destOrd="0" presId="urn:microsoft.com/office/officeart/2009/3/layout/IncreasingArrowsProcess"/>
    <dgm:cxn modelId="{4C9A37F9-D38C-FE4E-87C5-4A1FC62B6E41}" type="presOf" srcId="{847B775E-94BA-5143-8774-8D5175782583}" destId="{CFF475D0-1E86-4C7A-A7B9-0FB462C94A68}" srcOrd="0" destOrd="1" presId="urn:microsoft.com/office/officeart/2009/3/layout/IncreasingArrowsProcess"/>
    <dgm:cxn modelId="{BC1A39FE-10C3-AA4C-93B7-5D0A03D09321}" srcId="{1E7F9FAA-8A28-431D-8BA7-C40317E7841B}" destId="{847B775E-94BA-5143-8774-8D5175782583}" srcOrd="1" destOrd="0" parTransId="{CDEF41EC-19FC-234D-A36D-01C040C33BBF}" sibTransId="{5CC533A6-D9BA-C945-9EF2-39935F0E9D0A}"/>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76F1DFB2-531D-9E45-A0F8-FF4D69BBCD52}">
      <dgm:prSet phldrT="[Text]"/>
      <dgm:spPr>
        <a:solidFill>
          <a:schemeClr val="accent5">
            <a:lumMod val="75000"/>
          </a:schemeClr>
        </a:solidFill>
      </dgm:spPr>
      <dgm:t>
        <a:bodyPr/>
        <a:lstStyle/>
        <a:p>
          <a:r>
            <a:rPr lang="en-US" dirty="0">
              <a:solidFill>
                <a:schemeClr val="bg1"/>
              </a:solidFill>
            </a:rPr>
            <a:t>Vaccine related costs and resource use</a:t>
          </a:r>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dgm:spPr>
        <a:solidFill>
          <a:srgbClr val="86BF49"/>
        </a:solidFill>
      </dgm:spPr>
      <dgm:t>
        <a:bodyPr/>
        <a:lstStyle/>
        <a:p>
          <a:r>
            <a:rPr lang="en-US" b="0" dirty="0">
              <a:solidFill>
                <a:schemeClr val="tx1"/>
              </a:solidFill>
            </a:rPr>
            <a:t>Interactions with existing interventions and control strategies</a:t>
          </a:r>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7A5FDE3E-8C92-3444-AC44-5205A9B6FE5A}">
      <dgm:prSet/>
      <dgm:spPr>
        <a:solidFill>
          <a:srgbClr val="EA7211"/>
        </a:solidFill>
      </dgm:spPr>
      <dgm:t>
        <a:bodyPr/>
        <a:lstStyle/>
        <a:p>
          <a:r>
            <a:rPr lang="en-US" dirty="0">
              <a:solidFill>
                <a:schemeClr val="tx1"/>
              </a:solidFill>
            </a:rPr>
            <a:t>Vaccine characteristics</a:t>
          </a:r>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072E2C74-DD79-B44D-8294-2401A4061E5E}">
      <dgm:prSet/>
      <dgm:spPr>
        <a:solidFill>
          <a:srgbClr val="EA7211"/>
        </a:solidFill>
      </dgm:spPr>
      <dgm:t>
        <a:bodyPr/>
        <a:lstStyle/>
        <a:p>
          <a:r>
            <a:rPr lang="en-US" dirty="0">
              <a:solidFill>
                <a:schemeClr val="tx1"/>
              </a:solidFill>
            </a:rPr>
            <a:t>Safety</a:t>
          </a:r>
        </a:p>
      </dgm:t>
    </dgm:pt>
    <dgm:pt modelId="{83E60DCB-6615-424A-BCC4-4B2F78884D97}" type="parTrans" cxnId="{F9877DD1-0532-354D-8B37-AA4551AE05D7}">
      <dgm:prSet/>
      <dgm:spPr/>
      <dgm:t>
        <a:bodyPr/>
        <a:lstStyle/>
        <a:p>
          <a:endParaRPr lang="en-US"/>
        </a:p>
      </dgm:t>
    </dgm:pt>
    <dgm:pt modelId="{C213CB1F-21C7-6C4E-8734-CB864ACAFAD4}" type="sibTrans" cxnId="{F9877DD1-0532-354D-8B37-AA4551AE05D7}">
      <dgm:prSet/>
      <dgm:spPr/>
      <dgm:t>
        <a:bodyPr/>
        <a:lstStyle/>
        <a:p>
          <a:endParaRPr lang="en-US"/>
        </a:p>
      </dgm:t>
    </dgm:pt>
    <dgm:pt modelId="{9B7B5B59-778C-554E-B879-F81206032CBE}">
      <dgm:prSet/>
      <dgm:spPr>
        <a:solidFill>
          <a:srgbClr val="EA7211"/>
        </a:solidFill>
      </dgm:spPr>
      <dgm:t>
        <a:bodyPr/>
        <a:lstStyle/>
        <a:p>
          <a:r>
            <a:rPr lang="en-US" dirty="0">
              <a:solidFill>
                <a:schemeClr val="tx1"/>
              </a:solidFill>
            </a:rPr>
            <a:t>Efficacy and effectiveness</a:t>
          </a:r>
        </a:p>
      </dgm:t>
    </dgm:pt>
    <dgm:pt modelId="{8E324296-E77B-E24D-89AF-CD8AAC46829B}" type="parTrans" cxnId="{2789CEEE-808D-644B-BF0F-8ADB1451D72D}">
      <dgm:prSet/>
      <dgm:spPr/>
      <dgm:t>
        <a:bodyPr/>
        <a:lstStyle/>
        <a:p>
          <a:endParaRPr lang="en-US"/>
        </a:p>
      </dgm:t>
    </dgm:pt>
    <dgm:pt modelId="{7AB4D6B9-6DAE-8E44-B1E6-97AE668ACC4D}" type="sibTrans" cxnId="{2789CEEE-808D-644B-BF0F-8ADB1451D72D}">
      <dgm:prSet/>
      <dgm:spPr/>
      <dgm:t>
        <a:bodyPr/>
        <a:lstStyle/>
        <a:p>
          <a:endParaRPr lang="en-US"/>
        </a:p>
      </dgm:t>
    </dgm:pt>
    <dgm:pt modelId="{0C511318-44DF-D44A-86C5-ECED5C9A52F3}">
      <dgm:prSet/>
      <dgm:spPr>
        <a:solidFill>
          <a:srgbClr val="EA7211"/>
        </a:solidFill>
      </dgm:spPr>
      <dgm:t>
        <a:bodyPr/>
        <a:lstStyle/>
        <a:p>
          <a:r>
            <a:rPr lang="en-US" dirty="0">
              <a:solidFill>
                <a:schemeClr val="tx1"/>
              </a:solidFill>
            </a:rPr>
            <a:t>Vaccine indirect effects</a:t>
          </a:r>
        </a:p>
      </dgm:t>
    </dgm:pt>
    <dgm:pt modelId="{F47C68DF-2CCA-7B4F-B581-6B371DD3ADE8}" type="parTrans" cxnId="{4FD410F6-3309-0948-A8FE-2D69FBFAA5F6}">
      <dgm:prSet/>
      <dgm:spPr/>
      <dgm:t>
        <a:bodyPr/>
        <a:lstStyle/>
        <a:p>
          <a:endParaRPr lang="en-US"/>
        </a:p>
      </dgm:t>
    </dgm:pt>
    <dgm:pt modelId="{10274083-DBB5-9D4C-9FFA-8BC343B71E06}" type="sibTrans" cxnId="{4FD410F6-3309-0948-A8FE-2D69FBFAA5F6}">
      <dgm:prSet/>
      <dgm:spPr/>
      <dgm:t>
        <a:bodyPr/>
        <a:lstStyle/>
        <a:p>
          <a:endParaRPr lang="en-US"/>
        </a:p>
      </dgm:t>
    </dgm:pt>
    <dgm:pt modelId="{C6816D33-9AB6-BB40-8C95-E5A566AB6467}">
      <dgm:prSet/>
      <dgm:spPr>
        <a:solidFill>
          <a:srgbClr val="EA7211"/>
        </a:solidFill>
      </dgm:spPr>
      <dgm:t>
        <a:bodyPr/>
        <a:lstStyle/>
        <a:p>
          <a:endParaRPr lang="en-US" dirty="0">
            <a:solidFill>
              <a:schemeClr val="tx1"/>
            </a:solidFill>
          </a:endParaRPr>
        </a:p>
      </dgm:t>
    </dgm:pt>
    <dgm:pt modelId="{162EFA0C-BA0F-964B-8E4A-155EF5E54C0E}" type="parTrans" cxnId="{06CDDBEF-0A58-9C4F-BAA8-E380E4461F19}">
      <dgm:prSet/>
      <dgm:spPr/>
      <dgm:t>
        <a:bodyPr/>
        <a:lstStyle/>
        <a:p>
          <a:endParaRPr lang="en-US"/>
        </a:p>
      </dgm:t>
    </dgm:pt>
    <dgm:pt modelId="{ABF9C8B8-E47D-6845-8018-828C5D7E4E49}" type="sibTrans" cxnId="{06CDDBEF-0A58-9C4F-BAA8-E380E4461F19}">
      <dgm:prSet/>
      <dgm:spPr/>
      <dgm:t>
        <a:bodyPr/>
        <a:lstStyle/>
        <a:p>
          <a:endParaRPr lang="en-US"/>
        </a:p>
      </dgm:t>
    </dgm:pt>
    <dgm:pt modelId="{F37C9A25-822F-984C-AE3D-D06D188CBF25}">
      <dgm:prSet phldrT="[Text]"/>
      <dgm:spPr>
        <a:solidFill>
          <a:schemeClr val="accent5">
            <a:lumMod val="75000"/>
          </a:schemeClr>
        </a:solidFill>
      </dgm:spPr>
      <dgm:t>
        <a:bodyPr/>
        <a:lstStyle/>
        <a:p>
          <a:r>
            <a:rPr lang="en-US" dirty="0">
              <a:solidFill>
                <a:schemeClr val="bg1"/>
              </a:solidFill>
            </a:rPr>
            <a:t>Vaccine availability</a:t>
          </a:r>
        </a:p>
      </dgm:t>
    </dgm:pt>
    <dgm:pt modelId="{3B98804F-86C5-3645-8656-A41A1FF6E540}" type="parTrans" cxnId="{5AB1C411-6F53-E04E-B5B2-AB34530C9150}">
      <dgm:prSet/>
      <dgm:spPr/>
      <dgm:t>
        <a:bodyPr/>
        <a:lstStyle/>
        <a:p>
          <a:endParaRPr lang="en-US"/>
        </a:p>
      </dgm:t>
    </dgm:pt>
    <dgm:pt modelId="{CFF04FBA-8A01-FF45-83D8-F112D6219E51}" type="sibTrans" cxnId="{5AB1C411-6F53-E04E-B5B2-AB34530C9150}">
      <dgm:prSet/>
      <dgm:spPr/>
      <dgm:t>
        <a:bodyPr/>
        <a:lstStyle/>
        <a:p>
          <a:endParaRPr lang="en-US"/>
        </a:p>
      </dgm:t>
    </dgm:pt>
    <dgm:pt modelId="{35627742-FCE7-414C-98D2-264A3B162D35}">
      <dgm:prSet phldrT="[Text]"/>
      <dgm:spPr>
        <a:solidFill>
          <a:schemeClr val="accent5">
            <a:lumMod val="75000"/>
          </a:schemeClr>
        </a:solidFill>
      </dgm:spPr>
      <dgm:t>
        <a:bodyPr/>
        <a:lstStyle/>
        <a:p>
          <a:r>
            <a:rPr lang="en-US" dirty="0">
              <a:solidFill>
                <a:schemeClr val="bg1"/>
              </a:solidFill>
            </a:rPr>
            <a:t>Vaccine affordability</a:t>
          </a:r>
        </a:p>
      </dgm:t>
    </dgm:pt>
    <dgm:pt modelId="{76FEA1C7-7F8E-0245-8FC3-925123FF43B8}" type="parTrans" cxnId="{79B0DB94-B030-824A-9B96-9CA8FB2D7836}">
      <dgm:prSet/>
      <dgm:spPr/>
      <dgm:t>
        <a:bodyPr/>
        <a:lstStyle/>
        <a:p>
          <a:endParaRPr lang="en-US"/>
        </a:p>
      </dgm:t>
    </dgm:pt>
    <dgm:pt modelId="{8F12F4AB-4CFA-4442-B6B1-4CB18241C224}" type="sibTrans" cxnId="{79B0DB94-B030-824A-9B96-9CA8FB2D7836}">
      <dgm:prSet/>
      <dgm:spPr/>
      <dgm:t>
        <a:bodyPr/>
        <a:lstStyle/>
        <a:p>
          <a:endParaRPr lang="en-US"/>
        </a:p>
      </dgm:t>
    </dgm:pt>
    <dgm:pt modelId="{7A2C0DD3-EA1D-EE4C-BE15-9D65B28F9046}">
      <dgm:prSet phldrT="[Text]"/>
      <dgm:spPr>
        <a:solidFill>
          <a:schemeClr val="accent5">
            <a:lumMod val="75000"/>
          </a:schemeClr>
        </a:solidFill>
      </dgm:spPr>
      <dgm:t>
        <a:bodyPr/>
        <a:lstStyle/>
        <a:p>
          <a:r>
            <a:rPr lang="en-US" dirty="0">
              <a:solidFill>
                <a:schemeClr val="bg1"/>
              </a:solidFill>
            </a:rPr>
            <a:t>Economic impact of intervention on NIP as well as health sector</a:t>
          </a:r>
        </a:p>
      </dgm:t>
    </dgm:pt>
    <dgm:pt modelId="{D63FB9B3-FB52-AB43-A8D3-7879A490B613}" type="parTrans" cxnId="{63583A77-DA64-4A46-9DB8-D8DF49AB6FF9}">
      <dgm:prSet/>
      <dgm:spPr/>
      <dgm:t>
        <a:bodyPr/>
        <a:lstStyle/>
        <a:p>
          <a:endParaRPr lang="en-US"/>
        </a:p>
      </dgm:t>
    </dgm:pt>
    <dgm:pt modelId="{A12E74B2-0DD6-CC4E-96EF-E8F2FF2B50E1}" type="sibTrans" cxnId="{63583A77-DA64-4A46-9DB8-D8DF49AB6FF9}">
      <dgm:prSet/>
      <dgm:spPr/>
      <dgm:t>
        <a:bodyPr/>
        <a:lstStyle/>
        <a:p>
          <a:endParaRPr lang="en-US"/>
        </a:p>
      </dgm:t>
    </dgm:pt>
    <dgm:pt modelId="{484263C8-4126-FB40-83DF-4CB0368446E4}">
      <dgm:prSet phldrT="[Text]"/>
      <dgm:spPr>
        <a:solidFill>
          <a:srgbClr val="86BF49"/>
        </a:solidFill>
      </dgm:spPr>
      <dgm:t>
        <a:bodyPr/>
        <a:lstStyle/>
        <a:p>
          <a:r>
            <a:rPr lang="en-US" b="0" dirty="0">
              <a:solidFill>
                <a:schemeClr val="tx1"/>
              </a:solidFill>
            </a:rPr>
            <a:t>Feasibility</a:t>
          </a:r>
        </a:p>
      </dgm:t>
    </dgm:pt>
    <dgm:pt modelId="{DB4FCC8E-2387-174D-A284-300D07607051}" type="parTrans" cxnId="{BA387FD4-AADB-DE4F-A492-94FEA26F1BB4}">
      <dgm:prSet/>
      <dgm:spPr/>
      <dgm:t>
        <a:bodyPr/>
        <a:lstStyle/>
        <a:p>
          <a:endParaRPr lang="en-US"/>
        </a:p>
      </dgm:t>
    </dgm:pt>
    <dgm:pt modelId="{1CD5155F-B714-484D-BD1B-066C80550841}" type="sibTrans" cxnId="{BA387FD4-AADB-DE4F-A492-94FEA26F1BB4}">
      <dgm:prSet/>
      <dgm:spPr/>
      <dgm:t>
        <a:bodyPr/>
        <a:lstStyle/>
        <a:p>
          <a:endParaRPr lang="en-US"/>
        </a:p>
      </dgm:t>
    </dgm:pt>
    <dgm:pt modelId="{073553B6-FE81-C447-BE7C-D91BB64CFD85}">
      <dgm:prSet phldrT="[Text]"/>
      <dgm:spPr>
        <a:solidFill>
          <a:srgbClr val="86BF49"/>
        </a:solidFill>
      </dgm:spPr>
      <dgm:t>
        <a:bodyPr/>
        <a:lstStyle/>
        <a:p>
          <a:r>
            <a:rPr lang="en-US" b="0" dirty="0">
              <a:solidFill>
                <a:schemeClr val="tx1"/>
              </a:solidFill>
            </a:rPr>
            <a:t>Vaccine registration and regulations</a:t>
          </a:r>
        </a:p>
      </dgm:t>
    </dgm:pt>
    <dgm:pt modelId="{67DCCAEC-DA8D-6646-A012-CF13ABC3F5C6}" type="parTrans" cxnId="{4488CEED-ECC1-0D4D-A12C-48A280DB012F}">
      <dgm:prSet/>
      <dgm:spPr/>
      <dgm:t>
        <a:bodyPr/>
        <a:lstStyle/>
        <a:p>
          <a:endParaRPr lang="en-US"/>
        </a:p>
      </dgm:t>
    </dgm:pt>
    <dgm:pt modelId="{26F4622D-E83D-9F4B-88DC-C5957553C679}" type="sibTrans" cxnId="{4488CEED-ECC1-0D4D-A12C-48A280DB012F}">
      <dgm:prSet/>
      <dgm:spPr/>
      <dgm:t>
        <a:bodyPr/>
        <a:lstStyle/>
        <a:p>
          <a:endParaRPr lang="en-US"/>
        </a:p>
      </dgm:t>
    </dgm:pt>
    <dgm:pt modelId="{F1AE2F8F-2564-6042-80F9-351597CA1468}">
      <dgm:prSet phldrT="[Text]"/>
      <dgm:spPr>
        <a:solidFill>
          <a:srgbClr val="86BF49"/>
        </a:solidFill>
      </dgm:spPr>
      <dgm:t>
        <a:bodyPr/>
        <a:lstStyle/>
        <a:p>
          <a:r>
            <a:rPr lang="en-US" b="0" dirty="0">
              <a:solidFill>
                <a:schemeClr val="tx1"/>
              </a:solidFill>
            </a:rPr>
            <a:t>Impact on resources</a:t>
          </a:r>
        </a:p>
      </dgm:t>
    </dgm:pt>
    <dgm:pt modelId="{F17AA34F-E9F4-5141-8DE3-142F09A590DA}" type="parTrans" cxnId="{96FFAE60-DAE0-A144-BACA-1F66D9BEEE92}">
      <dgm:prSet/>
      <dgm:spPr/>
      <dgm:t>
        <a:bodyPr/>
        <a:lstStyle/>
        <a:p>
          <a:endParaRPr lang="en-US"/>
        </a:p>
      </dgm:t>
    </dgm:pt>
    <dgm:pt modelId="{578CE07A-98DE-DA48-96F7-94E0052BE616}" type="sibTrans" cxnId="{96FFAE60-DAE0-A144-BACA-1F66D9BEEE92}">
      <dgm:prSet/>
      <dgm:spPr/>
      <dgm:t>
        <a:bodyPr/>
        <a:lstStyle/>
        <a:p>
          <a:endParaRPr lang="en-US"/>
        </a:p>
      </dgm:t>
    </dgm:pt>
    <dgm:pt modelId="{CD10A128-AF9D-0843-9C00-3CF408C11D2E}">
      <dgm:prSet phldrT="[Text]"/>
      <dgm:spPr>
        <a:solidFill>
          <a:srgbClr val="86BF49"/>
        </a:solidFill>
      </dgm:spPr>
      <dgm:t>
        <a:bodyPr/>
        <a:lstStyle/>
        <a:p>
          <a:r>
            <a:rPr lang="en-US" b="0" dirty="0">
              <a:solidFill>
                <a:schemeClr val="tx1"/>
              </a:solidFill>
            </a:rPr>
            <a:t>Ability to evaluate</a:t>
          </a:r>
        </a:p>
      </dgm:t>
    </dgm:pt>
    <dgm:pt modelId="{A668CE0C-466B-FF47-BEA1-F54BCC52F4BF}" type="parTrans" cxnId="{FFED2A2C-87CD-5441-B436-879BADE2CDA3}">
      <dgm:prSet/>
      <dgm:spPr/>
      <dgm:t>
        <a:bodyPr/>
        <a:lstStyle/>
        <a:p>
          <a:endParaRPr lang="en-US"/>
        </a:p>
      </dgm:t>
    </dgm:pt>
    <dgm:pt modelId="{411B7402-5ED9-EB48-A8AA-3DADF5CA990E}" type="sibTrans" cxnId="{FFED2A2C-87CD-5441-B436-879BADE2CDA3}">
      <dgm:prSet/>
      <dgm:spPr/>
      <dgm:t>
        <a:bodyPr/>
        <a:lstStyle/>
        <a:p>
          <a:endParaRPr lang="en-US"/>
        </a:p>
      </dgm:t>
    </dgm:pt>
    <dgm:pt modelId="{A52C2902-1FB2-B246-84E9-CE04E1D28A72}">
      <dgm:prSet phldrT="[Text]"/>
      <dgm:spPr>
        <a:solidFill>
          <a:srgbClr val="86BF49"/>
        </a:solidFill>
      </dgm:spPr>
      <dgm:t>
        <a:bodyPr/>
        <a:lstStyle/>
        <a:p>
          <a:r>
            <a:rPr lang="en-US" b="0" dirty="0">
              <a:solidFill>
                <a:schemeClr val="tx1"/>
              </a:solidFill>
            </a:rPr>
            <a:t>Acceptability</a:t>
          </a:r>
        </a:p>
      </dgm:t>
    </dgm:pt>
    <dgm:pt modelId="{6138C059-AF29-124F-9ABD-15FA12E58E36}" type="parTrans" cxnId="{01D7C266-604F-0149-A75C-4810B7629E47}">
      <dgm:prSet/>
      <dgm:spPr/>
      <dgm:t>
        <a:bodyPr/>
        <a:lstStyle/>
        <a:p>
          <a:endParaRPr lang="en-US"/>
        </a:p>
      </dgm:t>
    </dgm:pt>
    <dgm:pt modelId="{C7018AE0-28F8-5349-AF1A-F8465F9CC048}" type="sibTrans" cxnId="{01D7C266-604F-0149-A75C-4810B7629E47}">
      <dgm:prSet/>
      <dgm:spPr/>
      <dgm:t>
        <a:bodyPr/>
        <a:lstStyle/>
        <a:p>
          <a:endParaRPr lang="en-US"/>
        </a:p>
      </dgm:t>
    </dgm:pt>
    <dgm:pt modelId="{E6141637-4A0A-154E-8EA1-AFBBDFA56E39}">
      <dgm:prSet phldrT="[Text]"/>
      <dgm:spPr>
        <a:solidFill>
          <a:srgbClr val="86BF49"/>
        </a:solidFill>
      </dgm:spPr>
      <dgm:t>
        <a:bodyPr/>
        <a:lstStyle/>
        <a:p>
          <a:r>
            <a:rPr lang="en-US" b="0" dirty="0">
              <a:solidFill>
                <a:schemeClr val="tx1"/>
              </a:solidFill>
            </a:rPr>
            <a:t>Equity</a:t>
          </a:r>
        </a:p>
      </dgm:t>
    </dgm:pt>
    <dgm:pt modelId="{EB5ADEA8-F3A4-C64F-A606-B40123DBC0D4}" type="parTrans" cxnId="{C2BC157C-5672-CB4D-A1BF-C594EA0B1B35}">
      <dgm:prSet/>
      <dgm:spPr/>
      <dgm:t>
        <a:bodyPr/>
        <a:lstStyle/>
        <a:p>
          <a:endParaRPr lang="en-US"/>
        </a:p>
      </dgm:t>
    </dgm:pt>
    <dgm:pt modelId="{71711B8E-DCAF-5144-B35F-5119B5418D66}" type="sibTrans" cxnId="{C2BC157C-5672-CB4D-A1BF-C594EA0B1B35}">
      <dgm:prSet/>
      <dgm:spPr/>
      <dgm:t>
        <a:bodyPr/>
        <a:lstStyle/>
        <a:p>
          <a:endParaRPr lang="en-US"/>
        </a:p>
      </dgm:t>
    </dgm:pt>
    <dgm:pt modelId="{44085832-7F4D-B348-891C-54158A88C4B2}">
      <dgm:prSet phldrT="[Text]"/>
      <dgm:spPr>
        <a:solidFill>
          <a:srgbClr val="86BF49"/>
        </a:solidFill>
      </dgm:spPr>
      <dgm:t>
        <a:bodyPr/>
        <a:lstStyle/>
        <a:p>
          <a:r>
            <a:rPr lang="en-US" b="0" dirty="0">
              <a:solidFill>
                <a:schemeClr val="tx1"/>
              </a:solidFill>
            </a:rPr>
            <a:t>Social considerations</a:t>
          </a:r>
        </a:p>
      </dgm:t>
    </dgm:pt>
    <dgm:pt modelId="{653D721F-7EAC-A34F-9DD9-E89FEDDA61CA}" type="parTrans" cxnId="{6C2A00E0-5C53-D348-A023-BB0B7855A308}">
      <dgm:prSet/>
      <dgm:spPr/>
      <dgm:t>
        <a:bodyPr/>
        <a:lstStyle/>
        <a:p>
          <a:endParaRPr lang="en-US"/>
        </a:p>
      </dgm:t>
    </dgm:pt>
    <dgm:pt modelId="{93E8A506-D740-1948-8690-CC1335222A11}" type="sibTrans" cxnId="{6C2A00E0-5C53-D348-A023-BB0B7855A308}">
      <dgm:prSet/>
      <dgm:spPr/>
      <dgm:t>
        <a:bodyPr/>
        <a:lstStyle/>
        <a:p>
          <a:endParaRPr lang="en-US"/>
        </a:p>
      </dgm:t>
    </dgm:pt>
    <dgm:pt modelId="{C7A0AB15-5CA7-7840-B41B-229A2AE8CFCD}">
      <dgm:prSet phldrT="[Text]"/>
      <dgm:spPr/>
      <dgm:t>
        <a:bodyPr/>
        <a:lstStyle/>
        <a:p>
          <a:r>
            <a:rPr lang="en-US" dirty="0"/>
            <a:t>Resource use</a:t>
          </a:r>
        </a:p>
      </dgm:t>
    </dgm:pt>
    <dgm:pt modelId="{121E5B20-7DA5-C240-A5F6-0F13BDD742A0}" type="sibTrans" cxnId="{AE1FF4DD-CAC1-0742-8C04-3340206A9518}">
      <dgm:prSet/>
      <dgm:spPr/>
      <dgm:t>
        <a:bodyPr/>
        <a:lstStyle/>
        <a:p>
          <a:endParaRPr lang="en-US"/>
        </a:p>
      </dgm:t>
    </dgm:pt>
    <dgm:pt modelId="{C4F74C89-488C-8B4B-AC1D-7A59C416F30A}" type="parTrans" cxnId="{AE1FF4DD-CAC1-0742-8C04-3340206A9518}">
      <dgm:prSet/>
      <dgm:spPr/>
      <dgm:t>
        <a:bodyPr/>
        <a:lstStyle/>
        <a:p>
          <a:endParaRPr lang="en-US"/>
        </a:p>
      </dgm:t>
    </dgm:pt>
    <dgm:pt modelId="{57FD2786-B026-B34B-8684-305217761312}">
      <dgm:prSet/>
      <dgm:spPr/>
      <dgm:t>
        <a:bodyPr/>
        <a:lstStyle/>
        <a:p>
          <a:r>
            <a:rPr lang="en-US" dirty="0"/>
            <a:t>Vaccine and immunization characteristics</a:t>
          </a:r>
        </a:p>
      </dgm:t>
    </dgm:pt>
    <dgm:pt modelId="{47BA1DC5-D15D-5B4C-B09A-48CF4DE3E5CB}" type="sibTrans" cxnId="{FB204D90-F2F5-3A43-9013-4E4B8B2AC04F}">
      <dgm:prSet/>
      <dgm:spPr/>
      <dgm:t>
        <a:bodyPr/>
        <a:lstStyle/>
        <a:p>
          <a:endParaRPr lang="en-US"/>
        </a:p>
      </dgm:t>
    </dgm:pt>
    <dgm:pt modelId="{D7508D9F-4016-004D-9376-913D29C985B2}" type="parTrans" cxnId="{FB204D90-F2F5-3A43-9013-4E4B8B2AC04F}">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22">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22">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22">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22">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22">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custLinFactNeighborY="2347"/>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5" presStyleCnt="22">
        <dgm:presLayoutVars>
          <dgm:bulletEnabled val="1"/>
        </dgm:presLayoutVars>
      </dgm:prSet>
      <dgm:spPr/>
    </dgm:pt>
    <dgm:pt modelId="{A3A771A2-C300-9C4E-BBF7-31B61194B82F}" type="pres">
      <dgm:prSet presAssocID="{7A5FDE3E-8C92-3444-AC44-5205A9B6FE5A}" presName="aSpace2" presStyleCnt="0"/>
      <dgm:spPr/>
    </dgm:pt>
    <dgm:pt modelId="{F2EC1069-716A-004F-8035-E2EA1FE45B9D}" type="pres">
      <dgm:prSet presAssocID="{072E2C74-DD79-B44D-8294-2401A4061E5E}" presName="childNode" presStyleLbl="node1" presStyleIdx="6" presStyleCnt="22">
        <dgm:presLayoutVars>
          <dgm:bulletEnabled val="1"/>
        </dgm:presLayoutVars>
      </dgm:prSet>
      <dgm:spPr/>
    </dgm:pt>
    <dgm:pt modelId="{52CC6BB8-9F91-E645-9AEA-FF668B307CDF}" type="pres">
      <dgm:prSet presAssocID="{072E2C74-DD79-B44D-8294-2401A4061E5E}" presName="aSpace2" presStyleCnt="0"/>
      <dgm:spPr/>
    </dgm:pt>
    <dgm:pt modelId="{C03D3C8B-BF03-1346-A3D6-DB7FE6A78870}" type="pres">
      <dgm:prSet presAssocID="{9B7B5B59-778C-554E-B879-F81206032CBE}" presName="childNode" presStyleLbl="node1" presStyleIdx="7" presStyleCnt="22">
        <dgm:presLayoutVars>
          <dgm:bulletEnabled val="1"/>
        </dgm:presLayoutVars>
      </dgm:prSet>
      <dgm:spPr/>
    </dgm:pt>
    <dgm:pt modelId="{B5AAB9BD-AE16-DD4D-AC49-AD94562A3B61}" type="pres">
      <dgm:prSet presAssocID="{9B7B5B59-778C-554E-B879-F81206032CBE}" presName="aSpace2" presStyleCnt="0"/>
      <dgm:spPr/>
    </dgm:pt>
    <dgm:pt modelId="{8EB1FE75-10EC-354F-BFB0-790036956CAB}" type="pres">
      <dgm:prSet presAssocID="{0C511318-44DF-D44A-86C5-ECED5C9A52F3}" presName="childNode" presStyleLbl="node1" presStyleIdx="8" presStyleCnt="22">
        <dgm:presLayoutVars>
          <dgm:bulletEnabled val="1"/>
        </dgm:presLayoutVars>
      </dgm:prSet>
      <dgm:spPr/>
    </dgm:pt>
    <dgm:pt modelId="{79AC59A0-D422-F74D-BD41-1CCC69F936E9}" type="pres">
      <dgm:prSet presAssocID="{0C511318-44DF-D44A-86C5-ECED5C9A52F3}" presName="aSpace2" presStyleCnt="0"/>
      <dgm:spPr/>
    </dgm:pt>
    <dgm:pt modelId="{5EB195AB-E4DC-2747-9AB8-C05F7C4D82D5}" type="pres">
      <dgm:prSet presAssocID="{C6816D33-9AB6-BB40-8C95-E5A566AB6467}" presName="childNode" presStyleLbl="node1" presStyleIdx="9" presStyleCnt="22">
        <dgm:presLayoutVars>
          <dgm:bulletEnabled val="1"/>
        </dgm:presLayoutVars>
      </dgm:prSet>
      <dgm:spPr/>
    </dgm:pt>
    <dgm:pt modelId="{5E0F3606-59FF-304F-B720-1C898D02BEB2}" type="pres">
      <dgm:prSet presAssocID="{57FD2786-B026-B34B-8684-305217761312}" presName="aSpace" presStyleCnt="0"/>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2" presStyleCnt="4" custLinFactNeighborY="928"/>
      <dgm:spPr/>
    </dgm:pt>
    <dgm:pt modelId="{7DBB906B-4212-464C-8B73-36EB3F85DEDA}" type="pres">
      <dgm:prSet presAssocID="{C7A0AB15-5CA7-7840-B41B-229A2AE8CFCD}" presName="textNode" presStyleLbl="bgShp" presStyleIdx="2" presStyleCnt="4"/>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10" presStyleCnt="22">
        <dgm:presLayoutVars>
          <dgm:bulletEnabled val="1"/>
        </dgm:presLayoutVars>
      </dgm:prSet>
      <dgm:spPr/>
    </dgm:pt>
    <dgm:pt modelId="{AB16EE8F-B286-EB4A-BD6B-D41C0F56C8C5}" type="pres">
      <dgm:prSet presAssocID="{76F1DFB2-531D-9E45-A0F8-FF4D69BBCD52}" presName="aSpace2" presStyleCnt="0"/>
      <dgm:spPr/>
    </dgm:pt>
    <dgm:pt modelId="{FC9FE298-AF1A-4549-9B95-E029FB47BF07}" type="pres">
      <dgm:prSet presAssocID="{F37C9A25-822F-984C-AE3D-D06D188CBF25}" presName="childNode" presStyleLbl="node1" presStyleIdx="11" presStyleCnt="22">
        <dgm:presLayoutVars>
          <dgm:bulletEnabled val="1"/>
        </dgm:presLayoutVars>
      </dgm:prSet>
      <dgm:spPr/>
    </dgm:pt>
    <dgm:pt modelId="{546B95A7-33D0-0547-B015-362B01176E09}" type="pres">
      <dgm:prSet presAssocID="{F37C9A25-822F-984C-AE3D-D06D188CBF25}" presName="aSpace2" presStyleCnt="0"/>
      <dgm:spPr/>
    </dgm:pt>
    <dgm:pt modelId="{AD59B320-FD19-5047-9AAE-015491BB92E2}" type="pres">
      <dgm:prSet presAssocID="{35627742-FCE7-414C-98D2-264A3B162D35}" presName="childNode" presStyleLbl="node1" presStyleIdx="12" presStyleCnt="22">
        <dgm:presLayoutVars>
          <dgm:bulletEnabled val="1"/>
        </dgm:presLayoutVars>
      </dgm:prSet>
      <dgm:spPr/>
    </dgm:pt>
    <dgm:pt modelId="{60AFA608-D39A-DF4B-BE35-E3AF4365E01A}" type="pres">
      <dgm:prSet presAssocID="{35627742-FCE7-414C-98D2-264A3B162D35}" presName="aSpace2" presStyleCnt="0"/>
      <dgm:spPr/>
    </dgm:pt>
    <dgm:pt modelId="{D686E2C1-E5DC-024A-8B44-8F4087C4F96B}" type="pres">
      <dgm:prSet presAssocID="{7A2C0DD3-EA1D-EE4C-BE15-9D65B28F9046}" presName="childNode" presStyleLbl="node1" presStyleIdx="13" presStyleCnt="22">
        <dgm:presLayoutVars>
          <dgm:bulletEnabled val="1"/>
        </dgm:presLayoutVars>
      </dgm:prSet>
      <dgm:spPr/>
    </dgm:pt>
    <dgm:pt modelId="{ECAC17CF-8802-7748-9037-23A815D4C7F4}"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14" presStyleCnt="22">
        <dgm:presLayoutVars>
          <dgm:bulletEnabled val="1"/>
        </dgm:presLayoutVars>
      </dgm:prSet>
      <dgm:spPr/>
    </dgm:pt>
    <dgm:pt modelId="{E4E1F2E6-44B0-544F-B68C-B8391CAF3E46}" type="pres">
      <dgm:prSet presAssocID="{2F34DA78-6BCB-6D44-A0B4-4B30A3630C68}" presName="aSpace2" presStyleCnt="0"/>
      <dgm:spPr/>
    </dgm:pt>
    <dgm:pt modelId="{2A1B4ABB-27DF-504E-86A0-BB4A29050AFC}" type="pres">
      <dgm:prSet presAssocID="{484263C8-4126-FB40-83DF-4CB0368446E4}" presName="childNode" presStyleLbl="node1" presStyleIdx="15" presStyleCnt="22">
        <dgm:presLayoutVars>
          <dgm:bulletEnabled val="1"/>
        </dgm:presLayoutVars>
      </dgm:prSet>
      <dgm:spPr/>
    </dgm:pt>
    <dgm:pt modelId="{4172EE9D-C059-BD47-896C-8293AAFA2053}" type="pres">
      <dgm:prSet presAssocID="{484263C8-4126-FB40-83DF-4CB0368446E4}" presName="aSpace2" presStyleCnt="0"/>
      <dgm:spPr/>
    </dgm:pt>
    <dgm:pt modelId="{E7789D28-1C38-BB4A-A718-6C27BB5A0E87}" type="pres">
      <dgm:prSet presAssocID="{073553B6-FE81-C447-BE7C-D91BB64CFD85}" presName="childNode" presStyleLbl="node1" presStyleIdx="16" presStyleCnt="22">
        <dgm:presLayoutVars>
          <dgm:bulletEnabled val="1"/>
        </dgm:presLayoutVars>
      </dgm:prSet>
      <dgm:spPr/>
    </dgm:pt>
    <dgm:pt modelId="{C5B9E21A-AFF5-F24C-879A-8695EE6EF4FB}" type="pres">
      <dgm:prSet presAssocID="{073553B6-FE81-C447-BE7C-D91BB64CFD85}" presName="aSpace2" presStyleCnt="0"/>
      <dgm:spPr/>
    </dgm:pt>
    <dgm:pt modelId="{C2684F4A-FF4B-1B4D-9171-73F2F4255B3D}" type="pres">
      <dgm:prSet presAssocID="{F1AE2F8F-2564-6042-80F9-351597CA1468}" presName="childNode" presStyleLbl="node1" presStyleIdx="17" presStyleCnt="22">
        <dgm:presLayoutVars>
          <dgm:bulletEnabled val="1"/>
        </dgm:presLayoutVars>
      </dgm:prSet>
      <dgm:spPr/>
    </dgm:pt>
    <dgm:pt modelId="{41744F1A-E365-354D-B620-BEAEEA39F888}" type="pres">
      <dgm:prSet presAssocID="{F1AE2F8F-2564-6042-80F9-351597CA1468}" presName="aSpace2" presStyleCnt="0"/>
      <dgm:spPr/>
    </dgm:pt>
    <dgm:pt modelId="{4CB76A62-A620-424D-ACDF-B74BE22357E8}" type="pres">
      <dgm:prSet presAssocID="{CD10A128-AF9D-0843-9C00-3CF408C11D2E}" presName="childNode" presStyleLbl="node1" presStyleIdx="18" presStyleCnt="22">
        <dgm:presLayoutVars>
          <dgm:bulletEnabled val="1"/>
        </dgm:presLayoutVars>
      </dgm:prSet>
      <dgm:spPr/>
    </dgm:pt>
    <dgm:pt modelId="{D61377BB-990D-134A-B63B-D42F2594A0F3}" type="pres">
      <dgm:prSet presAssocID="{CD10A128-AF9D-0843-9C00-3CF408C11D2E}" presName="aSpace2" presStyleCnt="0"/>
      <dgm:spPr/>
    </dgm:pt>
    <dgm:pt modelId="{82F70FF3-4471-2B44-B96D-E0E5F258982C}" type="pres">
      <dgm:prSet presAssocID="{A52C2902-1FB2-B246-84E9-CE04E1D28A72}" presName="childNode" presStyleLbl="node1" presStyleIdx="19" presStyleCnt="22">
        <dgm:presLayoutVars>
          <dgm:bulletEnabled val="1"/>
        </dgm:presLayoutVars>
      </dgm:prSet>
      <dgm:spPr/>
    </dgm:pt>
    <dgm:pt modelId="{5606D7E3-4FD3-4246-85D5-B3BC46CA077C}" type="pres">
      <dgm:prSet presAssocID="{A52C2902-1FB2-B246-84E9-CE04E1D28A72}" presName="aSpace2" presStyleCnt="0"/>
      <dgm:spPr/>
    </dgm:pt>
    <dgm:pt modelId="{0B28B1AE-A8BB-8D4C-9FDD-BD8009DF726F}" type="pres">
      <dgm:prSet presAssocID="{E6141637-4A0A-154E-8EA1-AFBBDFA56E39}" presName="childNode" presStyleLbl="node1" presStyleIdx="20" presStyleCnt="22">
        <dgm:presLayoutVars>
          <dgm:bulletEnabled val="1"/>
        </dgm:presLayoutVars>
      </dgm:prSet>
      <dgm:spPr/>
    </dgm:pt>
    <dgm:pt modelId="{56793B62-E698-8148-93F2-9C447849F2C0}" type="pres">
      <dgm:prSet presAssocID="{E6141637-4A0A-154E-8EA1-AFBBDFA56E39}" presName="aSpace2" presStyleCnt="0"/>
      <dgm:spPr/>
    </dgm:pt>
    <dgm:pt modelId="{814F0B66-C88E-A749-9639-EB50436EBD70}" type="pres">
      <dgm:prSet presAssocID="{44085832-7F4D-B348-891C-54158A88C4B2}" presName="childNode" presStyleLbl="node1" presStyleIdx="21" presStyleCnt="22">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64CF7C06-AC83-064C-BFD3-CB030947542F}" type="presOf" srcId="{57FD2786-B026-B34B-8684-305217761312}" destId="{9E16DD6C-740D-A441-B947-40A68EDE5F1D}" srcOrd="0" destOrd="0" presId="urn:microsoft.com/office/officeart/2005/8/layout/lProcess2"/>
    <dgm:cxn modelId="{4C2BEC0A-70DE-0D42-9E5C-012ADF89216C}" type="presOf" srcId="{76F1DFB2-531D-9E45-A0F8-FF4D69BBCD52}" destId="{20688556-6440-D44F-B51D-240FBBE7CCD2}" srcOrd="0" destOrd="0" presId="urn:microsoft.com/office/officeart/2005/8/layout/lProcess2"/>
    <dgm:cxn modelId="{5AB1C411-6F53-E04E-B5B2-AB34530C9150}" srcId="{C7A0AB15-5CA7-7840-B41B-229A2AE8CFCD}" destId="{F37C9A25-822F-984C-AE3D-D06D188CBF25}" srcOrd="1" destOrd="0" parTransId="{3B98804F-86C5-3645-8656-A41A1FF6E540}" sibTransId="{CFF04FBA-8A01-FF45-83D8-F112D6219E51}"/>
    <dgm:cxn modelId="{DA797212-B1B0-C146-B9A4-C11953E8B95A}" type="presOf" srcId="{589E6E44-D4C3-AD4F-B069-D1A8E3025C72}" destId="{D096B5CC-25A0-0C47-90FA-CC658451D7DB}" srcOrd="0" destOrd="0" presId="urn:microsoft.com/office/officeart/2005/8/layout/lProcess2"/>
    <dgm:cxn modelId="{3AB4D117-8B30-E94F-8CD9-DC1D917CF5EA}" type="presOf" srcId="{CD10A128-AF9D-0843-9C00-3CF408C11D2E}" destId="{4CB76A62-A620-424D-ACDF-B74BE22357E8}"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8EE8E1B-2D92-8C4D-A9A3-D17A7D4D1A52}" type="presOf" srcId="{9EB80AF6-0730-2D4D-8AD6-AA00930A37F0}" destId="{730CF6BE-5EE3-674D-8D9D-1C2DE27CE5E9}" srcOrd="0" destOrd="0" presId="urn:microsoft.com/office/officeart/2005/8/layout/lProcess2"/>
    <dgm:cxn modelId="{0FF94F1C-6712-A14E-9B13-12B01D442132}" type="presOf" srcId="{C7A0AB15-5CA7-7840-B41B-229A2AE8CFCD}" destId="{271B84CA-3EE0-544E-AA95-2DE078838CD1}"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FFED2A2C-87CD-5441-B436-879BADE2CDA3}" srcId="{6EE1548F-2EF9-5F49-9B8D-E5A40D7AC1BC}" destId="{CD10A128-AF9D-0843-9C00-3CF408C11D2E}" srcOrd="4" destOrd="0" parTransId="{A668CE0C-466B-FF47-BEA1-F54BCC52F4BF}" sibTransId="{411B7402-5ED9-EB48-A8AA-3DADF5CA990E}"/>
    <dgm:cxn modelId="{64B0533A-5EBF-2B4B-9541-38E9977CDE61}" type="presOf" srcId="{F1AE2F8F-2564-6042-80F9-351597CA1468}" destId="{C2684F4A-FF4B-1B4D-9171-73F2F4255B3D}" srcOrd="0" destOrd="0" presId="urn:microsoft.com/office/officeart/2005/8/layout/lProcess2"/>
    <dgm:cxn modelId="{145F473F-FB8B-9A4A-8E28-8D5C945F2505}" type="presOf" srcId="{9B7B5B59-778C-554E-B879-F81206032CBE}" destId="{C03D3C8B-BF03-1346-A3D6-DB7FE6A78870}" srcOrd="0" destOrd="0" presId="urn:microsoft.com/office/officeart/2005/8/layout/lProcess2"/>
    <dgm:cxn modelId="{A0F35944-2605-2648-9208-7E49C07ABA01}" type="presOf" srcId="{0C511318-44DF-D44A-86C5-ECED5C9A52F3}" destId="{8EB1FE75-10EC-354F-BFB0-790036956CAB}" srcOrd="0" destOrd="0" presId="urn:microsoft.com/office/officeart/2005/8/layout/lProcess2"/>
    <dgm:cxn modelId="{FC57794E-5B65-7344-BED0-F228506E0A92}" type="presOf" srcId="{073553B6-FE81-C447-BE7C-D91BB64CFD85}" destId="{E7789D28-1C38-BB4A-A718-6C27BB5A0E87}" srcOrd="0" destOrd="0" presId="urn:microsoft.com/office/officeart/2005/8/layout/lProcess2"/>
    <dgm:cxn modelId="{96FFAE60-DAE0-A144-BACA-1F66D9BEEE92}" srcId="{6EE1548F-2EF9-5F49-9B8D-E5A40D7AC1BC}" destId="{F1AE2F8F-2564-6042-80F9-351597CA1468}" srcOrd="3" destOrd="0" parTransId="{F17AA34F-E9F4-5141-8DE3-142F09A590DA}" sibTransId="{578CE07A-98DE-DA48-96F7-94E0052BE616}"/>
    <dgm:cxn modelId="{F6F60E65-7E52-5D42-A8C7-F8F91E1EDB6D}" srcId="{C7A0AB15-5CA7-7840-B41B-229A2AE8CFCD}" destId="{76F1DFB2-531D-9E45-A0F8-FF4D69BBCD52}" srcOrd="0" destOrd="0" parTransId="{28E84510-8625-E44F-93B4-C03B86353CA0}" sibTransId="{C40E023C-92E5-C44E-987F-397622A547BB}"/>
    <dgm:cxn modelId="{01D7C266-604F-0149-A75C-4810B7629E47}" srcId="{6EE1548F-2EF9-5F49-9B8D-E5A40D7AC1BC}" destId="{A52C2902-1FB2-B246-84E9-CE04E1D28A72}" srcOrd="5" destOrd="0" parTransId="{6138C059-AF29-124F-9ABD-15FA12E58E36}" sibTransId="{C7018AE0-28F8-5349-AF1A-F8465F9CC048}"/>
    <dgm:cxn modelId="{DE3B6B68-24FA-D64A-A123-C3B1DB35B974}" type="presOf" srcId="{7A2C0DD3-EA1D-EE4C-BE15-9D65B28F9046}" destId="{D686E2C1-E5DC-024A-8B44-8F4087C4F96B}" srcOrd="0" destOrd="0" presId="urn:microsoft.com/office/officeart/2005/8/layout/lProcess2"/>
    <dgm:cxn modelId="{B48D466D-AABA-5744-81BF-ECF3BAED4F77}" type="presOf" srcId="{C6816D33-9AB6-BB40-8C95-E5A566AB6467}" destId="{5EB195AB-E4DC-2747-9AB8-C05F7C4D82D5}" srcOrd="0" destOrd="0" presId="urn:microsoft.com/office/officeart/2005/8/layout/lProcess2"/>
    <dgm:cxn modelId="{27427B73-290A-E246-B1E0-D74CA4869A7E}" type="presOf" srcId="{7A5FDE3E-8C92-3444-AC44-5205A9B6FE5A}" destId="{F7CD07DE-720C-4443-B5F9-C7D10CAE568F}" srcOrd="0" destOrd="0" presId="urn:microsoft.com/office/officeart/2005/8/layout/lProcess2"/>
    <dgm:cxn modelId="{63583A77-DA64-4A46-9DB8-D8DF49AB6FF9}" srcId="{C7A0AB15-5CA7-7840-B41B-229A2AE8CFCD}" destId="{7A2C0DD3-EA1D-EE4C-BE15-9D65B28F9046}" srcOrd="3" destOrd="0" parTransId="{D63FB9B3-FB52-AB43-A8D3-7879A490B613}" sibTransId="{A12E74B2-0DD6-CC4E-96EF-E8F2FF2B50E1}"/>
    <dgm:cxn modelId="{B6AF4679-B2B7-084C-9488-B6B933A3CCED}" type="presOf" srcId="{A52C2902-1FB2-B246-84E9-CE04E1D28A72}" destId="{82F70FF3-4471-2B44-B96D-E0E5F258982C}" srcOrd="0" destOrd="0" presId="urn:microsoft.com/office/officeart/2005/8/layout/lProcess2"/>
    <dgm:cxn modelId="{C2BC157C-5672-CB4D-A1BF-C594EA0B1B35}" srcId="{6EE1548F-2EF9-5F49-9B8D-E5A40D7AC1BC}" destId="{E6141637-4A0A-154E-8EA1-AFBBDFA56E39}" srcOrd="6" destOrd="0" parTransId="{EB5ADEA8-F3A4-C64F-A606-B40123DBC0D4}" sibTransId="{71711B8E-DCAF-5144-B35F-5119B5418D66}"/>
    <dgm:cxn modelId="{E624AF81-38FB-A04C-8FBA-2C68D7C3AE71}" type="presOf" srcId="{E6141637-4A0A-154E-8EA1-AFBBDFA56E39}" destId="{0B28B1AE-A8BB-8D4C-9FDD-BD8009DF726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FB204D90-F2F5-3A43-9013-4E4B8B2AC04F}" srcId="{AA2A9DA0-7932-034F-A98F-CB85DD34679D}" destId="{57FD2786-B026-B34B-8684-305217761312}" srcOrd="1" destOrd="0" parTransId="{D7508D9F-4016-004D-9376-913D29C985B2}" sibTransId="{47BA1DC5-D15D-5B4C-B09A-48CF4DE3E5CB}"/>
    <dgm:cxn modelId="{79B0DB94-B030-824A-9B96-9CA8FB2D7836}" srcId="{C7A0AB15-5CA7-7840-B41B-229A2AE8CFCD}" destId="{35627742-FCE7-414C-98D2-264A3B162D35}" srcOrd="2" destOrd="0" parTransId="{76FEA1C7-7F8E-0245-8FC3-925123FF43B8}" sibTransId="{8F12F4AB-4CFA-4442-B6B1-4CB18241C224}"/>
    <dgm:cxn modelId="{927D7D9A-9721-0341-ABE6-2858C5AF21DD}" type="presOf" srcId="{5325BF16-2937-4241-BB52-E3630A670F37}" destId="{4522ED32-E5FD-1E44-86B6-59BB09D9CE3E}" srcOrd="0" destOrd="0" presId="urn:microsoft.com/office/officeart/2005/8/layout/lProcess2"/>
    <dgm:cxn modelId="{94C852A5-511A-7F41-9163-5C04FF01F587}" type="presOf" srcId="{F37C9A25-822F-984C-AE3D-D06D188CBF25}" destId="{FC9FE298-AF1A-4549-9B95-E029FB47BF07}"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CAD2F4AA-EA02-EE45-8CDE-737E9789ACAD}" type="presOf" srcId="{484263C8-4126-FB40-83DF-4CB0368446E4}" destId="{2A1B4ABB-27DF-504E-86A0-BB4A29050AFC}" srcOrd="0" destOrd="0" presId="urn:microsoft.com/office/officeart/2005/8/layout/lProcess2"/>
    <dgm:cxn modelId="{A31DE3B1-72EA-2549-A7C4-B867A2B3C17F}" type="presOf" srcId="{44085832-7F4D-B348-891C-54158A88C4B2}" destId="{814F0B66-C88E-A749-9639-EB50436EBD70}" srcOrd="0"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CDF22DB7-AD85-0644-9D91-7401A15383E6}" type="presOf" srcId="{35627742-FCE7-414C-98D2-264A3B162D35}" destId="{AD59B320-FD19-5047-9AAE-015491BB92E2}" srcOrd="0" destOrd="0" presId="urn:microsoft.com/office/officeart/2005/8/layout/lProcess2"/>
    <dgm:cxn modelId="{A762B6BC-2473-E747-ACED-15B3281C279B}" type="presOf" srcId="{030C5D87-C034-DA4B-AF4A-CDF2A11CEEF9}" destId="{36A6926D-5A68-F740-9311-5E0275A90C9E}"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CDF744BE-0E0F-F443-BDB2-3E7C3B5655D0}" srcId="{6EE1548F-2EF9-5F49-9B8D-E5A40D7AC1BC}" destId="{2F34DA78-6BCB-6D44-A0B4-4B30A3630C68}" srcOrd="0" destOrd="0" parTransId="{88FD63ED-1CA3-5448-87D3-003AE34F5843}" sibTransId="{06377905-CDFD-7F4E-8F2D-FF224AA624CA}"/>
    <dgm:cxn modelId="{7BE147C4-8312-DA4A-807A-F491FA0F7F5F}" srcId="{589E6E44-D4C3-AD4F-B069-D1A8E3025C72}" destId="{9EB80AF6-0730-2D4D-8AD6-AA00930A37F0}" srcOrd="4" destOrd="0" parTransId="{3B62222B-6C3B-DF4E-9A03-8D446DEA5367}" sibTransId="{B3FA5C38-2EC0-F446-A318-591BB061FFE6}"/>
    <dgm:cxn modelId="{745692C6-DF60-AA40-9DFD-7CD4CC2B0012}" type="presOf" srcId="{C7A0AB15-5CA7-7840-B41B-229A2AE8CFCD}" destId="{7DBB906B-4212-464C-8B73-36EB3F85DEDA}" srcOrd="1" destOrd="0" presId="urn:microsoft.com/office/officeart/2005/8/layout/lProcess2"/>
    <dgm:cxn modelId="{E24BA5C6-4EE0-5848-AC11-79E4B39A2BEB}" srcId="{AA2A9DA0-7932-034F-A98F-CB85DD34679D}" destId="{6EE1548F-2EF9-5F49-9B8D-E5A40D7AC1BC}" srcOrd="3"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F9877DD1-0532-354D-8B37-AA4551AE05D7}" srcId="{57FD2786-B026-B34B-8684-305217761312}" destId="{072E2C74-DD79-B44D-8294-2401A4061E5E}" srcOrd="1" destOrd="0" parTransId="{83E60DCB-6615-424A-BCC4-4B2F78884D97}" sibTransId="{C213CB1F-21C7-6C4E-8734-CB864ACAFAD4}"/>
    <dgm:cxn modelId="{BA387FD4-AADB-DE4F-A492-94FEA26F1BB4}" srcId="{6EE1548F-2EF9-5F49-9B8D-E5A40D7AC1BC}" destId="{484263C8-4126-FB40-83DF-4CB0368446E4}" srcOrd="1" destOrd="0" parTransId="{DB4FCC8E-2387-174D-A284-300D07607051}" sibTransId="{1CD5155F-B714-484D-BD1B-066C80550841}"/>
    <dgm:cxn modelId="{032DF0D5-F008-274B-B8D5-4B9540BFBD73}" type="presOf" srcId="{072E2C74-DD79-B44D-8294-2401A4061E5E}" destId="{F2EC1069-716A-004F-8035-E2EA1FE45B9D}"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6C2A00E0-5C53-D348-A023-BB0B7855A308}" srcId="{6EE1548F-2EF9-5F49-9B8D-E5A40D7AC1BC}" destId="{44085832-7F4D-B348-891C-54158A88C4B2}" srcOrd="7" destOrd="0" parTransId="{653D721F-7EAC-A34F-9DD9-E89FEDDA61CA}" sibTransId="{93E8A506-D740-1948-8690-CC1335222A11}"/>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4488CEED-ECC1-0D4D-A12C-48A280DB012F}" srcId="{6EE1548F-2EF9-5F49-9B8D-E5A40D7AC1BC}" destId="{073553B6-FE81-C447-BE7C-D91BB64CFD85}" srcOrd="2" destOrd="0" parTransId="{67DCCAEC-DA8D-6646-A012-CF13ABC3F5C6}" sibTransId="{26F4622D-E83D-9F4B-88DC-C5957553C679}"/>
    <dgm:cxn modelId="{2789CEEE-808D-644B-BF0F-8ADB1451D72D}" srcId="{57FD2786-B026-B34B-8684-305217761312}" destId="{9B7B5B59-778C-554E-B879-F81206032CBE}" srcOrd="2" destOrd="0" parTransId="{8E324296-E77B-E24D-89AF-CD8AAC46829B}" sibTransId="{7AB4D6B9-6DAE-8E44-B1E6-97AE668ACC4D}"/>
    <dgm:cxn modelId="{06CDDBEF-0A58-9C4F-BAA8-E380E4461F19}" srcId="{57FD2786-B026-B34B-8684-305217761312}" destId="{C6816D33-9AB6-BB40-8C95-E5A566AB6467}" srcOrd="4" destOrd="0" parTransId="{162EFA0C-BA0F-964B-8E4A-155EF5E54C0E}" sibTransId="{ABF9C8B8-E47D-6845-8018-828C5D7E4E49}"/>
    <dgm:cxn modelId="{4FD410F6-3309-0948-A8FE-2D69FBFAA5F6}" srcId="{57FD2786-B026-B34B-8684-305217761312}" destId="{0C511318-44DF-D44A-86C5-ECED5C9A52F3}" srcOrd="3" destOrd="0" parTransId="{F47C68DF-2CCA-7B4F-B581-6B371DD3ADE8}" sibTransId="{10274083-DBB5-9D4C-9FFA-8BC343B71E06}"/>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F2B1CCBD-6055-E646-BBC6-2E72740E9BEB}" type="presParOf" srcId="{352CBB92-6853-FC45-B7BC-970853797967}" destId="{A3A771A2-C300-9C4E-BBF7-31B61194B82F}" srcOrd="1" destOrd="0" presId="urn:microsoft.com/office/officeart/2005/8/layout/lProcess2"/>
    <dgm:cxn modelId="{A49B8DBB-3A76-1940-AB3F-08B02A32E240}" type="presParOf" srcId="{352CBB92-6853-FC45-B7BC-970853797967}" destId="{F2EC1069-716A-004F-8035-E2EA1FE45B9D}" srcOrd="2" destOrd="0" presId="urn:microsoft.com/office/officeart/2005/8/layout/lProcess2"/>
    <dgm:cxn modelId="{30A798B3-7135-4245-8273-26295C8961C4}" type="presParOf" srcId="{352CBB92-6853-FC45-B7BC-970853797967}" destId="{52CC6BB8-9F91-E645-9AEA-FF668B307CDF}" srcOrd="3" destOrd="0" presId="urn:microsoft.com/office/officeart/2005/8/layout/lProcess2"/>
    <dgm:cxn modelId="{1326DF0D-2F7B-7D4A-986B-8177429BF1DE}" type="presParOf" srcId="{352CBB92-6853-FC45-B7BC-970853797967}" destId="{C03D3C8B-BF03-1346-A3D6-DB7FE6A78870}" srcOrd="4" destOrd="0" presId="urn:microsoft.com/office/officeart/2005/8/layout/lProcess2"/>
    <dgm:cxn modelId="{659BD602-7783-E346-B167-B8791912612C}" type="presParOf" srcId="{352CBB92-6853-FC45-B7BC-970853797967}" destId="{B5AAB9BD-AE16-DD4D-AC49-AD94562A3B61}" srcOrd="5" destOrd="0" presId="urn:microsoft.com/office/officeart/2005/8/layout/lProcess2"/>
    <dgm:cxn modelId="{0CF55A70-8306-0D42-8B3C-B875BB894E4E}" type="presParOf" srcId="{352CBB92-6853-FC45-B7BC-970853797967}" destId="{8EB1FE75-10EC-354F-BFB0-790036956CAB}" srcOrd="6" destOrd="0" presId="urn:microsoft.com/office/officeart/2005/8/layout/lProcess2"/>
    <dgm:cxn modelId="{2AA10697-664C-374D-A78F-527F17457B6E}" type="presParOf" srcId="{352CBB92-6853-FC45-B7BC-970853797967}" destId="{79AC59A0-D422-F74D-BD41-1CCC69F936E9}" srcOrd="7" destOrd="0" presId="urn:microsoft.com/office/officeart/2005/8/layout/lProcess2"/>
    <dgm:cxn modelId="{092A0D6B-D41C-2348-92F5-84CE48617D92}" type="presParOf" srcId="{352CBB92-6853-FC45-B7BC-970853797967}" destId="{5EB195AB-E4DC-2747-9AB8-C05F7C4D82D5}" srcOrd="8"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4D2274C8-4237-684B-AFF4-1F11B81F9D7B}" type="presParOf" srcId="{A6655849-5819-8F4C-A407-8E294D04B195}" destId="{CDF2577B-FAAA-2242-B154-299E5C27DADE}" srcOrd="4"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70A07F61-8E0B-2249-A8DF-4705A5FA2F66}" type="presParOf" srcId="{C2575591-69A1-CB4D-A570-2F58066932F3}" destId="{AB16EE8F-B286-EB4A-BD6B-D41C0F56C8C5}" srcOrd="1" destOrd="0" presId="urn:microsoft.com/office/officeart/2005/8/layout/lProcess2"/>
    <dgm:cxn modelId="{947FDFBE-B3A4-4947-B222-5E3928212D4C}" type="presParOf" srcId="{C2575591-69A1-CB4D-A570-2F58066932F3}" destId="{FC9FE298-AF1A-4549-9B95-E029FB47BF07}" srcOrd="2" destOrd="0" presId="urn:microsoft.com/office/officeart/2005/8/layout/lProcess2"/>
    <dgm:cxn modelId="{E25C60A2-3D43-3A45-A986-9B12A89E63C7}" type="presParOf" srcId="{C2575591-69A1-CB4D-A570-2F58066932F3}" destId="{546B95A7-33D0-0547-B015-362B01176E09}" srcOrd="3" destOrd="0" presId="urn:microsoft.com/office/officeart/2005/8/layout/lProcess2"/>
    <dgm:cxn modelId="{5F8369DC-CE7B-BD42-8866-01A9436CC0FB}" type="presParOf" srcId="{C2575591-69A1-CB4D-A570-2F58066932F3}" destId="{AD59B320-FD19-5047-9AAE-015491BB92E2}" srcOrd="4" destOrd="0" presId="urn:microsoft.com/office/officeart/2005/8/layout/lProcess2"/>
    <dgm:cxn modelId="{50581306-9989-6248-B139-1AD83E189C7B}" type="presParOf" srcId="{C2575591-69A1-CB4D-A570-2F58066932F3}" destId="{60AFA608-D39A-DF4B-BE35-E3AF4365E01A}" srcOrd="5" destOrd="0" presId="urn:microsoft.com/office/officeart/2005/8/layout/lProcess2"/>
    <dgm:cxn modelId="{E398F790-5AFF-F044-A4F8-1AE9BFD86F18}" type="presParOf" srcId="{C2575591-69A1-CB4D-A570-2F58066932F3}" destId="{D686E2C1-E5DC-024A-8B44-8F4087C4F96B}" srcOrd="6" destOrd="0" presId="urn:microsoft.com/office/officeart/2005/8/layout/lProcess2"/>
    <dgm:cxn modelId="{336F16EB-7ABE-D244-8E7A-E54116B0208C}" type="presParOf" srcId="{A6655849-5819-8F4C-A407-8E294D04B195}" destId="{ECAC17CF-8802-7748-9037-23A815D4C7F4}"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 modelId="{D37FB71A-6091-DF4E-BC96-07D1F87B1122}" type="presParOf" srcId="{79C41E09-F2E9-D141-A4AA-0F05FC7EE461}" destId="{E4E1F2E6-44B0-544F-B68C-B8391CAF3E46}" srcOrd="1" destOrd="0" presId="urn:microsoft.com/office/officeart/2005/8/layout/lProcess2"/>
    <dgm:cxn modelId="{73CBACE2-2F36-8F45-A909-998A62209CDD}" type="presParOf" srcId="{79C41E09-F2E9-D141-A4AA-0F05FC7EE461}" destId="{2A1B4ABB-27DF-504E-86A0-BB4A29050AFC}" srcOrd="2" destOrd="0" presId="urn:microsoft.com/office/officeart/2005/8/layout/lProcess2"/>
    <dgm:cxn modelId="{65CAE6CC-425C-124E-9415-F57601ADE6CC}" type="presParOf" srcId="{79C41E09-F2E9-D141-A4AA-0F05FC7EE461}" destId="{4172EE9D-C059-BD47-896C-8293AAFA2053}" srcOrd="3" destOrd="0" presId="urn:microsoft.com/office/officeart/2005/8/layout/lProcess2"/>
    <dgm:cxn modelId="{1565AB04-2C23-C54D-913C-45D4DF09322B}" type="presParOf" srcId="{79C41E09-F2E9-D141-A4AA-0F05FC7EE461}" destId="{E7789D28-1C38-BB4A-A718-6C27BB5A0E87}" srcOrd="4" destOrd="0" presId="urn:microsoft.com/office/officeart/2005/8/layout/lProcess2"/>
    <dgm:cxn modelId="{4BB9CF1F-BE7F-2641-A942-A0D02FDC9648}" type="presParOf" srcId="{79C41E09-F2E9-D141-A4AA-0F05FC7EE461}" destId="{C5B9E21A-AFF5-F24C-879A-8695EE6EF4FB}" srcOrd="5" destOrd="0" presId="urn:microsoft.com/office/officeart/2005/8/layout/lProcess2"/>
    <dgm:cxn modelId="{33FCA564-747C-C548-A4C8-5AAEB4566CEA}" type="presParOf" srcId="{79C41E09-F2E9-D141-A4AA-0F05FC7EE461}" destId="{C2684F4A-FF4B-1B4D-9171-73F2F4255B3D}" srcOrd="6" destOrd="0" presId="urn:microsoft.com/office/officeart/2005/8/layout/lProcess2"/>
    <dgm:cxn modelId="{0440DA82-180C-7843-A325-70CC470DAF04}" type="presParOf" srcId="{79C41E09-F2E9-D141-A4AA-0F05FC7EE461}" destId="{41744F1A-E365-354D-B620-BEAEEA39F888}" srcOrd="7" destOrd="0" presId="urn:microsoft.com/office/officeart/2005/8/layout/lProcess2"/>
    <dgm:cxn modelId="{556DB708-D74A-BB49-A281-714D97B73556}" type="presParOf" srcId="{79C41E09-F2E9-D141-A4AA-0F05FC7EE461}" destId="{4CB76A62-A620-424D-ACDF-B74BE22357E8}" srcOrd="8" destOrd="0" presId="urn:microsoft.com/office/officeart/2005/8/layout/lProcess2"/>
    <dgm:cxn modelId="{190FCB27-67D4-724F-A4C3-F7617C7D65F7}" type="presParOf" srcId="{79C41E09-F2E9-D141-A4AA-0F05FC7EE461}" destId="{D61377BB-990D-134A-B63B-D42F2594A0F3}" srcOrd="9" destOrd="0" presId="urn:microsoft.com/office/officeart/2005/8/layout/lProcess2"/>
    <dgm:cxn modelId="{610AD85E-32CB-3341-8B5E-9DAD8FC61697}" type="presParOf" srcId="{79C41E09-F2E9-D141-A4AA-0F05FC7EE461}" destId="{82F70FF3-4471-2B44-B96D-E0E5F258982C}" srcOrd="10" destOrd="0" presId="urn:microsoft.com/office/officeart/2005/8/layout/lProcess2"/>
    <dgm:cxn modelId="{6FE96414-AF7E-E842-9DD0-265312A16395}" type="presParOf" srcId="{79C41E09-F2E9-D141-A4AA-0F05FC7EE461}" destId="{5606D7E3-4FD3-4246-85D5-B3BC46CA077C}" srcOrd="11" destOrd="0" presId="urn:microsoft.com/office/officeart/2005/8/layout/lProcess2"/>
    <dgm:cxn modelId="{ECA6D586-2CED-604B-9AA1-AD5A2B29098B}" type="presParOf" srcId="{79C41E09-F2E9-D141-A4AA-0F05FC7EE461}" destId="{0B28B1AE-A8BB-8D4C-9FDD-BD8009DF726F}" srcOrd="12" destOrd="0" presId="urn:microsoft.com/office/officeart/2005/8/layout/lProcess2"/>
    <dgm:cxn modelId="{7BE3112C-83D8-3345-A53D-2B2BF10C1ADD}" type="presParOf" srcId="{79C41E09-F2E9-D141-A4AA-0F05FC7EE461}" destId="{56793B62-E698-8148-93F2-9C447849F2C0}" srcOrd="13" destOrd="0" presId="urn:microsoft.com/office/officeart/2005/8/layout/lProcess2"/>
    <dgm:cxn modelId="{D8AFF873-8F1D-C149-94DA-88A2558D69B6}" type="presParOf" srcId="{79C41E09-F2E9-D141-A4AA-0F05FC7EE461}" destId="{814F0B66-C88E-A749-9639-EB50436EBD70}"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phldr="1"/>
      <dgm:spPr>
        <a:solidFill>
          <a:schemeClr val="accent4">
            <a:lumMod val="60000"/>
            <a:lumOff val="40000"/>
          </a:schemeClr>
        </a:solidFill>
      </dgm:spPr>
      <dgm:t>
        <a:bodyPr/>
        <a:lstStyle/>
        <a:p>
          <a:endParaRPr lang="en-US" dirty="0"/>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C7A0AB15-5CA7-7840-B41B-229A2AE8CFCD}">
      <dgm:prSet phldrT="[Text]"/>
      <dgm:spPr/>
      <dgm:t>
        <a:bodyPr/>
        <a:lstStyle/>
        <a:p>
          <a:r>
            <a:rPr lang="en-US" dirty="0"/>
            <a:t>Resource use</a:t>
          </a:r>
        </a:p>
      </dgm:t>
    </dgm:pt>
    <dgm:pt modelId="{C4F74C89-488C-8B4B-AC1D-7A59C416F30A}" type="parTrans" cxnId="{AE1FF4DD-CAC1-0742-8C04-3340206A9518}">
      <dgm:prSet/>
      <dgm:spPr/>
      <dgm:t>
        <a:bodyPr/>
        <a:lstStyle/>
        <a:p>
          <a:endParaRPr lang="en-US"/>
        </a:p>
      </dgm:t>
    </dgm:pt>
    <dgm:pt modelId="{121E5B20-7DA5-C240-A5F6-0F13BDD742A0}" type="sibTrans" cxnId="{AE1FF4DD-CAC1-0742-8C04-3340206A9518}">
      <dgm:prSet/>
      <dgm:spPr/>
      <dgm:t>
        <a:bodyPr/>
        <a:lstStyle/>
        <a:p>
          <a:endParaRPr lang="en-US"/>
        </a:p>
      </dgm:t>
    </dgm:pt>
    <dgm:pt modelId="{76F1DFB2-531D-9E45-A0F8-FF4D69BBCD52}">
      <dgm:prSet phldrT="[Text]" phldr="1"/>
      <dgm:spPr>
        <a:solidFill>
          <a:schemeClr val="accent5">
            <a:lumMod val="75000"/>
          </a:schemeClr>
        </a:solidFill>
      </dgm:spPr>
      <dgm:t>
        <a:bodyPr/>
        <a:lstStyle/>
        <a:p>
          <a:endParaRPr lang="en-US" dirty="0"/>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phldr="1"/>
      <dgm:spPr>
        <a:solidFill>
          <a:srgbClr val="86BF49"/>
        </a:solidFill>
      </dgm:spPr>
      <dgm:t>
        <a:bodyPr/>
        <a:lstStyle/>
        <a:p>
          <a:endParaRPr lang="en-US" dirty="0"/>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57FD2786-B026-B34B-8684-305217761312}">
      <dgm:prSet/>
      <dgm:spPr/>
      <dgm:t>
        <a:bodyPr/>
        <a:lstStyle/>
        <a:p>
          <a:r>
            <a:rPr lang="en-US" dirty="0"/>
            <a:t>Vaccine and immunization characteristics</a:t>
          </a:r>
        </a:p>
      </dgm:t>
    </dgm:pt>
    <dgm:pt modelId="{D7508D9F-4016-004D-9376-913D29C985B2}" type="parTrans" cxnId="{FB204D90-F2F5-3A43-9013-4E4B8B2AC04F}">
      <dgm:prSet/>
      <dgm:spPr/>
      <dgm:t>
        <a:bodyPr/>
        <a:lstStyle/>
        <a:p>
          <a:endParaRPr lang="en-US"/>
        </a:p>
      </dgm:t>
    </dgm:pt>
    <dgm:pt modelId="{47BA1DC5-D15D-5B4C-B09A-48CF4DE3E5CB}" type="sibTrans" cxnId="{FB204D90-F2F5-3A43-9013-4E4B8B2AC04F}">
      <dgm:prSet/>
      <dgm:spPr/>
      <dgm:t>
        <a:bodyPr/>
        <a:lstStyle/>
        <a:p>
          <a:endParaRPr lang="en-US"/>
        </a:p>
      </dgm:t>
    </dgm:pt>
    <dgm:pt modelId="{7A5FDE3E-8C92-3444-AC44-5205A9B6FE5A}">
      <dgm:prSet/>
      <dgm:spPr>
        <a:solidFill>
          <a:srgbClr val="FC7013"/>
        </a:solidFill>
      </dgm:spPr>
      <dgm:t>
        <a:bodyPr/>
        <a:lstStyle/>
        <a:p>
          <a:endParaRPr lang="en-US" dirty="0"/>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4">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1" presStyleCnt="4">
        <dgm:presLayoutVars>
          <dgm:bulletEnabled val="1"/>
        </dgm:presLayoutVars>
      </dgm:prSet>
      <dgm:spPr/>
    </dgm:pt>
    <dgm:pt modelId="{5E0F3606-59FF-304F-B720-1C898D02BEB2}" type="pres">
      <dgm:prSet presAssocID="{57FD2786-B026-B34B-8684-305217761312}" presName="aSpace" presStyleCnt="0"/>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2" presStyleCnt="4"/>
      <dgm:spPr/>
    </dgm:pt>
    <dgm:pt modelId="{7DBB906B-4212-464C-8B73-36EB3F85DEDA}" type="pres">
      <dgm:prSet presAssocID="{C7A0AB15-5CA7-7840-B41B-229A2AE8CFCD}" presName="textNode" presStyleLbl="bgShp" presStyleIdx="2" presStyleCnt="4"/>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2" presStyleCnt="4">
        <dgm:presLayoutVars>
          <dgm:bulletEnabled val="1"/>
        </dgm:presLayoutVars>
      </dgm:prSet>
      <dgm:spPr/>
    </dgm:pt>
    <dgm:pt modelId="{ECAC17CF-8802-7748-9037-23A815D4C7F4}"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3" presStyleCnt="4">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64CF7C06-AC83-064C-BFD3-CB030947542F}" type="presOf" srcId="{57FD2786-B026-B34B-8684-305217761312}" destId="{9E16DD6C-740D-A441-B947-40A68EDE5F1D}" srcOrd="0" destOrd="0" presId="urn:microsoft.com/office/officeart/2005/8/layout/lProcess2"/>
    <dgm:cxn modelId="{4C2BEC0A-70DE-0D42-9E5C-012ADF89216C}" type="presOf" srcId="{76F1DFB2-531D-9E45-A0F8-FF4D69BBCD52}" destId="{20688556-6440-D44F-B51D-240FBBE7CCD2}" srcOrd="0" destOrd="0" presId="urn:microsoft.com/office/officeart/2005/8/layout/lProcess2"/>
    <dgm:cxn modelId="{DA797212-B1B0-C146-B9A4-C11953E8B95A}" type="presOf" srcId="{589E6E44-D4C3-AD4F-B069-D1A8E3025C72}" destId="{D096B5CC-25A0-0C47-90FA-CC658451D7DB}"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FF94F1C-6712-A14E-9B13-12B01D442132}" type="presOf" srcId="{C7A0AB15-5CA7-7840-B41B-229A2AE8CFCD}" destId="{271B84CA-3EE0-544E-AA95-2DE078838CD1}" srcOrd="0" destOrd="0" presId="urn:microsoft.com/office/officeart/2005/8/layout/lProcess2"/>
    <dgm:cxn modelId="{F6F60E65-7E52-5D42-A8C7-F8F91E1EDB6D}" srcId="{C7A0AB15-5CA7-7840-B41B-229A2AE8CFCD}" destId="{76F1DFB2-531D-9E45-A0F8-FF4D69BBCD52}" srcOrd="0" destOrd="0" parTransId="{28E84510-8625-E44F-93B4-C03B86353CA0}" sibTransId="{C40E023C-92E5-C44E-987F-397622A547BB}"/>
    <dgm:cxn modelId="{27427B73-290A-E246-B1E0-D74CA4869A7E}" type="presOf" srcId="{7A5FDE3E-8C92-3444-AC44-5205A9B6FE5A}" destId="{F7CD07DE-720C-4443-B5F9-C7D10CAE568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FB204D90-F2F5-3A43-9013-4E4B8B2AC04F}" srcId="{AA2A9DA0-7932-034F-A98F-CB85DD34679D}" destId="{57FD2786-B026-B34B-8684-305217761312}" srcOrd="1" destOrd="0" parTransId="{D7508D9F-4016-004D-9376-913D29C985B2}" sibTransId="{47BA1DC5-D15D-5B4C-B09A-48CF4DE3E5CB}"/>
    <dgm:cxn modelId="{927D7D9A-9721-0341-ABE6-2858C5AF21DD}" type="presOf" srcId="{5325BF16-2937-4241-BB52-E3630A670F37}" destId="{4522ED32-E5FD-1E44-86B6-59BB09D9CE3E}"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CDF744BE-0E0F-F443-BDB2-3E7C3B5655D0}" srcId="{6EE1548F-2EF9-5F49-9B8D-E5A40D7AC1BC}" destId="{2F34DA78-6BCB-6D44-A0B4-4B30A3630C68}" srcOrd="0" destOrd="0" parTransId="{88FD63ED-1CA3-5448-87D3-003AE34F5843}" sibTransId="{06377905-CDFD-7F4E-8F2D-FF224AA624CA}"/>
    <dgm:cxn modelId="{745692C6-DF60-AA40-9DFD-7CD4CC2B0012}" type="presOf" srcId="{C7A0AB15-5CA7-7840-B41B-229A2AE8CFCD}" destId="{7DBB906B-4212-464C-8B73-36EB3F85DEDA}" srcOrd="1" destOrd="0" presId="urn:microsoft.com/office/officeart/2005/8/layout/lProcess2"/>
    <dgm:cxn modelId="{E24BA5C6-4EE0-5848-AC11-79E4B39A2BEB}" srcId="{AA2A9DA0-7932-034F-A98F-CB85DD34679D}" destId="{6EE1548F-2EF9-5F49-9B8D-E5A40D7AC1BC}" srcOrd="3"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2CE0C4EB-1D20-1C49-8ACE-43921BC88071}" srcId="{589E6E44-D4C3-AD4F-B069-D1A8E3025C72}" destId="{5325BF16-2937-4241-BB52-E3630A670F37}" srcOrd="0" destOrd="0" parTransId="{831C1C97-09AB-2643-95B2-98CFE2130B2C}" sibTransId="{63F68120-D1B9-A148-A76C-8D03B1CB345B}"/>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4D2274C8-4237-684B-AFF4-1F11B81F9D7B}" type="presParOf" srcId="{A6655849-5819-8F4C-A407-8E294D04B195}" destId="{CDF2577B-FAAA-2242-B154-299E5C27DADE}" srcOrd="4"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336F16EB-7ABE-D244-8E7A-E54116B0208C}" type="presParOf" srcId="{A6655849-5819-8F4C-A407-8E294D04B195}" destId="{ECAC17CF-8802-7748-9037-23A815D4C7F4}"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C7A0AB15-5CA7-7840-B41B-229A2AE8CFCD}">
      <dgm:prSet phldrT="[Text]"/>
      <dgm:spPr/>
      <dgm:t>
        <a:bodyPr/>
        <a:lstStyle/>
        <a:p>
          <a:r>
            <a:rPr lang="en-US" dirty="0"/>
            <a:t>Resource use</a:t>
          </a:r>
        </a:p>
      </dgm:t>
    </dgm:pt>
    <dgm:pt modelId="{C4F74C89-488C-8B4B-AC1D-7A59C416F30A}" type="parTrans" cxnId="{AE1FF4DD-CAC1-0742-8C04-3340206A9518}">
      <dgm:prSet/>
      <dgm:spPr/>
      <dgm:t>
        <a:bodyPr/>
        <a:lstStyle/>
        <a:p>
          <a:endParaRPr lang="en-US"/>
        </a:p>
      </dgm:t>
    </dgm:pt>
    <dgm:pt modelId="{121E5B20-7DA5-C240-A5F6-0F13BDD742A0}" type="sibTrans" cxnId="{AE1FF4DD-CAC1-0742-8C04-3340206A9518}">
      <dgm:prSet/>
      <dgm:spPr/>
      <dgm:t>
        <a:bodyPr/>
        <a:lstStyle/>
        <a:p>
          <a:endParaRPr lang="en-US"/>
        </a:p>
      </dgm:t>
    </dgm:pt>
    <dgm:pt modelId="{76F1DFB2-531D-9E45-A0F8-FF4D69BBCD52}">
      <dgm:prSet phldrT="[Text]" phldr="1"/>
      <dgm:spPr>
        <a:solidFill>
          <a:schemeClr val="accent5">
            <a:lumMod val="75000"/>
          </a:schemeClr>
        </a:solidFill>
      </dgm:spPr>
      <dgm:t>
        <a:bodyPr/>
        <a:lstStyle/>
        <a:p>
          <a:endParaRPr lang="en-US" dirty="0"/>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phldr="1"/>
      <dgm:spPr>
        <a:solidFill>
          <a:srgbClr val="86BF49"/>
        </a:solidFill>
      </dgm:spPr>
      <dgm:t>
        <a:bodyPr/>
        <a:lstStyle/>
        <a:p>
          <a:endParaRPr lang="en-US" dirty="0"/>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57FD2786-B026-B34B-8684-305217761312}">
      <dgm:prSet/>
      <dgm:spPr/>
      <dgm:t>
        <a:bodyPr/>
        <a:lstStyle/>
        <a:p>
          <a:r>
            <a:rPr lang="en-US" dirty="0"/>
            <a:t>Vaccine and immunization characteristics</a:t>
          </a:r>
        </a:p>
      </dgm:t>
    </dgm:pt>
    <dgm:pt modelId="{D7508D9F-4016-004D-9376-913D29C985B2}" type="parTrans" cxnId="{FB204D90-F2F5-3A43-9013-4E4B8B2AC04F}">
      <dgm:prSet/>
      <dgm:spPr/>
      <dgm:t>
        <a:bodyPr/>
        <a:lstStyle/>
        <a:p>
          <a:endParaRPr lang="en-US"/>
        </a:p>
      </dgm:t>
    </dgm:pt>
    <dgm:pt modelId="{47BA1DC5-D15D-5B4C-B09A-48CF4DE3E5CB}" type="sibTrans" cxnId="{FB204D90-F2F5-3A43-9013-4E4B8B2AC04F}">
      <dgm:prSet/>
      <dgm:spPr/>
      <dgm:t>
        <a:bodyPr/>
        <a:lstStyle/>
        <a:p>
          <a:endParaRPr lang="en-US"/>
        </a:p>
      </dgm:t>
    </dgm:pt>
    <dgm:pt modelId="{7A5FDE3E-8C92-3444-AC44-5205A9B6FE5A}">
      <dgm:prSet/>
      <dgm:spPr>
        <a:solidFill>
          <a:srgbClr val="EA7211"/>
        </a:solidFill>
      </dgm:spPr>
      <dgm:t>
        <a:bodyPr/>
        <a:lstStyle/>
        <a:p>
          <a:endParaRPr lang="en-US" dirty="0"/>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8">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8">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8">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8">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8">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5" presStyleCnt="8">
        <dgm:presLayoutVars>
          <dgm:bulletEnabled val="1"/>
        </dgm:presLayoutVars>
      </dgm:prSet>
      <dgm:spPr/>
    </dgm:pt>
    <dgm:pt modelId="{5E0F3606-59FF-304F-B720-1C898D02BEB2}" type="pres">
      <dgm:prSet presAssocID="{57FD2786-B026-B34B-8684-305217761312}" presName="aSpace" presStyleCnt="0"/>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2" presStyleCnt="4"/>
      <dgm:spPr/>
    </dgm:pt>
    <dgm:pt modelId="{7DBB906B-4212-464C-8B73-36EB3F85DEDA}" type="pres">
      <dgm:prSet presAssocID="{C7A0AB15-5CA7-7840-B41B-229A2AE8CFCD}" presName="textNode" presStyleLbl="bgShp" presStyleIdx="2" presStyleCnt="4"/>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6" presStyleCnt="8">
        <dgm:presLayoutVars>
          <dgm:bulletEnabled val="1"/>
        </dgm:presLayoutVars>
      </dgm:prSet>
      <dgm:spPr/>
    </dgm:pt>
    <dgm:pt modelId="{ECAC17CF-8802-7748-9037-23A815D4C7F4}"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7" presStyleCnt="8">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64CF7C06-AC83-064C-BFD3-CB030947542F}" type="presOf" srcId="{57FD2786-B026-B34B-8684-305217761312}" destId="{9E16DD6C-740D-A441-B947-40A68EDE5F1D}" srcOrd="0" destOrd="0" presId="urn:microsoft.com/office/officeart/2005/8/layout/lProcess2"/>
    <dgm:cxn modelId="{4C2BEC0A-70DE-0D42-9E5C-012ADF89216C}" type="presOf" srcId="{76F1DFB2-531D-9E45-A0F8-FF4D69BBCD52}" destId="{20688556-6440-D44F-B51D-240FBBE7CCD2}" srcOrd="0" destOrd="0" presId="urn:microsoft.com/office/officeart/2005/8/layout/lProcess2"/>
    <dgm:cxn modelId="{DA797212-B1B0-C146-B9A4-C11953E8B95A}" type="presOf" srcId="{589E6E44-D4C3-AD4F-B069-D1A8E3025C72}" destId="{D096B5CC-25A0-0C47-90FA-CC658451D7DB}"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8EE8E1B-2D92-8C4D-A9A3-D17A7D4D1A52}" type="presOf" srcId="{9EB80AF6-0730-2D4D-8AD6-AA00930A37F0}" destId="{730CF6BE-5EE3-674D-8D9D-1C2DE27CE5E9}" srcOrd="0" destOrd="0" presId="urn:microsoft.com/office/officeart/2005/8/layout/lProcess2"/>
    <dgm:cxn modelId="{0FF94F1C-6712-A14E-9B13-12B01D442132}" type="presOf" srcId="{C7A0AB15-5CA7-7840-B41B-229A2AE8CFCD}" destId="{271B84CA-3EE0-544E-AA95-2DE078838CD1}"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F6F60E65-7E52-5D42-A8C7-F8F91E1EDB6D}" srcId="{C7A0AB15-5CA7-7840-B41B-229A2AE8CFCD}" destId="{76F1DFB2-531D-9E45-A0F8-FF4D69BBCD52}" srcOrd="0" destOrd="0" parTransId="{28E84510-8625-E44F-93B4-C03B86353CA0}" sibTransId="{C40E023C-92E5-C44E-987F-397622A547BB}"/>
    <dgm:cxn modelId="{27427B73-290A-E246-B1E0-D74CA4869A7E}" type="presOf" srcId="{7A5FDE3E-8C92-3444-AC44-5205A9B6FE5A}" destId="{F7CD07DE-720C-4443-B5F9-C7D10CAE568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FB204D90-F2F5-3A43-9013-4E4B8B2AC04F}" srcId="{AA2A9DA0-7932-034F-A98F-CB85DD34679D}" destId="{57FD2786-B026-B34B-8684-305217761312}" srcOrd="1" destOrd="0" parTransId="{D7508D9F-4016-004D-9376-913D29C985B2}" sibTransId="{47BA1DC5-D15D-5B4C-B09A-48CF4DE3E5CB}"/>
    <dgm:cxn modelId="{927D7D9A-9721-0341-ABE6-2858C5AF21DD}" type="presOf" srcId="{5325BF16-2937-4241-BB52-E3630A670F37}" destId="{4522ED32-E5FD-1E44-86B6-59BB09D9CE3E}"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A762B6BC-2473-E747-ACED-15B3281C279B}" type="presOf" srcId="{030C5D87-C034-DA4B-AF4A-CDF2A11CEEF9}" destId="{36A6926D-5A68-F740-9311-5E0275A90C9E}"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CDF744BE-0E0F-F443-BDB2-3E7C3B5655D0}" srcId="{6EE1548F-2EF9-5F49-9B8D-E5A40D7AC1BC}" destId="{2F34DA78-6BCB-6D44-A0B4-4B30A3630C68}" srcOrd="0" destOrd="0" parTransId="{88FD63ED-1CA3-5448-87D3-003AE34F5843}" sibTransId="{06377905-CDFD-7F4E-8F2D-FF224AA624CA}"/>
    <dgm:cxn modelId="{7BE147C4-8312-DA4A-807A-F491FA0F7F5F}" srcId="{589E6E44-D4C3-AD4F-B069-D1A8E3025C72}" destId="{9EB80AF6-0730-2D4D-8AD6-AA00930A37F0}" srcOrd="4" destOrd="0" parTransId="{3B62222B-6C3B-DF4E-9A03-8D446DEA5367}" sibTransId="{B3FA5C38-2EC0-F446-A318-591BB061FFE6}"/>
    <dgm:cxn modelId="{745692C6-DF60-AA40-9DFD-7CD4CC2B0012}" type="presOf" srcId="{C7A0AB15-5CA7-7840-B41B-229A2AE8CFCD}" destId="{7DBB906B-4212-464C-8B73-36EB3F85DEDA}" srcOrd="1" destOrd="0" presId="urn:microsoft.com/office/officeart/2005/8/layout/lProcess2"/>
    <dgm:cxn modelId="{E24BA5C6-4EE0-5848-AC11-79E4B39A2BEB}" srcId="{AA2A9DA0-7932-034F-A98F-CB85DD34679D}" destId="{6EE1548F-2EF9-5F49-9B8D-E5A40D7AC1BC}" srcOrd="3"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4D2274C8-4237-684B-AFF4-1F11B81F9D7B}" type="presParOf" srcId="{A6655849-5819-8F4C-A407-8E294D04B195}" destId="{CDF2577B-FAAA-2242-B154-299E5C27DADE}" srcOrd="4"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336F16EB-7ABE-D244-8E7A-E54116B0208C}" type="presParOf" srcId="{A6655849-5819-8F4C-A407-8E294D04B195}" destId="{ECAC17CF-8802-7748-9037-23A815D4C7F4}"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C7A0AB15-5CA7-7840-B41B-229A2AE8CFCD}">
      <dgm:prSet phldrT="[Text]"/>
      <dgm:spPr/>
      <dgm:t>
        <a:bodyPr/>
        <a:lstStyle/>
        <a:p>
          <a:r>
            <a:rPr lang="en-US" dirty="0"/>
            <a:t>Resource use</a:t>
          </a:r>
        </a:p>
      </dgm:t>
    </dgm:pt>
    <dgm:pt modelId="{C4F74C89-488C-8B4B-AC1D-7A59C416F30A}" type="parTrans" cxnId="{AE1FF4DD-CAC1-0742-8C04-3340206A9518}">
      <dgm:prSet/>
      <dgm:spPr/>
      <dgm:t>
        <a:bodyPr/>
        <a:lstStyle/>
        <a:p>
          <a:endParaRPr lang="en-US"/>
        </a:p>
      </dgm:t>
    </dgm:pt>
    <dgm:pt modelId="{121E5B20-7DA5-C240-A5F6-0F13BDD742A0}" type="sibTrans" cxnId="{AE1FF4DD-CAC1-0742-8C04-3340206A9518}">
      <dgm:prSet/>
      <dgm:spPr/>
      <dgm:t>
        <a:bodyPr/>
        <a:lstStyle/>
        <a:p>
          <a:endParaRPr lang="en-US"/>
        </a:p>
      </dgm:t>
    </dgm:pt>
    <dgm:pt modelId="{76F1DFB2-531D-9E45-A0F8-FF4D69BBCD52}">
      <dgm:prSet phldrT="[Text]" phldr="1"/>
      <dgm:spPr>
        <a:solidFill>
          <a:schemeClr val="accent5">
            <a:lumMod val="75000"/>
          </a:schemeClr>
        </a:solidFill>
      </dgm:spPr>
      <dgm:t>
        <a:bodyPr/>
        <a:lstStyle/>
        <a:p>
          <a:endParaRPr lang="en-US" dirty="0"/>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phldr="1"/>
      <dgm:spPr>
        <a:solidFill>
          <a:srgbClr val="86BF49"/>
        </a:solidFill>
      </dgm:spPr>
      <dgm:t>
        <a:bodyPr/>
        <a:lstStyle/>
        <a:p>
          <a:endParaRPr lang="en-US" dirty="0"/>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57FD2786-B026-B34B-8684-305217761312}">
      <dgm:prSet/>
      <dgm:spPr/>
      <dgm:t>
        <a:bodyPr/>
        <a:lstStyle/>
        <a:p>
          <a:r>
            <a:rPr lang="en-US" dirty="0"/>
            <a:t>Vaccine and immunization characteristics</a:t>
          </a:r>
        </a:p>
      </dgm:t>
    </dgm:pt>
    <dgm:pt modelId="{D7508D9F-4016-004D-9376-913D29C985B2}" type="parTrans" cxnId="{FB204D90-F2F5-3A43-9013-4E4B8B2AC04F}">
      <dgm:prSet/>
      <dgm:spPr/>
      <dgm:t>
        <a:bodyPr/>
        <a:lstStyle/>
        <a:p>
          <a:endParaRPr lang="en-US"/>
        </a:p>
      </dgm:t>
    </dgm:pt>
    <dgm:pt modelId="{47BA1DC5-D15D-5B4C-B09A-48CF4DE3E5CB}" type="sibTrans" cxnId="{FB204D90-F2F5-3A43-9013-4E4B8B2AC04F}">
      <dgm:prSet/>
      <dgm:spPr/>
      <dgm:t>
        <a:bodyPr/>
        <a:lstStyle/>
        <a:p>
          <a:endParaRPr lang="en-US"/>
        </a:p>
      </dgm:t>
    </dgm:pt>
    <dgm:pt modelId="{7A5FDE3E-8C92-3444-AC44-5205A9B6FE5A}">
      <dgm:prSet/>
      <dgm:spPr>
        <a:solidFill>
          <a:srgbClr val="EA7211"/>
        </a:solidFill>
      </dgm:spPr>
      <dgm:t>
        <a:bodyPr/>
        <a:lstStyle/>
        <a:p>
          <a:r>
            <a:rPr lang="en-US" dirty="0">
              <a:solidFill>
                <a:schemeClr val="tx1"/>
              </a:solidFill>
            </a:rPr>
            <a:t>Vaccine characteristics</a:t>
          </a:r>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072E2C74-DD79-B44D-8294-2401A4061E5E}">
      <dgm:prSet/>
      <dgm:spPr>
        <a:solidFill>
          <a:srgbClr val="EA7211"/>
        </a:solidFill>
      </dgm:spPr>
      <dgm:t>
        <a:bodyPr/>
        <a:lstStyle/>
        <a:p>
          <a:r>
            <a:rPr lang="en-US" dirty="0">
              <a:solidFill>
                <a:schemeClr val="tx1"/>
              </a:solidFill>
            </a:rPr>
            <a:t>Safety</a:t>
          </a:r>
        </a:p>
      </dgm:t>
    </dgm:pt>
    <dgm:pt modelId="{83E60DCB-6615-424A-BCC4-4B2F78884D97}" type="parTrans" cxnId="{F9877DD1-0532-354D-8B37-AA4551AE05D7}">
      <dgm:prSet/>
      <dgm:spPr/>
      <dgm:t>
        <a:bodyPr/>
        <a:lstStyle/>
        <a:p>
          <a:endParaRPr lang="en-US"/>
        </a:p>
      </dgm:t>
    </dgm:pt>
    <dgm:pt modelId="{C213CB1F-21C7-6C4E-8734-CB864ACAFAD4}" type="sibTrans" cxnId="{F9877DD1-0532-354D-8B37-AA4551AE05D7}">
      <dgm:prSet/>
      <dgm:spPr/>
      <dgm:t>
        <a:bodyPr/>
        <a:lstStyle/>
        <a:p>
          <a:endParaRPr lang="en-US"/>
        </a:p>
      </dgm:t>
    </dgm:pt>
    <dgm:pt modelId="{9B7B5B59-778C-554E-B879-F81206032CBE}">
      <dgm:prSet/>
      <dgm:spPr>
        <a:solidFill>
          <a:srgbClr val="EA7211"/>
        </a:solidFill>
      </dgm:spPr>
      <dgm:t>
        <a:bodyPr/>
        <a:lstStyle/>
        <a:p>
          <a:r>
            <a:rPr lang="en-US" dirty="0">
              <a:solidFill>
                <a:schemeClr val="tx1"/>
              </a:solidFill>
            </a:rPr>
            <a:t>Efficacy and effectiveness</a:t>
          </a:r>
        </a:p>
      </dgm:t>
    </dgm:pt>
    <dgm:pt modelId="{8E324296-E77B-E24D-89AF-CD8AAC46829B}" type="parTrans" cxnId="{2789CEEE-808D-644B-BF0F-8ADB1451D72D}">
      <dgm:prSet/>
      <dgm:spPr/>
      <dgm:t>
        <a:bodyPr/>
        <a:lstStyle/>
        <a:p>
          <a:endParaRPr lang="en-US"/>
        </a:p>
      </dgm:t>
    </dgm:pt>
    <dgm:pt modelId="{7AB4D6B9-6DAE-8E44-B1E6-97AE668ACC4D}" type="sibTrans" cxnId="{2789CEEE-808D-644B-BF0F-8ADB1451D72D}">
      <dgm:prSet/>
      <dgm:spPr/>
      <dgm:t>
        <a:bodyPr/>
        <a:lstStyle/>
        <a:p>
          <a:endParaRPr lang="en-US"/>
        </a:p>
      </dgm:t>
    </dgm:pt>
    <dgm:pt modelId="{0C511318-44DF-D44A-86C5-ECED5C9A52F3}">
      <dgm:prSet/>
      <dgm:spPr>
        <a:solidFill>
          <a:srgbClr val="EA7211"/>
        </a:solidFill>
      </dgm:spPr>
      <dgm:t>
        <a:bodyPr/>
        <a:lstStyle/>
        <a:p>
          <a:r>
            <a:rPr lang="en-US" dirty="0">
              <a:solidFill>
                <a:schemeClr val="tx1"/>
              </a:solidFill>
            </a:rPr>
            <a:t>Vaccine indirect effects</a:t>
          </a:r>
        </a:p>
      </dgm:t>
    </dgm:pt>
    <dgm:pt modelId="{F47C68DF-2CCA-7B4F-B581-6B371DD3ADE8}" type="parTrans" cxnId="{4FD410F6-3309-0948-A8FE-2D69FBFAA5F6}">
      <dgm:prSet/>
      <dgm:spPr/>
      <dgm:t>
        <a:bodyPr/>
        <a:lstStyle/>
        <a:p>
          <a:endParaRPr lang="en-US"/>
        </a:p>
      </dgm:t>
    </dgm:pt>
    <dgm:pt modelId="{10274083-DBB5-9D4C-9FFA-8BC343B71E06}" type="sibTrans" cxnId="{4FD410F6-3309-0948-A8FE-2D69FBFAA5F6}">
      <dgm:prSet/>
      <dgm:spPr/>
      <dgm:t>
        <a:bodyPr/>
        <a:lstStyle/>
        <a:p>
          <a:endParaRPr lang="en-US"/>
        </a:p>
      </dgm:t>
    </dgm:pt>
    <dgm:pt modelId="{C6816D33-9AB6-BB40-8C95-E5A566AB6467}">
      <dgm:prSet/>
      <dgm:spPr>
        <a:solidFill>
          <a:srgbClr val="EA7211"/>
        </a:solidFill>
      </dgm:spPr>
      <dgm:t>
        <a:bodyPr/>
        <a:lstStyle/>
        <a:p>
          <a:endParaRPr lang="en-US" dirty="0">
            <a:solidFill>
              <a:schemeClr val="tx1"/>
            </a:solidFill>
          </a:endParaRPr>
        </a:p>
      </dgm:t>
    </dgm:pt>
    <dgm:pt modelId="{162EFA0C-BA0F-964B-8E4A-155EF5E54C0E}" type="parTrans" cxnId="{06CDDBEF-0A58-9C4F-BAA8-E380E4461F19}">
      <dgm:prSet/>
      <dgm:spPr/>
      <dgm:t>
        <a:bodyPr/>
        <a:lstStyle/>
        <a:p>
          <a:endParaRPr lang="en-US"/>
        </a:p>
      </dgm:t>
    </dgm:pt>
    <dgm:pt modelId="{ABF9C8B8-E47D-6845-8018-828C5D7E4E49}" type="sibTrans" cxnId="{06CDDBEF-0A58-9C4F-BAA8-E380E4461F19}">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12">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12">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12">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12">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12">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5" presStyleCnt="12">
        <dgm:presLayoutVars>
          <dgm:bulletEnabled val="1"/>
        </dgm:presLayoutVars>
      </dgm:prSet>
      <dgm:spPr/>
    </dgm:pt>
    <dgm:pt modelId="{A3A771A2-C300-9C4E-BBF7-31B61194B82F}" type="pres">
      <dgm:prSet presAssocID="{7A5FDE3E-8C92-3444-AC44-5205A9B6FE5A}" presName="aSpace2" presStyleCnt="0"/>
      <dgm:spPr/>
    </dgm:pt>
    <dgm:pt modelId="{F2EC1069-716A-004F-8035-E2EA1FE45B9D}" type="pres">
      <dgm:prSet presAssocID="{072E2C74-DD79-B44D-8294-2401A4061E5E}" presName="childNode" presStyleLbl="node1" presStyleIdx="6" presStyleCnt="12">
        <dgm:presLayoutVars>
          <dgm:bulletEnabled val="1"/>
        </dgm:presLayoutVars>
      </dgm:prSet>
      <dgm:spPr/>
    </dgm:pt>
    <dgm:pt modelId="{52CC6BB8-9F91-E645-9AEA-FF668B307CDF}" type="pres">
      <dgm:prSet presAssocID="{072E2C74-DD79-B44D-8294-2401A4061E5E}" presName="aSpace2" presStyleCnt="0"/>
      <dgm:spPr/>
    </dgm:pt>
    <dgm:pt modelId="{C03D3C8B-BF03-1346-A3D6-DB7FE6A78870}" type="pres">
      <dgm:prSet presAssocID="{9B7B5B59-778C-554E-B879-F81206032CBE}" presName="childNode" presStyleLbl="node1" presStyleIdx="7" presStyleCnt="12">
        <dgm:presLayoutVars>
          <dgm:bulletEnabled val="1"/>
        </dgm:presLayoutVars>
      </dgm:prSet>
      <dgm:spPr/>
    </dgm:pt>
    <dgm:pt modelId="{B5AAB9BD-AE16-DD4D-AC49-AD94562A3B61}" type="pres">
      <dgm:prSet presAssocID="{9B7B5B59-778C-554E-B879-F81206032CBE}" presName="aSpace2" presStyleCnt="0"/>
      <dgm:spPr/>
    </dgm:pt>
    <dgm:pt modelId="{8EB1FE75-10EC-354F-BFB0-790036956CAB}" type="pres">
      <dgm:prSet presAssocID="{0C511318-44DF-D44A-86C5-ECED5C9A52F3}" presName="childNode" presStyleLbl="node1" presStyleIdx="8" presStyleCnt="12">
        <dgm:presLayoutVars>
          <dgm:bulletEnabled val="1"/>
        </dgm:presLayoutVars>
      </dgm:prSet>
      <dgm:spPr/>
    </dgm:pt>
    <dgm:pt modelId="{79AC59A0-D422-F74D-BD41-1CCC69F936E9}" type="pres">
      <dgm:prSet presAssocID="{0C511318-44DF-D44A-86C5-ECED5C9A52F3}" presName="aSpace2" presStyleCnt="0"/>
      <dgm:spPr/>
    </dgm:pt>
    <dgm:pt modelId="{5EB195AB-E4DC-2747-9AB8-C05F7C4D82D5}" type="pres">
      <dgm:prSet presAssocID="{C6816D33-9AB6-BB40-8C95-E5A566AB6467}" presName="childNode" presStyleLbl="node1" presStyleIdx="9" presStyleCnt="12">
        <dgm:presLayoutVars>
          <dgm:bulletEnabled val="1"/>
        </dgm:presLayoutVars>
      </dgm:prSet>
      <dgm:spPr/>
    </dgm:pt>
    <dgm:pt modelId="{5E0F3606-59FF-304F-B720-1C898D02BEB2}" type="pres">
      <dgm:prSet presAssocID="{57FD2786-B026-B34B-8684-305217761312}" presName="aSpace" presStyleCnt="0"/>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2" presStyleCnt="4"/>
      <dgm:spPr/>
    </dgm:pt>
    <dgm:pt modelId="{7DBB906B-4212-464C-8B73-36EB3F85DEDA}" type="pres">
      <dgm:prSet presAssocID="{C7A0AB15-5CA7-7840-B41B-229A2AE8CFCD}" presName="textNode" presStyleLbl="bgShp" presStyleIdx="2" presStyleCnt="4"/>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10" presStyleCnt="12">
        <dgm:presLayoutVars>
          <dgm:bulletEnabled val="1"/>
        </dgm:presLayoutVars>
      </dgm:prSet>
      <dgm:spPr/>
    </dgm:pt>
    <dgm:pt modelId="{ECAC17CF-8802-7748-9037-23A815D4C7F4}"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11" presStyleCnt="12">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64CF7C06-AC83-064C-BFD3-CB030947542F}" type="presOf" srcId="{57FD2786-B026-B34B-8684-305217761312}" destId="{9E16DD6C-740D-A441-B947-40A68EDE5F1D}" srcOrd="0" destOrd="0" presId="urn:microsoft.com/office/officeart/2005/8/layout/lProcess2"/>
    <dgm:cxn modelId="{4C2BEC0A-70DE-0D42-9E5C-012ADF89216C}" type="presOf" srcId="{76F1DFB2-531D-9E45-A0F8-FF4D69BBCD52}" destId="{20688556-6440-D44F-B51D-240FBBE7CCD2}" srcOrd="0" destOrd="0" presId="urn:microsoft.com/office/officeart/2005/8/layout/lProcess2"/>
    <dgm:cxn modelId="{DA797212-B1B0-C146-B9A4-C11953E8B95A}" type="presOf" srcId="{589E6E44-D4C3-AD4F-B069-D1A8E3025C72}" destId="{D096B5CC-25A0-0C47-90FA-CC658451D7DB}"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8EE8E1B-2D92-8C4D-A9A3-D17A7D4D1A52}" type="presOf" srcId="{9EB80AF6-0730-2D4D-8AD6-AA00930A37F0}" destId="{730CF6BE-5EE3-674D-8D9D-1C2DE27CE5E9}" srcOrd="0" destOrd="0" presId="urn:microsoft.com/office/officeart/2005/8/layout/lProcess2"/>
    <dgm:cxn modelId="{0FF94F1C-6712-A14E-9B13-12B01D442132}" type="presOf" srcId="{C7A0AB15-5CA7-7840-B41B-229A2AE8CFCD}" destId="{271B84CA-3EE0-544E-AA95-2DE078838CD1}"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145F473F-FB8B-9A4A-8E28-8D5C945F2505}" type="presOf" srcId="{9B7B5B59-778C-554E-B879-F81206032CBE}" destId="{C03D3C8B-BF03-1346-A3D6-DB7FE6A78870}" srcOrd="0" destOrd="0" presId="urn:microsoft.com/office/officeart/2005/8/layout/lProcess2"/>
    <dgm:cxn modelId="{A0F35944-2605-2648-9208-7E49C07ABA01}" type="presOf" srcId="{0C511318-44DF-D44A-86C5-ECED5C9A52F3}" destId="{8EB1FE75-10EC-354F-BFB0-790036956CAB}" srcOrd="0" destOrd="0" presId="urn:microsoft.com/office/officeart/2005/8/layout/lProcess2"/>
    <dgm:cxn modelId="{F6F60E65-7E52-5D42-A8C7-F8F91E1EDB6D}" srcId="{C7A0AB15-5CA7-7840-B41B-229A2AE8CFCD}" destId="{76F1DFB2-531D-9E45-A0F8-FF4D69BBCD52}" srcOrd="0" destOrd="0" parTransId="{28E84510-8625-E44F-93B4-C03B86353CA0}" sibTransId="{C40E023C-92E5-C44E-987F-397622A547BB}"/>
    <dgm:cxn modelId="{B48D466D-AABA-5744-81BF-ECF3BAED4F77}" type="presOf" srcId="{C6816D33-9AB6-BB40-8C95-E5A566AB6467}" destId="{5EB195AB-E4DC-2747-9AB8-C05F7C4D82D5}" srcOrd="0" destOrd="0" presId="urn:microsoft.com/office/officeart/2005/8/layout/lProcess2"/>
    <dgm:cxn modelId="{27427B73-290A-E246-B1E0-D74CA4869A7E}" type="presOf" srcId="{7A5FDE3E-8C92-3444-AC44-5205A9B6FE5A}" destId="{F7CD07DE-720C-4443-B5F9-C7D10CAE568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FB204D90-F2F5-3A43-9013-4E4B8B2AC04F}" srcId="{AA2A9DA0-7932-034F-A98F-CB85DD34679D}" destId="{57FD2786-B026-B34B-8684-305217761312}" srcOrd="1" destOrd="0" parTransId="{D7508D9F-4016-004D-9376-913D29C985B2}" sibTransId="{47BA1DC5-D15D-5B4C-B09A-48CF4DE3E5CB}"/>
    <dgm:cxn modelId="{927D7D9A-9721-0341-ABE6-2858C5AF21DD}" type="presOf" srcId="{5325BF16-2937-4241-BB52-E3630A670F37}" destId="{4522ED32-E5FD-1E44-86B6-59BB09D9CE3E}"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A762B6BC-2473-E747-ACED-15B3281C279B}" type="presOf" srcId="{030C5D87-C034-DA4B-AF4A-CDF2A11CEEF9}" destId="{36A6926D-5A68-F740-9311-5E0275A90C9E}"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CDF744BE-0E0F-F443-BDB2-3E7C3B5655D0}" srcId="{6EE1548F-2EF9-5F49-9B8D-E5A40D7AC1BC}" destId="{2F34DA78-6BCB-6D44-A0B4-4B30A3630C68}" srcOrd="0" destOrd="0" parTransId="{88FD63ED-1CA3-5448-87D3-003AE34F5843}" sibTransId="{06377905-CDFD-7F4E-8F2D-FF224AA624CA}"/>
    <dgm:cxn modelId="{7BE147C4-8312-DA4A-807A-F491FA0F7F5F}" srcId="{589E6E44-D4C3-AD4F-B069-D1A8E3025C72}" destId="{9EB80AF6-0730-2D4D-8AD6-AA00930A37F0}" srcOrd="4" destOrd="0" parTransId="{3B62222B-6C3B-DF4E-9A03-8D446DEA5367}" sibTransId="{B3FA5C38-2EC0-F446-A318-591BB061FFE6}"/>
    <dgm:cxn modelId="{745692C6-DF60-AA40-9DFD-7CD4CC2B0012}" type="presOf" srcId="{C7A0AB15-5CA7-7840-B41B-229A2AE8CFCD}" destId="{7DBB906B-4212-464C-8B73-36EB3F85DEDA}" srcOrd="1" destOrd="0" presId="urn:microsoft.com/office/officeart/2005/8/layout/lProcess2"/>
    <dgm:cxn modelId="{E24BA5C6-4EE0-5848-AC11-79E4B39A2BEB}" srcId="{AA2A9DA0-7932-034F-A98F-CB85DD34679D}" destId="{6EE1548F-2EF9-5F49-9B8D-E5A40D7AC1BC}" srcOrd="3"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F9877DD1-0532-354D-8B37-AA4551AE05D7}" srcId="{57FD2786-B026-B34B-8684-305217761312}" destId="{072E2C74-DD79-B44D-8294-2401A4061E5E}" srcOrd="1" destOrd="0" parTransId="{83E60DCB-6615-424A-BCC4-4B2F78884D97}" sibTransId="{C213CB1F-21C7-6C4E-8734-CB864ACAFAD4}"/>
    <dgm:cxn modelId="{032DF0D5-F008-274B-B8D5-4B9540BFBD73}" type="presOf" srcId="{072E2C74-DD79-B44D-8294-2401A4061E5E}" destId="{F2EC1069-716A-004F-8035-E2EA1FE45B9D}"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2789CEEE-808D-644B-BF0F-8ADB1451D72D}" srcId="{57FD2786-B026-B34B-8684-305217761312}" destId="{9B7B5B59-778C-554E-B879-F81206032CBE}" srcOrd="2" destOrd="0" parTransId="{8E324296-E77B-E24D-89AF-CD8AAC46829B}" sibTransId="{7AB4D6B9-6DAE-8E44-B1E6-97AE668ACC4D}"/>
    <dgm:cxn modelId="{06CDDBEF-0A58-9C4F-BAA8-E380E4461F19}" srcId="{57FD2786-B026-B34B-8684-305217761312}" destId="{C6816D33-9AB6-BB40-8C95-E5A566AB6467}" srcOrd="4" destOrd="0" parTransId="{162EFA0C-BA0F-964B-8E4A-155EF5E54C0E}" sibTransId="{ABF9C8B8-E47D-6845-8018-828C5D7E4E49}"/>
    <dgm:cxn modelId="{4FD410F6-3309-0948-A8FE-2D69FBFAA5F6}" srcId="{57FD2786-B026-B34B-8684-305217761312}" destId="{0C511318-44DF-D44A-86C5-ECED5C9A52F3}" srcOrd="3" destOrd="0" parTransId="{F47C68DF-2CCA-7B4F-B581-6B371DD3ADE8}" sibTransId="{10274083-DBB5-9D4C-9FFA-8BC343B71E06}"/>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F2B1CCBD-6055-E646-BBC6-2E72740E9BEB}" type="presParOf" srcId="{352CBB92-6853-FC45-B7BC-970853797967}" destId="{A3A771A2-C300-9C4E-BBF7-31B61194B82F}" srcOrd="1" destOrd="0" presId="urn:microsoft.com/office/officeart/2005/8/layout/lProcess2"/>
    <dgm:cxn modelId="{A49B8DBB-3A76-1940-AB3F-08B02A32E240}" type="presParOf" srcId="{352CBB92-6853-FC45-B7BC-970853797967}" destId="{F2EC1069-716A-004F-8035-E2EA1FE45B9D}" srcOrd="2" destOrd="0" presId="urn:microsoft.com/office/officeart/2005/8/layout/lProcess2"/>
    <dgm:cxn modelId="{30A798B3-7135-4245-8273-26295C8961C4}" type="presParOf" srcId="{352CBB92-6853-FC45-B7BC-970853797967}" destId="{52CC6BB8-9F91-E645-9AEA-FF668B307CDF}" srcOrd="3" destOrd="0" presId="urn:microsoft.com/office/officeart/2005/8/layout/lProcess2"/>
    <dgm:cxn modelId="{1326DF0D-2F7B-7D4A-986B-8177429BF1DE}" type="presParOf" srcId="{352CBB92-6853-FC45-B7BC-970853797967}" destId="{C03D3C8B-BF03-1346-A3D6-DB7FE6A78870}" srcOrd="4" destOrd="0" presId="urn:microsoft.com/office/officeart/2005/8/layout/lProcess2"/>
    <dgm:cxn modelId="{659BD602-7783-E346-B167-B8791912612C}" type="presParOf" srcId="{352CBB92-6853-FC45-B7BC-970853797967}" destId="{B5AAB9BD-AE16-DD4D-AC49-AD94562A3B61}" srcOrd="5" destOrd="0" presId="urn:microsoft.com/office/officeart/2005/8/layout/lProcess2"/>
    <dgm:cxn modelId="{0CF55A70-8306-0D42-8B3C-B875BB894E4E}" type="presParOf" srcId="{352CBB92-6853-FC45-B7BC-970853797967}" destId="{8EB1FE75-10EC-354F-BFB0-790036956CAB}" srcOrd="6" destOrd="0" presId="urn:microsoft.com/office/officeart/2005/8/layout/lProcess2"/>
    <dgm:cxn modelId="{2AA10697-664C-374D-A78F-527F17457B6E}" type="presParOf" srcId="{352CBB92-6853-FC45-B7BC-970853797967}" destId="{79AC59A0-D422-F74D-BD41-1CCC69F936E9}" srcOrd="7" destOrd="0" presId="urn:microsoft.com/office/officeart/2005/8/layout/lProcess2"/>
    <dgm:cxn modelId="{092A0D6B-D41C-2348-92F5-84CE48617D92}" type="presParOf" srcId="{352CBB92-6853-FC45-B7BC-970853797967}" destId="{5EB195AB-E4DC-2747-9AB8-C05F7C4D82D5}" srcOrd="8"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4D2274C8-4237-684B-AFF4-1F11B81F9D7B}" type="presParOf" srcId="{A6655849-5819-8F4C-A407-8E294D04B195}" destId="{CDF2577B-FAAA-2242-B154-299E5C27DADE}" srcOrd="4"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336F16EB-7ABE-D244-8E7A-E54116B0208C}" type="presParOf" srcId="{A6655849-5819-8F4C-A407-8E294D04B195}" destId="{ECAC17CF-8802-7748-9037-23A815D4C7F4}"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C7A0AB15-5CA7-7840-B41B-229A2AE8CFCD}">
      <dgm:prSet phldrT="[Text]"/>
      <dgm:spPr/>
      <dgm:t>
        <a:bodyPr/>
        <a:lstStyle/>
        <a:p>
          <a:r>
            <a:rPr lang="en-US" dirty="0"/>
            <a:t>Resource use</a:t>
          </a:r>
        </a:p>
      </dgm:t>
    </dgm:pt>
    <dgm:pt modelId="{C4F74C89-488C-8B4B-AC1D-7A59C416F30A}" type="parTrans" cxnId="{AE1FF4DD-CAC1-0742-8C04-3340206A9518}">
      <dgm:prSet/>
      <dgm:spPr/>
      <dgm:t>
        <a:bodyPr/>
        <a:lstStyle/>
        <a:p>
          <a:endParaRPr lang="en-US"/>
        </a:p>
      </dgm:t>
    </dgm:pt>
    <dgm:pt modelId="{121E5B20-7DA5-C240-A5F6-0F13BDD742A0}" type="sibTrans" cxnId="{AE1FF4DD-CAC1-0742-8C04-3340206A9518}">
      <dgm:prSet/>
      <dgm:spPr/>
      <dgm:t>
        <a:bodyPr/>
        <a:lstStyle/>
        <a:p>
          <a:endParaRPr lang="en-US"/>
        </a:p>
      </dgm:t>
    </dgm:pt>
    <dgm:pt modelId="{76F1DFB2-531D-9E45-A0F8-FF4D69BBCD52}">
      <dgm:prSet phldrT="[Text]"/>
      <dgm:spPr>
        <a:solidFill>
          <a:schemeClr val="accent5">
            <a:lumMod val="75000"/>
          </a:schemeClr>
        </a:solidFill>
      </dgm:spPr>
      <dgm:t>
        <a:bodyPr/>
        <a:lstStyle/>
        <a:p>
          <a:r>
            <a:rPr lang="en-US" dirty="0">
              <a:solidFill>
                <a:schemeClr val="bg1"/>
              </a:solidFill>
            </a:rPr>
            <a:t>Vaccine related costs and resource use</a:t>
          </a:r>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phldr="1"/>
      <dgm:spPr>
        <a:solidFill>
          <a:srgbClr val="86BF49"/>
        </a:solidFill>
      </dgm:spPr>
      <dgm:t>
        <a:bodyPr/>
        <a:lstStyle/>
        <a:p>
          <a:endParaRPr lang="en-US" dirty="0"/>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57FD2786-B026-B34B-8684-305217761312}">
      <dgm:prSet/>
      <dgm:spPr/>
      <dgm:t>
        <a:bodyPr/>
        <a:lstStyle/>
        <a:p>
          <a:r>
            <a:rPr lang="en-US" dirty="0"/>
            <a:t>Vaccine and immunization characteristics</a:t>
          </a:r>
        </a:p>
      </dgm:t>
    </dgm:pt>
    <dgm:pt modelId="{D7508D9F-4016-004D-9376-913D29C985B2}" type="parTrans" cxnId="{FB204D90-F2F5-3A43-9013-4E4B8B2AC04F}">
      <dgm:prSet/>
      <dgm:spPr/>
      <dgm:t>
        <a:bodyPr/>
        <a:lstStyle/>
        <a:p>
          <a:endParaRPr lang="en-US"/>
        </a:p>
      </dgm:t>
    </dgm:pt>
    <dgm:pt modelId="{47BA1DC5-D15D-5B4C-B09A-48CF4DE3E5CB}" type="sibTrans" cxnId="{FB204D90-F2F5-3A43-9013-4E4B8B2AC04F}">
      <dgm:prSet/>
      <dgm:spPr/>
      <dgm:t>
        <a:bodyPr/>
        <a:lstStyle/>
        <a:p>
          <a:endParaRPr lang="en-US"/>
        </a:p>
      </dgm:t>
    </dgm:pt>
    <dgm:pt modelId="{7A5FDE3E-8C92-3444-AC44-5205A9B6FE5A}">
      <dgm:prSet/>
      <dgm:spPr>
        <a:solidFill>
          <a:srgbClr val="EA7211"/>
        </a:solidFill>
      </dgm:spPr>
      <dgm:t>
        <a:bodyPr/>
        <a:lstStyle/>
        <a:p>
          <a:r>
            <a:rPr lang="en-US" dirty="0">
              <a:solidFill>
                <a:schemeClr val="tx1"/>
              </a:solidFill>
            </a:rPr>
            <a:t>Vaccine characteristics</a:t>
          </a:r>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072E2C74-DD79-B44D-8294-2401A4061E5E}">
      <dgm:prSet/>
      <dgm:spPr>
        <a:solidFill>
          <a:srgbClr val="EA7211"/>
        </a:solidFill>
      </dgm:spPr>
      <dgm:t>
        <a:bodyPr/>
        <a:lstStyle/>
        <a:p>
          <a:r>
            <a:rPr lang="en-US" dirty="0">
              <a:solidFill>
                <a:schemeClr val="tx1"/>
              </a:solidFill>
            </a:rPr>
            <a:t>Safety</a:t>
          </a:r>
        </a:p>
      </dgm:t>
    </dgm:pt>
    <dgm:pt modelId="{83E60DCB-6615-424A-BCC4-4B2F78884D97}" type="parTrans" cxnId="{F9877DD1-0532-354D-8B37-AA4551AE05D7}">
      <dgm:prSet/>
      <dgm:spPr/>
      <dgm:t>
        <a:bodyPr/>
        <a:lstStyle/>
        <a:p>
          <a:endParaRPr lang="en-US"/>
        </a:p>
      </dgm:t>
    </dgm:pt>
    <dgm:pt modelId="{C213CB1F-21C7-6C4E-8734-CB864ACAFAD4}" type="sibTrans" cxnId="{F9877DD1-0532-354D-8B37-AA4551AE05D7}">
      <dgm:prSet/>
      <dgm:spPr/>
      <dgm:t>
        <a:bodyPr/>
        <a:lstStyle/>
        <a:p>
          <a:endParaRPr lang="en-US"/>
        </a:p>
      </dgm:t>
    </dgm:pt>
    <dgm:pt modelId="{9B7B5B59-778C-554E-B879-F81206032CBE}">
      <dgm:prSet/>
      <dgm:spPr>
        <a:solidFill>
          <a:srgbClr val="EA7211"/>
        </a:solidFill>
      </dgm:spPr>
      <dgm:t>
        <a:bodyPr/>
        <a:lstStyle/>
        <a:p>
          <a:r>
            <a:rPr lang="en-US" dirty="0">
              <a:solidFill>
                <a:schemeClr val="tx1"/>
              </a:solidFill>
            </a:rPr>
            <a:t>Efficacy and effectiveness</a:t>
          </a:r>
        </a:p>
      </dgm:t>
    </dgm:pt>
    <dgm:pt modelId="{8E324296-E77B-E24D-89AF-CD8AAC46829B}" type="parTrans" cxnId="{2789CEEE-808D-644B-BF0F-8ADB1451D72D}">
      <dgm:prSet/>
      <dgm:spPr/>
      <dgm:t>
        <a:bodyPr/>
        <a:lstStyle/>
        <a:p>
          <a:endParaRPr lang="en-US"/>
        </a:p>
      </dgm:t>
    </dgm:pt>
    <dgm:pt modelId="{7AB4D6B9-6DAE-8E44-B1E6-97AE668ACC4D}" type="sibTrans" cxnId="{2789CEEE-808D-644B-BF0F-8ADB1451D72D}">
      <dgm:prSet/>
      <dgm:spPr/>
      <dgm:t>
        <a:bodyPr/>
        <a:lstStyle/>
        <a:p>
          <a:endParaRPr lang="en-US"/>
        </a:p>
      </dgm:t>
    </dgm:pt>
    <dgm:pt modelId="{0C511318-44DF-D44A-86C5-ECED5C9A52F3}">
      <dgm:prSet/>
      <dgm:spPr>
        <a:solidFill>
          <a:srgbClr val="EA7211"/>
        </a:solidFill>
      </dgm:spPr>
      <dgm:t>
        <a:bodyPr/>
        <a:lstStyle/>
        <a:p>
          <a:r>
            <a:rPr lang="en-US" dirty="0">
              <a:solidFill>
                <a:schemeClr val="tx1"/>
              </a:solidFill>
            </a:rPr>
            <a:t>Vaccine indirect effects</a:t>
          </a:r>
        </a:p>
      </dgm:t>
    </dgm:pt>
    <dgm:pt modelId="{F47C68DF-2CCA-7B4F-B581-6B371DD3ADE8}" type="parTrans" cxnId="{4FD410F6-3309-0948-A8FE-2D69FBFAA5F6}">
      <dgm:prSet/>
      <dgm:spPr/>
      <dgm:t>
        <a:bodyPr/>
        <a:lstStyle/>
        <a:p>
          <a:endParaRPr lang="en-US"/>
        </a:p>
      </dgm:t>
    </dgm:pt>
    <dgm:pt modelId="{10274083-DBB5-9D4C-9FFA-8BC343B71E06}" type="sibTrans" cxnId="{4FD410F6-3309-0948-A8FE-2D69FBFAA5F6}">
      <dgm:prSet/>
      <dgm:spPr/>
      <dgm:t>
        <a:bodyPr/>
        <a:lstStyle/>
        <a:p>
          <a:endParaRPr lang="en-US"/>
        </a:p>
      </dgm:t>
    </dgm:pt>
    <dgm:pt modelId="{C6816D33-9AB6-BB40-8C95-E5A566AB6467}">
      <dgm:prSet/>
      <dgm:spPr>
        <a:solidFill>
          <a:srgbClr val="EA7211"/>
        </a:solidFill>
      </dgm:spPr>
      <dgm:t>
        <a:bodyPr/>
        <a:lstStyle/>
        <a:p>
          <a:endParaRPr lang="en-US" dirty="0">
            <a:solidFill>
              <a:schemeClr val="tx1"/>
            </a:solidFill>
          </a:endParaRPr>
        </a:p>
      </dgm:t>
    </dgm:pt>
    <dgm:pt modelId="{162EFA0C-BA0F-964B-8E4A-155EF5E54C0E}" type="parTrans" cxnId="{06CDDBEF-0A58-9C4F-BAA8-E380E4461F19}">
      <dgm:prSet/>
      <dgm:spPr/>
      <dgm:t>
        <a:bodyPr/>
        <a:lstStyle/>
        <a:p>
          <a:endParaRPr lang="en-US"/>
        </a:p>
      </dgm:t>
    </dgm:pt>
    <dgm:pt modelId="{ABF9C8B8-E47D-6845-8018-828C5D7E4E49}" type="sibTrans" cxnId="{06CDDBEF-0A58-9C4F-BAA8-E380E4461F19}">
      <dgm:prSet/>
      <dgm:spPr/>
      <dgm:t>
        <a:bodyPr/>
        <a:lstStyle/>
        <a:p>
          <a:endParaRPr lang="en-US"/>
        </a:p>
      </dgm:t>
    </dgm:pt>
    <dgm:pt modelId="{F37C9A25-822F-984C-AE3D-D06D188CBF25}">
      <dgm:prSet phldrT="[Text]"/>
      <dgm:spPr>
        <a:solidFill>
          <a:schemeClr val="accent5">
            <a:lumMod val="75000"/>
          </a:schemeClr>
        </a:solidFill>
      </dgm:spPr>
      <dgm:t>
        <a:bodyPr/>
        <a:lstStyle/>
        <a:p>
          <a:r>
            <a:rPr lang="en-US" dirty="0">
              <a:solidFill>
                <a:schemeClr val="bg1"/>
              </a:solidFill>
            </a:rPr>
            <a:t>Vaccine availability</a:t>
          </a:r>
        </a:p>
      </dgm:t>
    </dgm:pt>
    <dgm:pt modelId="{3B98804F-86C5-3645-8656-A41A1FF6E540}" type="parTrans" cxnId="{5AB1C411-6F53-E04E-B5B2-AB34530C9150}">
      <dgm:prSet/>
      <dgm:spPr/>
      <dgm:t>
        <a:bodyPr/>
        <a:lstStyle/>
        <a:p>
          <a:endParaRPr lang="en-US"/>
        </a:p>
      </dgm:t>
    </dgm:pt>
    <dgm:pt modelId="{CFF04FBA-8A01-FF45-83D8-F112D6219E51}" type="sibTrans" cxnId="{5AB1C411-6F53-E04E-B5B2-AB34530C9150}">
      <dgm:prSet/>
      <dgm:spPr/>
      <dgm:t>
        <a:bodyPr/>
        <a:lstStyle/>
        <a:p>
          <a:endParaRPr lang="en-US"/>
        </a:p>
      </dgm:t>
    </dgm:pt>
    <dgm:pt modelId="{35627742-FCE7-414C-98D2-264A3B162D35}">
      <dgm:prSet phldrT="[Text]"/>
      <dgm:spPr>
        <a:solidFill>
          <a:schemeClr val="accent5">
            <a:lumMod val="75000"/>
          </a:schemeClr>
        </a:solidFill>
      </dgm:spPr>
      <dgm:t>
        <a:bodyPr/>
        <a:lstStyle/>
        <a:p>
          <a:r>
            <a:rPr lang="en-US" dirty="0">
              <a:solidFill>
                <a:schemeClr val="bg1"/>
              </a:solidFill>
            </a:rPr>
            <a:t>Vaccine affordability</a:t>
          </a:r>
        </a:p>
      </dgm:t>
    </dgm:pt>
    <dgm:pt modelId="{76FEA1C7-7F8E-0245-8FC3-925123FF43B8}" type="parTrans" cxnId="{79B0DB94-B030-824A-9B96-9CA8FB2D7836}">
      <dgm:prSet/>
      <dgm:spPr/>
      <dgm:t>
        <a:bodyPr/>
        <a:lstStyle/>
        <a:p>
          <a:endParaRPr lang="en-US"/>
        </a:p>
      </dgm:t>
    </dgm:pt>
    <dgm:pt modelId="{8F12F4AB-4CFA-4442-B6B1-4CB18241C224}" type="sibTrans" cxnId="{79B0DB94-B030-824A-9B96-9CA8FB2D7836}">
      <dgm:prSet/>
      <dgm:spPr/>
      <dgm:t>
        <a:bodyPr/>
        <a:lstStyle/>
        <a:p>
          <a:endParaRPr lang="en-US"/>
        </a:p>
      </dgm:t>
    </dgm:pt>
    <dgm:pt modelId="{62675297-3161-2149-B49D-5257A5901875}">
      <dgm:prSet phldrT="[Text]"/>
      <dgm:spPr>
        <a:solidFill>
          <a:schemeClr val="accent5">
            <a:lumMod val="75000"/>
          </a:schemeClr>
        </a:solidFill>
      </dgm:spPr>
      <dgm:t>
        <a:bodyPr/>
        <a:lstStyle/>
        <a:p>
          <a:r>
            <a:rPr lang="en-US" dirty="0">
              <a:solidFill>
                <a:schemeClr val="bg1"/>
              </a:solidFill>
            </a:rPr>
            <a:t>Economic impact of intervention on NIP as well as health sector</a:t>
          </a:r>
        </a:p>
      </dgm:t>
    </dgm:pt>
    <dgm:pt modelId="{FE6F1870-D95A-9D4C-AC60-127EFDFF364B}" type="parTrans" cxnId="{47CC4F05-F90A-5746-A3D0-514B8E257A4B}">
      <dgm:prSet/>
      <dgm:spPr/>
      <dgm:t>
        <a:bodyPr/>
        <a:lstStyle/>
        <a:p>
          <a:endParaRPr lang="en-US"/>
        </a:p>
      </dgm:t>
    </dgm:pt>
    <dgm:pt modelId="{DF49020A-D0B6-3740-A0C1-D9D3CB5FD0C5}" type="sibTrans" cxnId="{47CC4F05-F90A-5746-A3D0-514B8E257A4B}">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15">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15">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15">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15">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15">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5" presStyleCnt="15">
        <dgm:presLayoutVars>
          <dgm:bulletEnabled val="1"/>
        </dgm:presLayoutVars>
      </dgm:prSet>
      <dgm:spPr/>
    </dgm:pt>
    <dgm:pt modelId="{A3A771A2-C300-9C4E-BBF7-31B61194B82F}" type="pres">
      <dgm:prSet presAssocID="{7A5FDE3E-8C92-3444-AC44-5205A9B6FE5A}" presName="aSpace2" presStyleCnt="0"/>
      <dgm:spPr/>
    </dgm:pt>
    <dgm:pt modelId="{F2EC1069-716A-004F-8035-E2EA1FE45B9D}" type="pres">
      <dgm:prSet presAssocID="{072E2C74-DD79-B44D-8294-2401A4061E5E}" presName="childNode" presStyleLbl="node1" presStyleIdx="6" presStyleCnt="15">
        <dgm:presLayoutVars>
          <dgm:bulletEnabled val="1"/>
        </dgm:presLayoutVars>
      </dgm:prSet>
      <dgm:spPr/>
    </dgm:pt>
    <dgm:pt modelId="{52CC6BB8-9F91-E645-9AEA-FF668B307CDF}" type="pres">
      <dgm:prSet presAssocID="{072E2C74-DD79-B44D-8294-2401A4061E5E}" presName="aSpace2" presStyleCnt="0"/>
      <dgm:spPr/>
    </dgm:pt>
    <dgm:pt modelId="{C03D3C8B-BF03-1346-A3D6-DB7FE6A78870}" type="pres">
      <dgm:prSet presAssocID="{9B7B5B59-778C-554E-B879-F81206032CBE}" presName="childNode" presStyleLbl="node1" presStyleIdx="7" presStyleCnt="15">
        <dgm:presLayoutVars>
          <dgm:bulletEnabled val="1"/>
        </dgm:presLayoutVars>
      </dgm:prSet>
      <dgm:spPr/>
    </dgm:pt>
    <dgm:pt modelId="{B5AAB9BD-AE16-DD4D-AC49-AD94562A3B61}" type="pres">
      <dgm:prSet presAssocID="{9B7B5B59-778C-554E-B879-F81206032CBE}" presName="aSpace2" presStyleCnt="0"/>
      <dgm:spPr/>
    </dgm:pt>
    <dgm:pt modelId="{8EB1FE75-10EC-354F-BFB0-790036956CAB}" type="pres">
      <dgm:prSet presAssocID="{0C511318-44DF-D44A-86C5-ECED5C9A52F3}" presName="childNode" presStyleLbl="node1" presStyleIdx="8" presStyleCnt="15">
        <dgm:presLayoutVars>
          <dgm:bulletEnabled val="1"/>
        </dgm:presLayoutVars>
      </dgm:prSet>
      <dgm:spPr/>
    </dgm:pt>
    <dgm:pt modelId="{79AC59A0-D422-F74D-BD41-1CCC69F936E9}" type="pres">
      <dgm:prSet presAssocID="{0C511318-44DF-D44A-86C5-ECED5C9A52F3}" presName="aSpace2" presStyleCnt="0"/>
      <dgm:spPr/>
    </dgm:pt>
    <dgm:pt modelId="{5EB195AB-E4DC-2747-9AB8-C05F7C4D82D5}" type="pres">
      <dgm:prSet presAssocID="{C6816D33-9AB6-BB40-8C95-E5A566AB6467}" presName="childNode" presStyleLbl="node1" presStyleIdx="9" presStyleCnt="15">
        <dgm:presLayoutVars>
          <dgm:bulletEnabled val="1"/>
        </dgm:presLayoutVars>
      </dgm:prSet>
      <dgm:spPr/>
    </dgm:pt>
    <dgm:pt modelId="{5E0F3606-59FF-304F-B720-1C898D02BEB2}" type="pres">
      <dgm:prSet presAssocID="{57FD2786-B026-B34B-8684-305217761312}" presName="aSpace" presStyleCnt="0"/>
      <dgm:spPr/>
    </dgm:pt>
    <dgm:pt modelId="{F7CC2051-BE53-DF4C-A0F4-6DE58BB8689E}" type="pres">
      <dgm:prSet presAssocID="{C7A0AB15-5CA7-7840-B41B-229A2AE8CFCD}" presName="compNode" presStyleCnt="0"/>
      <dgm:spPr/>
    </dgm:pt>
    <dgm:pt modelId="{79BA78E5-56EB-5044-9B4F-21AD84A6DF84}" type="pres">
      <dgm:prSet presAssocID="{C7A0AB15-5CA7-7840-B41B-229A2AE8CFCD}" presName="aNode" presStyleLbl="bgShp" presStyleIdx="2" presStyleCnt="4"/>
      <dgm:spPr/>
    </dgm:pt>
    <dgm:pt modelId="{75363323-1F41-204F-80C6-FBD2DA1BD4C2}" type="pres">
      <dgm:prSet presAssocID="{C7A0AB15-5CA7-7840-B41B-229A2AE8CFCD}" presName="textNode" presStyleLbl="bgShp" presStyleIdx="2" presStyleCnt="4"/>
      <dgm:spPr/>
    </dgm:pt>
    <dgm:pt modelId="{4B80B8CA-036F-F04B-8AB7-15949C93DF2E}" type="pres">
      <dgm:prSet presAssocID="{C7A0AB15-5CA7-7840-B41B-229A2AE8CFCD}" presName="compChildNode" presStyleCnt="0"/>
      <dgm:spPr/>
    </dgm:pt>
    <dgm:pt modelId="{5F40139D-212B-AB4B-9A80-C171BCEB2237}" type="pres">
      <dgm:prSet presAssocID="{C7A0AB15-5CA7-7840-B41B-229A2AE8CFCD}" presName="theInnerList" presStyleCnt="0"/>
      <dgm:spPr/>
    </dgm:pt>
    <dgm:pt modelId="{20688556-6440-D44F-B51D-240FBBE7CCD2}" type="pres">
      <dgm:prSet presAssocID="{76F1DFB2-531D-9E45-A0F8-FF4D69BBCD52}" presName="childNode" presStyleLbl="node1" presStyleIdx="10" presStyleCnt="15">
        <dgm:presLayoutVars>
          <dgm:bulletEnabled val="1"/>
        </dgm:presLayoutVars>
      </dgm:prSet>
      <dgm:spPr/>
    </dgm:pt>
    <dgm:pt modelId="{AB16EE8F-B286-EB4A-BD6B-D41C0F56C8C5}" type="pres">
      <dgm:prSet presAssocID="{76F1DFB2-531D-9E45-A0F8-FF4D69BBCD52}" presName="aSpace2" presStyleCnt="0"/>
      <dgm:spPr/>
    </dgm:pt>
    <dgm:pt modelId="{FC9FE298-AF1A-4549-9B95-E029FB47BF07}" type="pres">
      <dgm:prSet presAssocID="{F37C9A25-822F-984C-AE3D-D06D188CBF25}" presName="childNode" presStyleLbl="node1" presStyleIdx="11" presStyleCnt="15">
        <dgm:presLayoutVars>
          <dgm:bulletEnabled val="1"/>
        </dgm:presLayoutVars>
      </dgm:prSet>
      <dgm:spPr/>
    </dgm:pt>
    <dgm:pt modelId="{546B95A7-33D0-0547-B015-362B01176E09}" type="pres">
      <dgm:prSet presAssocID="{F37C9A25-822F-984C-AE3D-D06D188CBF25}" presName="aSpace2" presStyleCnt="0"/>
      <dgm:spPr/>
    </dgm:pt>
    <dgm:pt modelId="{AD59B320-FD19-5047-9AAE-015491BB92E2}" type="pres">
      <dgm:prSet presAssocID="{35627742-FCE7-414C-98D2-264A3B162D35}" presName="childNode" presStyleLbl="node1" presStyleIdx="12" presStyleCnt="15">
        <dgm:presLayoutVars>
          <dgm:bulletEnabled val="1"/>
        </dgm:presLayoutVars>
      </dgm:prSet>
      <dgm:spPr/>
    </dgm:pt>
    <dgm:pt modelId="{60AFA608-D39A-DF4B-BE35-E3AF4365E01A}" type="pres">
      <dgm:prSet presAssocID="{35627742-FCE7-414C-98D2-264A3B162D35}" presName="aSpace2" presStyleCnt="0"/>
      <dgm:spPr/>
    </dgm:pt>
    <dgm:pt modelId="{248BA15E-D7D1-7A43-A509-38BDF9EF52A3}" type="pres">
      <dgm:prSet presAssocID="{62675297-3161-2149-B49D-5257A5901875}" presName="childNode" presStyleLbl="node1" presStyleIdx="13" presStyleCnt="15">
        <dgm:presLayoutVars>
          <dgm:bulletEnabled val="1"/>
        </dgm:presLayoutVars>
      </dgm:prSet>
      <dgm:spPr/>
    </dgm:pt>
    <dgm:pt modelId="{BBFFAD6D-F75A-0745-AADF-BE895B561B4B}"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14" presStyleCnt="15">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47CC4F05-F90A-5746-A3D0-514B8E257A4B}" srcId="{C7A0AB15-5CA7-7840-B41B-229A2AE8CFCD}" destId="{62675297-3161-2149-B49D-5257A5901875}" srcOrd="3" destOrd="0" parTransId="{FE6F1870-D95A-9D4C-AC60-127EFDFF364B}" sibTransId="{DF49020A-D0B6-3740-A0C1-D9D3CB5FD0C5}"/>
    <dgm:cxn modelId="{64CF7C06-AC83-064C-BFD3-CB030947542F}" type="presOf" srcId="{57FD2786-B026-B34B-8684-305217761312}" destId="{9E16DD6C-740D-A441-B947-40A68EDE5F1D}" srcOrd="0" destOrd="0" presId="urn:microsoft.com/office/officeart/2005/8/layout/lProcess2"/>
    <dgm:cxn modelId="{5AB1C411-6F53-E04E-B5B2-AB34530C9150}" srcId="{C7A0AB15-5CA7-7840-B41B-229A2AE8CFCD}" destId="{F37C9A25-822F-984C-AE3D-D06D188CBF25}" srcOrd="1" destOrd="0" parTransId="{3B98804F-86C5-3645-8656-A41A1FF6E540}" sibTransId="{CFF04FBA-8A01-FF45-83D8-F112D6219E51}"/>
    <dgm:cxn modelId="{DA797212-B1B0-C146-B9A4-C11953E8B95A}" type="presOf" srcId="{589E6E44-D4C3-AD4F-B069-D1A8E3025C72}" destId="{D096B5CC-25A0-0C47-90FA-CC658451D7DB}"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8EE8E1B-2D92-8C4D-A9A3-D17A7D4D1A52}" type="presOf" srcId="{9EB80AF6-0730-2D4D-8AD6-AA00930A37F0}" destId="{730CF6BE-5EE3-674D-8D9D-1C2DE27CE5E9}"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68310639-514C-EC4A-8635-72B88DEB373D}" type="presOf" srcId="{C7A0AB15-5CA7-7840-B41B-229A2AE8CFCD}" destId="{79BA78E5-56EB-5044-9B4F-21AD84A6DF84}" srcOrd="0" destOrd="0" presId="urn:microsoft.com/office/officeart/2005/8/layout/lProcess2"/>
    <dgm:cxn modelId="{145F473F-FB8B-9A4A-8E28-8D5C945F2505}" type="presOf" srcId="{9B7B5B59-778C-554E-B879-F81206032CBE}" destId="{C03D3C8B-BF03-1346-A3D6-DB7FE6A78870}" srcOrd="0" destOrd="0" presId="urn:microsoft.com/office/officeart/2005/8/layout/lProcess2"/>
    <dgm:cxn modelId="{8BFEC53F-0EF3-3D47-8703-AD86C9D2CBF5}" type="presOf" srcId="{76F1DFB2-531D-9E45-A0F8-FF4D69BBCD52}" destId="{20688556-6440-D44F-B51D-240FBBE7CCD2}" srcOrd="0" destOrd="0" presId="urn:microsoft.com/office/officeart/2005/8/layout/lProcess2"/>
    <dgm:cxn modelId="{A0F35944-2605-2648-9208-7E49C07ABA01}" type="presOf" srcId="{0C511318-44DF-D44A-86C5-ECED5C9A52F3}" destId="{8EB1FE75-10EC-354F-BFB0-790036956CAB}" srcOrd="0" destOrd="0" presId="urn:microsoft.com/office/officeart/2005/8/layout/lProcess2"/>
    <dgm:cxn modelId="{F6F60E65-7E52-5D42-A8C7-F8F91E1EDB6D}" srcId="{C7A0AB15-5CA7-7840-B41B-229A2AE8CFCD}" destId="{76F1DFB2-531D-9E45-A0F8-FF4D69BBCD52}" srcOrd="0" destOrd="0" parTransId="{28E84510-8625-E44F-93B4-C03B86353CA0}" sibTransId="{C40E023C-92E5-C44E-987F-397622A547BB}"/>
    <dgm:cxn modelId="{B48D466D-AABA-5744-81BF-ECF3BAED4F77}" type="presOf" srcId="{C6816D33-9AB6-BB40-8C95-E5A566AB6467}" destId="{5EB195AB-E4DC-2747-9AB8-C05F7C4D82D5}" srcOrd="0" destOrd="0" presId="urn:microsoft.com/office/officeart/2005/8/layout/lProcess2"/>
    <dgm:cxn modelId="{27427B73-290A-E246-B1E0-D74CA4869A7E}" type="presOf" srcId="{7A5FDE3E-8C92-3444-AC44-5205A9B6FE5A}" destId="{F7CD07DE-720C-4443-B5F9-C7D10CAE568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FB204D90-F2F5-3A43-9013-4E4B8B2AC04F}" srcId="{AA2A9DA0-7932-034F-A98F-CB85DD34679D}" destId="{57FD2786-B026-B34B-8684-305217761312}" srcOrd="1" destOrd="0" parTransId="{D7508D9F-4016-004D-9376-913D29C985B2}" sibTransId="{47BA1DC5-D15D-5B4C-B09A-48CF4DE3E5CB}"/>
    <dgm:cxn modelId="{79B0DB94-B030-824A-9B96-9CA8FB2D7836}" srcId="{C7A0AB15-5CA7-7840-B41B-229A2AE8CFCD}" destId="{35627742-FCE7-414C-98D2-264A3B162D35}" srcOrd="2" destOrd="0" parTransId="{76FEA1C7-7F8E-0245-8FC3-925123FF43B8}" sibTransId="{8F12F4AB-4CFA-4442-B6B1-4CB18241C224}"/>
    <dgm:cxn modelId="{927D7D9A-9721-0341-ABE6-2858C5AF21DD}" type="presOf" srcId="{5325BF16-2937-4241-BB52-E3630A670F37}" destId="{4522ED32-E5FD-1E44-86B6-59BB09D9CE3E}"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A762B6BC-2473-E747-ACED-15B3281C279B}" type="presOf" srcId="{030C5D87-C034-DA4B-AF4A-CDF2A11CEEF9}" destId="{36A6926D-5A68-F740-9311-5E0275A90C9E}"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CDF744BE-0E0F-F443-BDB2-3E7C3B5655D0}" srcId="{6EE1548F-2EF9-5F49-9B8D-E5A40D7AC1BC}" destId="{2F34DA78-6BCB-6D44-A0B4-4B30A3630C68}" srcOrd="0" destOrd="0" parTransId="{88FD63ED-1CA3-5448-87D3-003AE34F5843}" sibTransId="{06377905-CDFD-7F4E-8F2D-FF224AA624CA}"/>
    <dgm:cxn modelId="{865A5ABF-8176-2145-9760-B30E77DC8D32}" type="presOf" srcId="{F37C9A25-822F-984C-AE3D-D06D188CBF25}" destId="{FC9FE298-AF1A-4549-9B95-E029FB47BF07}" srcOrd="0" destOrd="0" presId="urn:microsoft.com/office/officeart/2005/8/layout/lProcess2"/>
    <dgm:cxn modelId="{7BE147C4-8312-DA4A-807A-F491FA0F7F5F}" srcId="{589E6E44-D4C3-AD4F-B069-D1A8E3025C72}" destId="{9EB80AF6-0730-2D4D-8AD6-AA00930A37F0}" srcOrd="4" destOrd="0" parTransId="{3B62222B-6C3B-DF4E-9A03-8D446DEA5367}" sibTransId="{B3FA5C38-2EC0-F446-A318-591BB061FFE6}"/>
    <dgm:cxn modelId="{E24BA5C6-4EE0-5848-AC11-79E4B39A2BEB}" srcId="{AA2A9DA0-7932-034F-A98F-CB85DD34679D}" destId="{6EE1548F-2EF9-5F49-9B8D-E5A40D7AC1BC}" srcOrd="3" destOrd="0" parTransId="{FCA18221-7862-9D4A-A951-DD64155B3368}" sibTransId="{F1B27963-48D1-C945-8119-004ACEEEB2AE}"/>
    <dgm:cxn modelId="{88D77EC7-F32E-3242-A0BE-630AEC3EF56D}" type="presOf" srcId="{C7A0AB15-5CA7-7840-B41B-229A2AE8CFCD}" destId="{75363323-1F41-204F-80C6-FBD2DA1BD4C2}" srcOrd="1" destOrd="0" presId="urn:microsoft.com/office/officeart/2005/8/layout/lProcess2"/>
    <dgm:cxn modelId="{5DE3FACB-A658-5043-92A2-B0C2DACBFB3C}" type="presOf" srcId="{AA2A9DA0-7932-034F-A98F-CB85DD34679D}" destId="{A6655849-5819-8F4C-A407-8E294D04B195}" srcOrd="0" destOrd="0" presId="urn:microsoft.com/office/officeart/2005/8/layout/lProcess2"/>
    <dgm:cxn modelId="{F9877DD1-0532-354D-8B37-AA4551AE05D7}" srcId="{57FD2786-B026-B34B-8684-305217761312}" destId="{072E2C74-DD79-B44D-8294-2401A4061E5E}" srcOrd="1" destOrd="0" parTransId="{83E60DCB-6615-424A-BCC4-4B2F78884D97}" sibTransId="{C213CB1F-21C7-6C4E-8734-CB864ACAFAD4}"/>
    <dgm:cxn modelId="{032DF0D5-F008-274B-B8D5-4B9540BFBD73}" type="presOf" srcId="{072E2C74-DD79-B44D-8294-2401A4061E5E}" destId="{F2EC1069-716A-004F-8035-E2EA1FE45B9D}"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4F32B8EA-64B8-E041-A0E9-1F7698C4882B}" type="presOf" srcId="{62675297-3161-2149-B49D-5257A5901875}" destId="{248BA15E-D7D1-7A43-A509-38BDF9EF52A3}" srcOrd="0" destOrd="0" presId="urn:microsoft.com/office/officeart/2005/8/layout/lProcess2"/>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2789CEEE-808D-644B-BF0F-8ADB1451D72D}" srcId="{57FD2786-B026-B34B-8684-305217761312}" destId="{9B7B5B59-778C-554E-B879-F81206032CBE}" srcOrd="2" destOrd="0" parTransId="{8E324296-E77B-E24D-89AF-CD8AAC46829B}" sibTransId="{7AB4D6B9-6DAE-8E44-B1E6-97AE668ACC4D}"/>
    <dgm:cxn modelId="{06CDDBEF-0A58-9C4F-BAA8-E380E4461F19}" srcId="{57FD2786-B026-B34B-8684-305217761312}" destId="{C6816D33-9AB6-BB40-8C95-E5A566AB6467}" srcOrd="4" destOrd="0" parTransId="{162EFA0C-BA0F-964B-8E4A-155EF5E54C0E}" sibTransId="{ABF9C8B8-E47D-6845-8018-828C5D7E4E49}"/>
    <dgm:cxn modelId="{0B6B64F3-9563-034D-82BE-56E4C4513D9D}" type="presOf" srcId="{35627742-FCE7-414C-98D2-264A3B162D35}" destId="{AD59B320-FD19-5047-9AAE-015491BB92E2}" srcOrd="0" destOrd="0" presId="urn:microsoft.com/office/officeart/2005/8/layout/lProcess2"/>
    <dgm:cxn modelId="{4FD410F6-3309-0948-A8FE-2D69FBFAA5F6}" srcId="{57FD2786-B026-B34B-8684-305217761312}" destId="{0C511318-44DF-D44A-86C5-ECED5C9A52F3}" srcOrd="3" destOrd="0" parTransId="{F47C68DF-2CCA-7B4F-B581-6B371DD3ADE8}" sibTransId="{10274083-DBB5-9D4C-9FFA-8BC343B71E06}"/>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F2B1CCBD-6055-E646-BBC6-2E72740E9BEB}" type="presParOf" srcId="{352CBB92-6853-FC45-B7BC-970853797967}" destId="{A3A771A2-C300-9C4E-BBF7-31B61194B82F}" srcOrd="1" destOrd="0" presId="urn:microsoft.com/office/officeart/2005/8/layout/lProcess2"/>
    <dgm:cxn modelId="{A49B8DBB-3A76-1940-AB3F-08B02A32E240}" type="presParOf" srcId="{352CBB92-6853-FC45-B7BC-970853797967}" destId="{F2EC1069-716A-004F-8035-E2EA1FE45B9D}" srcOrd="2" destOrd="0" presId="urn:microsoft.com/office/officeart/2005/8/layout/lProcess2"/>
    <dgm:cxn modelId="{30A798B3-7135-4245-8273-26295C8961C4}" type="presParOf" srcId="{352CBB92-6853-FC45-B7BC-970853797967}" destId="{52CC6BB8-9F91-E645-9AEA-FF668B307CDF}" srcOrd="3" destOrd="0" presId="urn:microsoft.com/office/officeart/2005/8/layout/lProcess2"/>
    <dgm:cxn modelId="{1326DF0D-2F7B-7D4A-986B-8177429BF1DE}" type="presParOf" srcId="{352CBB92-6853-FC45-B7BC-970853797967}" destId="{C03D3C8B-BF03-1346-A3D6-DB7FE6A78870}" srcOrd="4" destOrd="0" presId="urn:microsoft.com/office/officeart/2005/8/layout/lProcess2"/>
    <dgm:cxn modelId="{659BD602-7783-E346-B167-B8791912612C}" type="presParOf" srcId="{352CBB92-6853-FC45-B7BC-970853797967}" destId="{B5AAB9BD-AE16-DD4D-AC49-AD94562A3B61}" srcOrd="5" destOrd="0" presId="urn:microsoft.com/office/officeart/2005/8/layout/lProcess2"/>
    <dgm:cxn modelId="{0CF55A70-8306-0D42-8B3C-B875BB894E4E}" type="presParOf" srcId="{352CBB92-6853-FC45-B7BC-970853797967}" destId="{8EB1FE75-10EC-354F-BFB0-790036956CAB}" srcOrd="6" destOrd="0" presId="urn:microsoft.com/office/officeart/2005/8/layout/lProcess2"/>
    <dgm:cxn modelId="{2AA10697-664C-374D-A78F-527F17457B6E}" type="presParOf" srcId="{352CBB92-6853-FC45-B7BC-970853797967}" destId="{79AC59A0-D422-F74D-BD41-1CCC69F936E9}" srcOrd="7" destOrd="0" presId="urn:microsoft.com/office/officeart/2005/8/layout/lProcess2"/>
    <dgm:cxn modelId="{092A0D6B-D41C-2348-92F5-84CE48617D92}" type="presParOf" srcId="{352CBB92-6853-FC45-B7BC-970853797967}" destId="{5EB195AB-E4DC-2747-9AB8-C05F7C4D82D5}" srcOrd="8"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01A67AAD-142C-364B-8144-CC262F0563F1}" type="presParOf" srcId="{A6655849-5819-8F4C-A407-8E294D04B195}" destId="{F7CC2051-BE53-DF4C-A0F4-6DE58BB8689E}" srcOrd="4" destOrd="0" presId="urn:microsoft.com/office/officeart/2005/8/layout/lProcess2"/>
    <dgm:cxn modelId="{62E54C5C-2D42-8D48-A49E-E3F35D91E012}" type="presParOf" srcId="{F7CC2051-BE53-DF4C-A0F4-6DE58BB8689E}" destId="{79BA78E5-56EB-5044-9B4F-21AD84A6DF84}" srcOrd="0" destOrd="0" presId="urn:microsoft.com/office/officeart/2005/8/layout/lProcess2"/>
    <dgm:cxn modelId="{E110B9B3-E7B7-8C46-944C-5DE762853C2B}" type="presParOf" srcId="{F7CC2051-BE53-DF4C-A0F4-6DE58BB8689E}" destId="{75363323-1F41-204F-80C6-FBD2DA1BD4C2}" srcOrd="1" destOrd="0" presId="urn:microsoft.com/office/officeart/2005/8/layout/lProcess2"/>
    <dgm:cxn modelId="{7D140851-3370-6A40-B0B7-8A092EC1725B}" type="presParOf" srcId="{F7CC2051-BE53-DF4C-A0F4-6DE58BB8689E}" destId="{4B80B8CA-036F-F04B-8AB7-15949C93DF2E}" srcOrd="2" destOrd="0" presId="urn:microsoft.com/office/officeart/2005/8/layout/lProcess2"/>
    <dgm:cxn modelId="{E0C849FA-708F-8444-8684-B0FB3B875380}" type="presParOf" srcId="{4B80B8CA-036F-F04B-8AB7-15949C93DF2E}" destId="{5F40139D-212B-AB4B-9A80-C171BCEB2237}" srcOrd="0" destOrd="0" presId="urn:microsoft.com/office/officeart/2005/8/layout/lProcess2"/>
    <dgm:cxn modelId="{F3F3F9AB-1E40-A94F-941B-876EFF1E3593}" type="presParOf" srcId="{5F40139D-212B-AB4B-9A80-C171BCEB2237}" destId="{20688556-6440-D44F-B51D-240FBBE7CCD2}" srcOrd="0" destOrd="0" presId="urn:microsoft.com/office/officeart/2005/8/layout/lProcess2"/>
    <dgm:cxn modelId="{27607584-7DE1-034D-BFCC-ED9EA60E8B6C}" type="presParOf" srcId="{5F40139D-212B-AB4B-9A80-C171BCEB2237}" destId="{AB16EE8F-B286-EB4A-BD6B-D41C0F56C8C5}" srcOrd="1" destOrd="0" presId="urn:microsoft.com/office/officeart/2005/8/layout/lProcess2"/>
    <dgm:cxn modelId="{0B656A8D-686C-2544-BFB8-C25E4CA1E8A3}" type="presParOf" srcId="{5F40139D-212B-AB4B-9A80-C171BCEB2237}" destId="{FC9FE298-AF1A-4549-9B95-E029FB47BF07}" srcOrd="2" destOrd="0" presId="urn:microsoft.com/office/officeart/2005/8/layout/lProcess2"/>
    <dgm:cxn modelId="{9CD42972-30C1-0443-90C5-45565A4D826A}" type="presParOf" srcId="{5F40139D-212B-AB4B-9A80-C171BCEB2237}" destId="{546B95A7-33D0-0547-B015-362B01176E09}" srcOrd="3" destOrd="0" presId="urn:microsoft.com/office/officeart/2005/8/layout/lProcess2"/>
    <dgm:cxn modelId="{715DE46C-1A83-CB45-8574-FAC7383DACEA}" type="presParOf" srcId="{5F40139D-212B-AB4B-9A80-C171BCEB2237}" destId="{AD59B320-FD19-5047-9AAE-015491BB92E2}" srcOrd="4" destOrd="0" presId="urn:microsoft.com/office/officeart/2005/8/layout/lProcess2"/>
    <dgm:cxn modelId="{4369997A-9447-E144-8B7D-B630B131E597}" type="presParOf" srcId="{5F40139D-212B-AB4B-9A80-C171BCEB2237}" destId="{60AFA608-D39A-DF4B-BE35-E3AF4365E01A}" srcOrd="5" destOrd="0" presId="urn:microsoft.com/office/officeart/2005/8/layout/lProcess2"/>
    <dgm:cxn modelId="{97F588AC-09DD-C440-9703-E5B65F605ED7}" type="presParOf" srcId="{5F40139D-212B-AB4B-9A80-C171BCEB2237}" destId="{248BA15E-D7D1-7A43-A509-38BDF9EF52A3}" srcOrd="6" destOrd="0" presId="urn:microsoft.com/office/officeart/2005/8/layout/lProcess2"/>
    <dgm:cxn modelId="{AAC4B667-0D0D-7F45-9909-14BE9AD3E32C}" type="presParOf" srcId="{A6655849-5819-8F4C-A407-8E294D04B195}" destId="{BBFFAD6D-F75A-0745-AADF-BE895B561B4B}"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2A9DA0-7932-034F-A98F-CB85DD34679D}"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589E6E44-D4C3-AD4F-B069-D1A8E3025C72}">
      <dgm:prSet phldrT="[Text]"/>
      <dgm:spPr/>
      <dgm:t>
        <a:bodyPr/>
        <a:lstStyle/>
        <a:p>
          <a:r>
            <a:rPr lang="en-US" dirty="0"/>
            <a:t>Disease or Public health problem</a:t>
          </a:r>
        </a:p>
      </dgm:t>
    </dgm:pt>
    <dgm:pt modelId="{8AB3C6B3-2422-304F-AE51-6AB37BB7F80C}" type="parTrans" cxnId="{AB803182-E217-284F-B90A-3F0FA75B4B94}">
      <dgm:prSet/>
      <dgm:spPr/>
      <dgm:t>
        <a:bodyPr/>
        <a:lstStyle/>
        <a:p>
          <a:endParaRPr lang="en-US"/>
        </a:p>
      </dgm:t>
    </dgm:pt>
    <dgm:pt modelId="{17B535EE-8295-064F-A69C-A9E6050FAD23}" type="sibTrans" cxnId="{AB803182-E217-284F-B90A-3F0FA75B4B94}">
      <dgm:prSet/>
      <dgm:spPr/>
      <dgm:t>
        <a:bodyPr/>
        <a:lstStyle/>
        <a:p>
          <a:endParaRPr lang="en-US"/>
        </a:p>
      </dgm:t>
    </dgm:pt>
    <dgm:pt modelId="{5325BF16-2937-4241-BB52-E3630A670F37}">
      <dgm:prSet phldrT="[Text]"/>
      <dgm:spPr>
        <a:solidFill>
          <a:schemeClr val="accent4">
            <a:lumMod val="60000"/>
            <a:lumOff val="40000"/>
          </a:schemeClr>
        </a:solidFill>
      </dgm:spPr>
      <dgm:t>
        <a:bodyPr/>
        <a:lstStyle/>
        <a:p>
          <a:r>
            <a:rPr lang="en-US" dirty="0">
              <a:solidFill>
                <a:schemeClr val="tx1"/>
              </a:solidFill>
            </a:rPr>
            <a:t>Burden of disease</a:t>
          </a:r>
        </a:p>
      </dgm:t>
    </dgm:pt>
    <dgm:pt modelId="{831C1C97-09AB-2643-95B2-98CFE2130B2C}" type="parTrans" cxnId="{2CE0C4EB-1D20-1C49-8ACE-43921BC88071}">
      <dgm:prSet/>
      <dgm:spPr/>
      <dgm:t>
        <a:bodyPr/>
        <a:lstStyle/>
        <a:p>
          <a:endParaRPr lang="en-US"/>
        </a:p>
      </dgm:t>
    </dgm:pt>
    <dgm:pt modelId="{63F68120-D1B9-A148-A76C-8D03B1CB345B}" type="sibTrans" cxnId="{2CE0C4EB-1D20-1C49-8ACE-43921BC88071}">
      <dgm:prSet/>
      <dgm:spPr/>
      <dgm:t>
        <a:bodyPr/>
        <a:lstStyle/>
        <a:p>
          <a:endParaRPr lang="en-US"/>
        </a:p>
      </dgm:t>
    </dgm:pt>
    <dgm:pt modelId="{C7A0AB15-5CA7-7840-B41B-229A2AE8CFCD}">
      <dgm:prSet phldrT="[Text]"/>
      <dgm:spPr/>
      <dgm:t>
        <a:bodyPr/>
        <a:lstStyle/>
        <a:p>
          <a:r>
            <a:rPr lang="en-US" dirty="0"/>
            <a:t>Resource use</a:t>
          </a:r>
        </a:p>
      </dgm:t>
    </dgm:pt>
    <dgm:pt modelId="{C4F74C89-488C-8B4B-AC1D-7A59C416F30A}" type="parTrans" cxnId="{AE1FF4DD-CAC1-0742-8C04-3340206A9518}">
      <dgm:prSet/>
      <dgm:spPr/>
      <dgm:t>
        <a:bodyPr/>
        <a:lstStyle/>
        <a:p>
          <a:endParaRPr lang="en-US"/>
        </a:p>
      </dgm:t>
    </dgm:pt>
    <dgm:pt modelId="{121E5B20-7DA5-C240-A5F6-0F13BDD742A0}" type="sibTrans" cxnId="{AE1FF4DD-CAC1-0742-8C04-3340206A9518}">
      <dgm:prSet/>
      <dgm:spPr/>
      <dgm:t>
        <a:bodyPr/>
        <a:lstStyle/>
        <a:p>
          <a:endParaRPr lang="en-US"/>
        </a:p>
      </dgm:t>
    </dgm:pt>
    <dgm:pt modelId="{76F1DFB2-531D-9E45-A0F8-FF4D69BBCD52}">
      <dgm:prSet phldrT="[Text]"/>
      <dgm:spPr>
        <a:solidFill>
          <a:schemeClr val="accent5">
            <a:lumMod val="75000"/>
          </a:schemeClr>
        </a:solidFill>
      </dgm:spPr>
      <dgm:t>
        <a:bodyPr/>
        <a:lstStyle/>
        <a:p>
          <a:r>
            <a:rPr lang="en-US" dirty="0">
              <a:solidFill>
                <a:schemeClr val="bg1"/>
              </a:solidFill>
            </a:rPr>
            <a:t>Vaccine related costs and resource use</a:t>
          </a:r>
        </a:p>
      </dgm:t>
    </dgm:pt>
    <dgm:pt modelId="{28E84510-8625-E44F-93B4-C03B86353CA0}" type="parTrans" cxnId="{F6F60E65-7E52-5D42-A8C7-F8F91E1EDB6D}">
      <dgm:prSet/>
      <dgm:spPr/>
      <dgm:t>
        <a:bodyPr/>
        <a:lstStyle/>
        <a:p>
          <a:endParaRPr lang="en-US"/>
        </a:p>
      </dgm:t>
    </dgm:pt>
    <dgm:pt modelId="{C40E023C-92E5-C44E-987F-397622A547BB}" type="sibTrans" cxnId="{F6F60E65-7E52-5D42-A8C7-F8F91E1EDB6D}">
      <dgm:prSet/>
      <dgm:spPr/>
      <dgm:t>
        <a:bodyPr/>
        <a:lstStyle/>
        <a:p>
          <a:endParaRPr lang="en-US"/>
        </a:p>
      </dgm:t>
    </dgm:pt>
    <dgm:pt modelId="{6EE1548F-2EF9-5F49-9B8D-E5A40D7AC1BC}">
      <dgm:prSet phldrT="[Text]"/>
      <dgm:spPr/>
      <dgm:t>
        <a:bodyPr/>
        <a:lstStyle/>
        <a:p>
          <a:r>
            <a:rPr lang="en-US" dirty="0"/>
            <a:t>Health policy and programmatic issues</a:t>
          </a:r>
        </a:p>
      </dgm:t>
    </dgm:pt>
    <dgm:pt modelId="{FCA18221-7862-9D4A-A951-DD64155B3368}" type="parTrans" cxnId="{E24BA5C6-4EE0-5848-AC11-79E4B39A2BEB}">
      <dgm:prSet/>
      <dgm:spPr/>
      <dgm:t>
        <a:bodyPr/>
        <a:lstStyle/>
        <a:p>
          <a:endParaRPr lang="en-US"/>
        </a:p>
      </dgm:t>
    </dgm:pt>
    <dgm:pt modelId="{F1B27963-48D1-C945-8119-004ACEEEB2AE}" type="sibTrans" cxnId="{E24BA5C6-4EE0-5848-AC11-79E4B39A2BEB}">
      <dgm:prSet/>
      <dgm:spPr/>
      <dgm:t>
        <a:bodyPr/>
        <a:lstStyle/>
        <a:p>
          <a:endParaRPr lang="en-US"/>
        </a:p>
      </dgm:t>
    </dgm:pt>
    <dgm:pt modelId="{2F34DA78-6BCB-6D44-A0B4-4B30A3630C68}">
      <dgm:prSet phldrT="[Text]"/>
      <dgm:spPr>
        <a:solidFill>
          <a:srgbClr val="86BF49"/>
        </a:solidFill>
      </dgm:spPr>
      <dgm:t>
        <a:bodyPr/>
        <a:lstStyle/>
        <a:p>
          <a:r>
            <a:rPr lang="en-US" b="0" dirty="0">
              <a:solidFill>
                <a:schemeClr val="tx1"/>
              </a:solidFill>
            </a:rPr>
            <a:t>Interactions with existing interventions and control strategies</a:t>
          </a:r>
        </a:p>
      </dgm:t>
    </dgm:pt>
    <dgm:pt modelId="{88FD63ED-1CA3-5448-87D3-003AE34F5843}" type="parTrans" cxnId="{CDF744BE-0E0F-F443-BDB2-3E7C3B5655D0}">
      <dgm:prSet/>
      <dgm:spPr/>
      <dgm:t>
        <a:bodyPr/>
        <a:lstStyle/>
        <a:p>
          <a:endParaRPr lang="en-US"/>
        </a:p>
      </dgm:t>
    </dgm:pt>
    <dgm:pt modelId="{06377905-CDFD-7F4E-8F2D-FF224AA624CA}" type="sibTrans" cxnId="{CDF744BE-0E0F-F443-BDB2-3E7C3B5655D0}">
      <dgm:prSet/>
      <dgm:spPr/>
      <dgm:t>
        <a:bodyPr/>
        <a:lstStyle/>
        <a:p>
          <a:endParaRPr lang="en-US"/>
        </a:p>
      </dgm:t>
    </dgm:pt>
    <dgm:pt modelId="{57FD2786-B026-B34B-8684-305217761312}">
      <dgm:prSet/>
      <dgm:spPr/>
      <dgm:t>
        <a:bodyPr/>
        <a:lstStyle/>
        <a:p>
          <a:r>
            <a:rPr lang="en-US" dirty="0"/>
            <a:t>Vaccine and immunization characteristics</a:t>
          </a:r>
        </a:p>
      </dgm:t>
    </dgm:pt>
    <dgm:pt modelId="{D7508D9F-4016-004D-9376-913D29C985B2}" type="parTrans" cxnId="{FB204D90-F2F5-3A43-9013-4E4B8B2AC04F}">
      <dgm:prSet/>
      <dgm:spPr/>
      <dgm:t>
        <a:bodyPr/>
        <a:lstStyle/>
        <a:p>
          <a:endParaRPr lang="en-US"/>
        </a:p>
      </dgm:t>
    </dgm:pt>
    <dgm:pt modelId="{47BA1DC5-D15D-5B4C-B09A-48CF4DE3E5CB}" type="sibTrans" cxnId="{FB204D90-F2F5-3A43-9013-4E4B8B2AC04F}">
      <dgm:prSet/>
      <dgm:spPr/>
      <dgm:t>
        <a:bodyPr/>
        <a:lstStyle/>
        <a:p>
          <a:endParaRPr lang="en-US"/>
        </a:p>
      </dgm:t>
    </dgm:pt>
    <dgm:pt modelId="{7A5FDE3E-8C92-3444-AC44-5205A9B6FE5A}">
      <dgm:prSet/>
      <dgm:spPr>
        <a:solidFill>
          <a:srgbClr val="EA7211"/>
        </a:solidFill>
      </dgm:spPr>
      <dgm:t>
        <a:bodyPr/>
        <a:lstStyle/>
        <a:p>
          <a:r>
            <a:rPr lang="en-US" dirty="0">
              <a:solidFill>
                <a:schemeClr val="tx1"/>
              </a:solidFill>
            </a:rPr>
            <a:t>Vaccine characteristics</a:t>
          </a:r>
        </a:p>
      </dgm:t>
    </dgm:pt>
    <dgm:pt modelId="{801D4B29-829F-F643-A214-34B7517E27E5}" type="parTrans" cxnId="{44677A19-151D-8C44-A94C-3C190A3E6AFA}">
      <dgm:prSet/>
      <dgm:spPr/>
      <dgm:t>
        <a:bodyPr/>
        <a:lstStyle/>
        <a:p>
          <a:endParaRPr lang="en-US"/>
        </a:p>
      </dgm:t>
    </dgm:pt>
    <dgm:pt modelId="{3B5125E3-9AFE-FA4E-A891-99C67642E74E}" type="sibTrans" cxnId="{44677A19-151D-8C44-A94C-3C190A3E6AFA}">
      <dgm:prSet/>
      <dgm:spPr/>
      <dgm:t>
        <a:bodyPr/>
        <a:lstStyle/>
        <a:p>
          <a:endParaRPr lang="en-US"/>
        </a:p>
      </dgm:t>
    </dgm:pt>
    <dgm:pt modelId="{FDDBDA9D-A00A-104B-AF28-D00DFB252D13}">
      <dgm:prSet phldrT="[Text]"/>
      <dgm:spPr>
        <a:solidFill>
          <a:schemeClr val="accent4">
            <a:lumMod val="60000"/>
            <a:lumOff val="40000"/>
          </a:schemeClr>
        </a:solidFill>
      </dgm:spPr>
      <dgm:t>
        <a:bodyPr/>
        <a:lstStyle/>
        <a:p>
          <a:r>
            <a:rPr lang="en-US" dirty="0">
              <a:solidFill>
                <a:schemeClr val="tx1"/>
              </a:solidFill>
            </a:rPr>
            <a:t>Clinical characteristic</a:t>
          </a:r>
        </a:p>
      </dgm:t>
    </dgm:pt>
    <dgm:pt modelId="{370B4396-E178-DE40-BB16-1E7B2C08C7DA}" type="parTrans" cxnId="{44F6368B-A050-0844-80B9-E293CCA29A4C}">
      <dgm:prSet/>
      <dgm:spPr/>
      <dgm:t>
        <a:bodyPr/>
        <a:lstStyle/>
        <a:p>
          <a:endParaRPr lang="en-US"/>
        </a:p>
      </dgm:t>
    </dgm:pt>
    <dgm:pt modelId="{BAFC59A9-0BAA-9049-AB1E-9BB34817A664}" type="sibTrans" cxnId="{44F6368B-A050-0844-80B9-E293CCA29A4C}">
      <dgm:prSet/>
      <dgm:spPr/>
      <dgm:t>
        <a:bodyPr/>
        <a:lstStyle/>
        <a:p>
          <a:endParaRPr lang="en-US"/>
        </a:p>
      </dgm:t>
    </dgm:pt>
    <dgm:pt modelId="{030C5D87-C034-DA4B-AF4A-CDF2A11CEEF9}">
      <dgm:prSet phldrT="[Text]"/>
      <dgm:spPr>
        <a:solidFill>
          <a:schemeClr val="accent4">
            <a:lumMod val="60000"/>
            <a:lumOff val="40000"/>
          </a:schemeClr>
        </a:solidFill>
      </dgm:spPr>
      <dgm:t>
        <a:bodyPr/>
        <a:lstStyle/>
        <a:p>
          <a:r>
            <a:rPr lang="en-US" dirty="0">
              <a:solidFill>
                <a:schemeClr val="tx1"/>
              </a:solidFill>
            </a:rPr>
            <a:t>Use and costs of health care</a:t>
          </a:r>
        </a:p>
      </dgm:t>
    </dgm:pt>
    <dgm:pt modelId="{3D013192-A101-0E46-98CB-20FA70C907A3}" type="parTrans" cxnId="{EC5420B5-3F86-BD4E-92A3-38172A6B6DB0}">
      <dgm:prSet/>
      <dgm:spPr/>
      <dgm:t>
        <a:bodyPr/>
        <a:lstStyle/>
        <a:p>
          <a:endParaRPr lang="en-US"/>
        </a:p>
      </dgm:t>
    </dgm:pt>
    <dgm:pt modelId="{A7A859A0-C4D4-EC4B-98C1-0E3D034E2E1B}" type="sibTrans" cxnId="{EC5420B5-3F86-BD4E-92A3-38172A6B6DB0}">
      <dgm:prSet/>
      <dgm:spPr/>
      <dgm:t>
        <a:bodyPr/>
        <a:lstStyle/>
        <a:p>
          <a:endParaRPr lang="en-US"/>
        </a:p>
      </dgm:t>
    </dgm:pt>
    <dgm:pt modelId="{93ED8131-086B-3844-A460-DF5524B9F60B}">
      <dgm:prSet phldrT="[Text]"/>
      <dgm:spPr>
        <a:solidFill>
          <a:schemeClr val="accent4">
            <a:lumMod val="60000"/>
            <a:lumOff val="40000"/>
          </a:schemeClr>
        </a:solidFill>
      </dgm:spPr>
      <dgm:t>
        <a:bodyPr/>
        <a:lstStyle/>
        <a:p>
          <a:r>
            <a:rPr lang="en-US" dirty="0">
              <a:solidFill>
                <a:schemeClr val="tx1"/>
              </a:solidFill>
            </a:rPr>
            <a:t>Alternative preventive and control measures</a:t>
          </a:r>
        </a:p>
      </dgm:t>
    </dgm:pt>
    <dgm:pt modelId="{CE91CA2B-0DB2-674D-A54C-F74BD2C45F95}" type="parTrans" cxnId="{003A01BE-30B1-C541-B355-8C233AAA1B7F}">
      <dgm:prSet/>
      <dgm:spPr/>
      <dgm:t>
        <a:bodyPr/>
        <a:lstStyle/>
        <a:p>
          <a:endParaRPr lang="en-US"/>
        </a:p>
      </dgm:t>
    </dgm:pt>
    <dgm:pt modelId="{97D58F72-C347-F543-93C0-EFF21BDB79DF}" type="sibTrans" cxnId="{003A01BE-30B1-C541-B355-8C233AAA1B7F}">
      <dgm:prSet/>
      <dgm:spPr/>
      <dgm:t>
        <a:bodyPr/>
        <a:lstStyle/>
        <a:p>
          <a:endParaRPr lang="en-US"/>
        </a:p>
      </dgm:t>
    </dgm:pt>
    <dgm:pt modelId="{9EB80AF6-0730-2D4D-8AD6-AA00930A37F0}">
      <dgm:prSet phldrT="[Text]"/>
      <dgm:spPr>
        <a:solidFill>
          <a:schemeClr val="accent4">
            <a:lumMod val="60000"/>
            <a:lumOff val="40000"/>
          </a:schemeClr>
        </a:solidFill>
      </dgm:spPr>
      <dgm:t>
        <a:bodyPr/>
        <a:lstStyle/>
        <a:p>
          <a:r>
            <a:rPr lang="en-US" dirty="0">
              <a:solidFill>
                <a:schemeClr val="tx1"/>
              </a:solidFill>
            </a:rPr>
            <a:t>Regional and international considerations</a:t>
          </a:r>
        </a:p>
      </dgm:t>
    </dgm:pt>
    <dgm:pt modelId="{3B62222B-6C3B-DF4E-9A03-8D446DEA5367}" type="parTrans" cxnId="{7BE147C4-8312-DA4A-807A-F491FA0F7F5F}">
      <dgm:prSet/>
      <dgm:spPr/>
      <dgm:t>
        <a:bodyPr/>
        <a:lstStyle/>
        <a:p>
          <a:endParaRPr lang="en-US"/>
        </a:p>
      </dgm:t>
    </dgm:pt>
    <dgm:pt modelId="{B3FA5C38-2EC0-F446-A318-591BB061FFE6}" type="sibTrans" cxnId="{7BE147C4-8312-DA4A-807A-F491FA0F7F5F}">
      <dgm:prSet/>
      <dgm:spPr/>
      <dgm:t>
        <a:bodyPr/>
        <a:lstStyle/>
        <a:p>
          <a:endParaRPr lang="en-US"/>
        </a:p>
      </dgm:t>
    </dgm:pt>
    <dgm:pt modelId="{072E2C74-DD79-B44D-8294-2401A4061E5E}">
      <dgm:prSet/>
      <dgm:spPr>
        <a:solidFill>
          <a:srgbClr val="EA7211"/>
        </a:solidFill>
      </dgm:spPr>
      <dgm:t>
        <a:bodyPr/>
        <a:lstStyle/>
        <a:p>
          <a:r>
            <a:rPr lang="en-US" dirty="0">
              <a:solidFill>
                <a:schemeClr val="tx1"/>
              </a:solidFill>
            </a:rPr>
            <a:t>Safety</a:t>
          </a:r>
        </a:p>
      </dgm:t>
    </dgm:pt>
    <dgm:pt modelId="{83E60DCB-6615-424A-BCC4-4B2F78884D97}" type="parTrans" cxnId="{F9877DD1-0532-354D-8B37-AA4551AE05D7}">
      <dgm:prSet/>
      <dgm:spPr/>
      <dgm:t>
        <a:bodyPr/>
        <a:lstStyle/>
        <a:p>
          <a:endParaRPr lang="en-US"/>
        </a:p>
      </dgm:t>
    </dgm:pt>
    <dgm:pt modelId="{C213CB1F-21C7-6C4E-8734-CB864ACAFAD4}" type="sibTrans" cxnId="{F9877DD1-0532-354D-8B37-AA4551AE05D7}">
      <dgm:prSet/>
      <dgm:spPr/>
      <dgm:t>
        <a:bodyPr/>
        <a:lstStyle/>
        <a:p>
          <a:endParaRPr lang="en-US"/>
        </a:p>
      </dgm:t>
    </dgm:pt>
    <dgm:pt modelId="{9B7B5B59-778C-554E-B879-F81206032CBE}">
      <dgm:prSet/>
      <dgm:spPr>
        <a:solidFill>
          <a:srgbClr val="EA7211"/>
        </a:solidFill>
      </dgm:spPr>
      <dgm:t>
        <a:bodyPr/>
        <a:lstStyle/>
        <a:p>
          <a:r>
            <a:rPr lang="en-US" dirty="0">
              <a:solidFill>
                <a:schemeClr val="tx1"/>
              </a:solidFill>
            </a:rPr>
            <a:t>Efficacy and effectiveness</a:t>
          </a:r>
        </a:p>
      </dgm:t>
    </dgm:pt>
    <dgm:pt modelId="{8E324296-E77B-E24D-89AF-CD8AAC46829B}" type="parTrans" cxnId="{2789CEEE-808D-644B-BF0F-8ADB1451D72D}">
      <dgm:prSet/>
      <dgm:spPr/>
      <dgm:t>
        <a:bodyPr/>
        <a:lstStyle/>
        <a:p>
          <a:endParaRPr lang="en-US"/>
        </a:p>
      </dgm:t>
    </dgm:pt>
    <dgm:pt modelId="{7AB4D6B9-6DAE-8E44-B1E6-97AE668ACC4D}" type="sibTrans" cxnId="{2789CEEE-808D-644B-BF0F-8ADB1451D72D}">
      <dgm:prSet/>
      <dgm:spPr/>
      <dgm:t>
        <a:bodyPr/>
        <a:lstStyle/>
        <a:p>
          <a:endParaRPr lang="en-US"/>
        </a:p>
      </dgm:t>
    </dgm:pt>
    <dgm:pt modelId="{0C511318-44DF-D44A-86C5-ECED5C9A52F3}">
      <dgm:prSet/>
      <dgm:spPr>
        <a:solidFill>
          <a:srgbClr val="EA7211"/>
        </a:solidFill>
      </dgm:spPr>
      <dgm:t>
        <a:bodyPr/>
        <a:lstStyle/>
        <a:p>
          <a:r>
            <a:rPr lang="en-US" dirty="0">
              <a:solidFill>
                <a:schemeClr val="tx1"/>
              </a:solidFill>
            </a:rPr>
            <a:t>Vaccine indirect effects</a:t>
          </a:r>
        </a:p>
      </dgm:t>
    </dgm:pt>
    <dgm:pt modelId="{F47C68DF-2CCA-7B4F-B581-6B371DD3ADE8}" type="parTrans" cxnId="{4FD410F6-3309-0948-A8FE-2D69FBFAA5F6}">
      <dgm:prSet/>
      <dgm:spPr/>
      <dgm:t>
        <a:bodyPr/>
        <a:lstStyle/>
        <a:p>
          <a:endParaRPr lang="en-US"/>
        </a:p>
      </dgm:t>
    </dgm:pt>
    <dgm:pt modelId="{10274083-DBB5-9D4C-9FFA-8BC343B71E06}" type="sibTrans" cxnId="{4FD410F6-3309-0948-A8FE-2D69FBFAA5F6}">
      <dgm:prSet/>
      <dgm:spPr/>
      <dgm:t>
        <a:bodyPr/>
        <a:lstStyle/>
        <a:p>
          <a:endParaRPr lang="en-US"/>
        </a:p>
      </dgm:t>
    </dgm:pt>
    <dgm:pt modelId="{C6816D33-9AB6-BB40-8C95-E5A566AB6467}">
      <dgm:prSet/>
      <dgm:spPr>
        <a:solidFill>
          <a:srgbClr val="EA7211"/>
        </a:solidFill>
      </dgm:spPr>
      <dgm:t>
        <a:bodyPr/>
        <a:lstStyle/>
        <a:p>
          <a:endParaRPr lang="en-US" dirty="0">
            <a:solidFill>
              <a:schemeClr val="tx1"/>
            </a:solidFill>
          </a:endParaRPr>
        </a:p>
      </dgm:t>
    </dgm:pt>
    <dgm:pt modelId="{162EFA0C-BA0F-964B-8E4A-155EF5E54C0E}" type="parTrans" cxnId="{06CDDBEF-0A58-9C4F-BAA8-E380E4461F19}">
      <dgm:prSet/>
      <dgm:spPr/>
      <dgm:t>
        <a:bodyPr/>
        <a:lstStyle/>
        <a:p>
          <a:endParaRPr lang="en-US"/>
        </a:p>
      </dgm:t>
    </dgm:pt>
    <dgm:pt modelId="{ABF9C8B8-E47D-6845-8018-828C5D7E4E49}" type="sibTrans" cxnId="{06CDDBEF-0A58-9C4F-BAA8-E380E4461F19}">
      <dgm:prSet/>
      <dgm:spPr/>
      <dgm:t>
        <a:bodyPr/>
        <a:lstStyle/>
        <a:p>
          <a:endParaRPr lang="en-US"/>
        </a:p>
      </dgm:t>
    </dgm:pt>
    <dgm:pt modelId="{F37C9A25-822F-984C-AE3D-D06D188CBF25}">
      <dgm:prSet phldrT="[Text]"/>
      <dgm:spPr>
        <a:solidFill>
          <a:schemeClr val="accent5">
            <a:lumMod val="75000"/>
          </a:schemeClr>
        </a:solidFill>
      </dgm:spPr>
      <dgm:t>
        <a:bodyPr/>
        <a:lstStyle/>
        <a:p>
          <a:r>
            <a:rPr lang="en-US" dirty="0">
              <a:solidFill>
                <a:schemeClr val="bg1"/>
              </a:solidFill>
            </a:rPr>
            <a:t>Vaccine availability</a:t>
          </a:r>
        </a:p>
      </dgm:t>
    </dgm:pt>
    <dgm:pt modelId="{3B98804F-86C5-3645-8656-A41A1FF6E540}" type="parTrans" cxnId="{5AB1C411-6F53-E04E-B5B2-AB34530C9150}">
      <dgm:prSet/>
      <dgm:spPr/>
      <dgm:t>
        <a:bodyPr/>
        <a:lstStyle/>
        <a:p>
          <a:endParaRPr lang="en-US"/>
        </a:p>
      </dgm:t>
    </dgm:pt>
    <dgm:pt modelId="{CFF04FBA-8A01-FF45-83D8-F112D6219E51}" type="sibTrans" cxnId="{5AB1C411-6F53-E04E-B5B2-AB34530C9150}">
      <dgm:prSet/>
      <dgm:spPr/>
      <dgm:t>
        <a:bodyPr/>
        <a:lstStyle/>
        <a:p>
          <a:endParaRPr lang="en-US"/>
        </a:p>
      </dgm:t>
    </dgm:pt>
    <dgm:pt modelId="{35627742-FCE7-414C-98D2-264A3B162D35}">
      <dgm:prSet phldrT="[Text]"/>
      <dgm:spPr>
        <a:solidFill>
          <a:schemeClr val="accent5">
            <a:lumMod val="75000"/>
          </a:schemeClr>
        </a:solidFill>
      </dgm:spPr>
      <dgm:t>
        <a:bodyPr/>
        <a:lstStyle/>
        <a:p>
          <a:r>
            <a:rPr lang="en-US" dirty="0">
              <a:solidFill>
                <a:schemeClr val="bg1"/>
              </a:solidFill>
            </a:rPr>
            <a:t>Vaccine affordability</a:t>
          </a:r>
        </a:p>
      </dgm:t>
    </dgm:pt>
    <dgm:pt modelId="{76FEA1C7-7F8E-0245-8FC3-925123FF43B8}" type="parTrans" cxnId="{79B0DB94-B030-824A-9B96-9CA8FB2D7836}">
      <dgm:prSet/>
      <dgm:spPr/>
      <dgm:t>
        <a:bodyPr/>
        <a:lstStyle/>
        <a:p>
          <a:endParaRPr lang="en-US"/>
        </a:p>
      </dgm:t>
    </dgm:pt>
    <dgm:pt modelId="{8F12F4AB-4CFA-4442-B6B1-4CB18241C224}" type="sibTrans" cxnId="{79B0DB94-B030-824A-9B96-9CA8FB2D7836}">
      <dgm:prSet/>
      <dgm:spPr/>
      <dgm:t>
        <a:bodyPr/>
        <a:lstStyle/>
        <a:p>
          <a:endParaRPr lang="en-US"/>
        </a:p>
      </dgm:t>
    </dgm:pt>
    <dgm:pt modelId="{7A2C0DD3-EA1D-EE4C-BE15-9D65B28F9046}">
      <dgm:prSet phldrT="[Text]"/>
      <dgm:spPr>
        <a:solidFill>
          <a:schemeClr val="accent5">
            <a:lumMod val="75000"/>
          </a:schemeClr>
        </a:solidFill>
      </dgm:spPr>
      <dgm:t>
        <a:bodyPr/>
        <a:lstStyle/>
        <a:p>
          <a:r>
            <a:rPr lang="en-US" dirty="0">
              <a:solidFill>
                <a:schemeClr val="bg1"/>
              </a:solidFill>
            </a:rPr>
            <a:t>Economic impact of intervention on NIP as well as health sector</a:t>
          </a:r>
        </a:p>
      </dgm:t>
    </dgm:pt>
    <dgm:pt modelId="{D63FB9B3-FB52-AB43-A8D3-7879A490B613}" type="parTrans" cxnId="{63583A77-DA64-4A46-9DB8-D8DF49AB6FF9}">
      <dgm:prSet/>
      <dgm:spPr/>
      <dgm:t>
        <a:bodyPr/>
        <a:lstStyle/>
        <a:p>
          <a:endParaRPr lang="en-US"/>
        </a:p>
      </dgm:t>
    </dgm:pt>
    <dgm:pt modelId="{A12E74B2-0DD6-CC4E-96EF-E8F2FF2B50E1}" type="sibTrans" cxnId="{63583A77-DA64-4A46-9DB8-D8DF49AB6FF9}">
      <dgm:prSet/>
      <dgm:spPr/>
      <dgm:t>
        <a:bodyPr/>
        <a:lstStyle/>
        <a:p>
          <a:endParaRPr lang="en-US"/>
        </a:p>
      </dgm:t>
    </dgm:pt>
    <dgm:pt modelId="{484263C8-4126-FB40-83DF-4CB0368446E4}">
      <dgm:prSet phldrT="[Text]"/>
      <dgm:spPr>
        <a:solidFill>
          <a:srgbClr val="86BF49"/>
        </a:solidFill>
      </dgm:spPr>
      <dgm:t>
        <a:bodyPr/>
        <a:lstStyle/>
        <a:p>
          <a:r>
            <a:rPr lang="en-US" b="0" dirty="0">
              <a:solidFill>
                <a:schemeClr val="tx1"/>
              </a:solidFill>
            </a:rPr>
            <a:t>Feasibility</a:t>
          </a:r>
        </a:p>
      </dgm:t>
    </dgm:pt>
    <dgm:pt modelId="{DB4FCC8E-2387-174D-A284-300D07607051}" type="parTrans" cxnId="{BA387FD4-AADB-DE4F-A492-94FEA26F1BB4}">
      <dgm:prSet/>
      <dgm:spPr/>
      <dgm:t>
        <a:bodyPr/>
        <a:lstStyle/>
        <a:p>
          <a:endParaRPr lang="en-US"/>
        </a:p>
      </dgm:t>
    </dgm:pt>
    <dgm:pt modelId="{1CD5155F-B714-484D-BD1B-066C80550841}" type="sibTrans" cxnId="{BA387FD4-AADB-DE4F-A492-94FEA26F1BB4}">
      <dgm:prSet/>
      <dgm:spPr/>
      <dgm:t>
        <a:bodyPr/>
        <a:lstStyle/>
        <a:p>
          <a:endParaRPr lang="en-US"/>
        </a:p>
      </dgm:t>
    </dgm:pt>
    <dgm:pt modelId="{073553B6-FE81-C447-BE7C-D91BB64CFD85}">
      <dgm:prSet phldrT="[Text]"/>
      <dgm:spPr>
        <a:solidFill>
          <a:srgbClr val="86BF49"/>
        </a:solidFill>
      </dgm:spPr>
      <dgm:t>
        <a:bodyPr/>
        <a:lstStyle/>
        <a:p>
          <a:r>
            <a:rPr lang="en-US" b="0" dirty="0">
              <a:solidFill>
                <a:schemeClr val="tx1"/>
              </a:solidFill>
            </a:rPr>
            <a:t>Vaccine registration and regulations</a:t>
          </a:r>
        </a:p>
      </dgm:t>
    </dgm:pt>
    <dgm:pt modelId="{67DCCAEC-DA8D-6646-A012-CF13ABC3F5C6}" type="parTrans" cxnId="{4488CEED-ECC1-0D4D-A12C-48A280DB012F}">
      <dgm:prSet/>
      <dgm:spPr/>
      <dgm:t>
        <a:bodyPr/>
        <a:lstStyle/>
        <a:p>
          <a:endParaRPr lang="en-US"/>
        </a:p>
      </dgm:t>
    </dgm:pt>
    <dgm:pt modelId="{26F4622D-E83D-9F4B-88DC-C5957553C679}" type="sibTrans" cxnId="{4488CEED-ECC1-0D4D-A12C-48A280DB012F}">
      <dgm:prSet/>
      <dgm:spPr/>
      <dgm:t>
        <a:bodyPr/>
        <a:lstStyle/>
        <a:p>
          <a:endParaRPr lang="en-US"/>
        </a:p>
      </dgm:t>
    </dgm:pt>
    <dgm:pt modelId="{F1AE2F8F-2564-6042-80F9-351597CA1468}">
      <dgm:prSet phldrT="[Text]"/>
      <dgm:spPr>
        <a:solidFill>
          <a:srgbClr val="86BF49"/>
        </a:solidFill>
      </dgm:spPr>
      <dgm:t>
        <a:bodyPr/>
        <a:lstStyle/>
        <a:p>
          <a:r>
            <a:rPr lang="en-US" b="0" dirty="0">
              <a:solidFill>
                <a:schemeClr val="tx1"/>
              </a:solidFill>
            </a:rPr>
            <a:t>Impact on resources</a:t>
          </a:r>
        </a:p>
      </dgm:t>
    </dgm:pt>
    <dgm:pt modelId="{F17AA34F-E9F4-5141-8DE3-142F09A590DA}" type="parTrans" cxnId="{96FFAE60-DAE0-A144-BACA-1F66D9BEEE92}">
      <dgm:prSet/>
      <dgm:spPr/>
      <dgm:t>
        <a:bodyPr/>
        <a:lstStyle/>
        <a:p>
          <a:endParaRPr lang="en-US"/>
        </a:p>
      </dgm:t>
    </dgm:pt>
    <dgm:pt modelId="{578CE07A-98DE-DA48-96F7-94E0052BE616}" type="sibTrans" cxnId="{96FFAE60-DAE0-A144-BACA-1F66D9BEEE92}">
      <dgm:prSet/>
      <dgm:spPr/>
      <dgm:t>
        <a:bodyPr/>
        <a:lstStyle/>
        <a:p>
          <a:endParaRPr lang="en-US"/>
        </a:p>
      </dgm:t>
    </dgm:pt>
    <dgm:pt modelId="{CD10A128-AF9D-0843-9C00-3CF408C11D2E}">
      <dgm:prSet phldrT="[Text]"/>
      <dgm:spPr>
        <a:solidFill>
          <a:srgbClr val="86BF49"/>
        </a:solidFill>
      </dgm:spPr>
      <dgm:t>
        <a:bodyPr/>
        <a:lstStyle/>
        <a:p>
          <a:r>
            <a:rPr lang="en-US" b="0" dirty="0">
              <a:solidFill>
                <a:schemeClr val="tx1"/>
              </a:solidFill>
            </a:rPr>
            <a:t>Ability to evaluate</a:t>
          </a:r>
        </a:p>
      </dgm:t>
    </dgm:pt>
    <dgm:pt modelId="{A668CE0C-466B-FF47-BEA1-F54BCC52F4BF}" type="parTrans" cxnId="{FFED2A2C-87CD-5441-B436-879BADE2CDA3}">
      <dgm:prSet/>
      <dgm:spPr/>
      <dgm:t>
        <a:bodyPr/>
        <a:lstStyle/>
        <a:p>
          <a:endParaRPr lang="en-US"/>
        </a:p>
      </dgm:t>
    </dgm:pt>
    <dgm:pt modelId="{411B7402-5ED9-EB48-A8AA-3DADF5CA990E}" type="sibTrans" cxnId="{FFED2A2C-87CD-5441-B436-879BADE2CDA3}">
      <dgm:prSet/>
      <dgm:spPr/>
      <dgm:t>
        <a:bodyPr/>
        <a:lstStyle/>
        <a:p>
          <a:endParaRPr lang="en-US"/>
        </a:p>
      </dgm:t>
    </dgm:pt>
    <dgm:pt modelId="{A52C2902-1FB2-B246-84E9-CE04E1D28A72}">
      <dgm:prSet phldrT="[Text]"/>
      <dgm:spPr>
        <a:solidFill>
          <a:srgbClr val="86BF49"/>
        </a:solidFill>
      </dgm:spPr>
      <dgm:t>
        <a:bodyPr/>
        <a:lstStyle/>
        <a:p>
          <a:r>
            <a:rPr lang="en-US" b="0" dirty="0">
              <a:solidFill>
                <a:schemeClr val="tx1"/>
              </a:solidFill>
            </a:rPr>
            <a:t>Acceptability</a:t>
          </a:r>
        </a:p>
      </dgm:t>
    </dgm:pt>
    <dgm:pt modelId="{6138C059-AF29-124F-9ABD-15FA12E58E36}" type="parTrans" cxnId="{01D7C266-604F-0149-A75C-4810B7629E47}">
      <dgm:prSet/>
      <dgm:spPr/>
      <dgm:t>
        <a:bodyPr/>
        <a:lstStyle/>
        <a:p>
          <a:endParaRPr lang="en-US"/>
        </a:p>
      </dgm:t>
    </dgm:pt>
    <dgm:pt modelId="{C7018AE0-28F8-5349-AF1A-F8465F9CC048}" type="sibTrans" cxnId="{01D7C266-604F-0149-A75C-4810B7629E47}">
      <dgm:prSet/>
      <dgm:spPr/>
      <dgm:t>
        <a:bodyPr/>
        <a:lstStyle/>
        <a:p>
          <a:endParaRPr lang="en-US"/>
        </a:p>
      </dgm:t>
    </dgm:pt>
    <dgm:pt modelId="{E6141637-4A0A-154E-8EA1-AFBBDFA56E39}">
      <dgm:prSet phldrT="[Text]"/>
      <dgm:spPr>
        <a:solidFill>
          <a:srgbClr val="86BF49"/>
        </a:solidFill>
      </dgm:spPr>
      <dgm:t>
        <a:bodyPr/>
        <a:lstStyle/>
        <a:p>
          <a:r>
            <a:rPr lang="en-US" b="0" dirty="0">
              <a:solidFill>
                <a:schemeClr val="tx1"/>
              </a:solidFill>
            </a:rPr>
            <a:t>Equity</a:t>
          </a:r>
        </a:p>
      </dgm:t>
    </dgm:pt>
    <dgm:pt modelId="{EB5ADEA8-F3A4-C64F-A606-B40123DBC0D4}" type="parTrans" cxnId="{C2BC157C-5672-CB4D-A1BF-C594EA0B1B35}">
      <dgm:prSet/>
      <dgm:spPr/>
      <dgm:t>
        <a:bodyPr/>
        <a:lstStyle/>
        <a:p>
          <a:endParaRPr lang="en-US"/>
        </a:p>
      </dgm:t>
    </dgm:pt>
    <dgm:pt modelId="{71711B8E-DCAF-5144-B35F-5119B5418D66}" type="sibTrans" cxnId="{C2BC157C-5672-CB4D-A1BF-C594EA0B1B35}">
      <dgm:prSet/>
      <dgm:spPr/>
      <dgm:t>
        <a:bodyPr/>
        <a:lstStyle/>
        <a:p>
          <a:endParaRPr lang="en-US"/>
        </a:p>
      </dgm:t>
    </dgm:pt>
    <dgm:pt modelId="{44085832-7F4D-B348-891C-54158A88C4B2}">
      <dgm:prSet phldrT="[Text]"/>
      <dgm:spPr>
        <a:solidFill>
          <a:srgbClr val="86BF49"/>
        </a:solidFill>
      </dgm:spPr>
      <dgm:t>
        <a:bodyPr/>
        <a:lstStyle/>
        <a:p>
          <a:r>
            <a:rPr lang="en-US" b="0" dirty="0">
              <a:solidFill>
                <a:schemeClr val="tx1"/>
              </a:solidFill>
            </a:rPr>
            <a:t>Social considerations</a:t>
          </a:r>
        </a:p>
      </dgm:t>
    </dgm:pt>
    <dgm:pt modelId="{653D721F-7EAC-A34F-9DD9-E89FEDDA61CA}" type="parTrans" cxnId="{6C2A00E0-5C53-D348-A023-BB0B7855A308}">
      <dgm:prSet/>
      <dgm:spPr/>
      <dgm:t>
        <a:bodyPr/>
        <a:lstStyle/>
        <a:p>
          <a:endParaRPr lang="en-US"/>
        </a:p>
      </dgm:t>
    </dgm:pt>
    <dgm:pt modelId="{93E8A506-D740-1948-8690-CC1335222A11}" type="sibTrans" cxnId="{6C2A00E0-5C53-D348-A023-BB0B7855A308}">
      <dgm:prSet/>
      <dgm:spPr/>
      <dgm:t>
        <a:bodyPr/>
        <a:lstStyle/>
        <a:p>
          <a:endParaRPr lang="en-US"/>
        </a:p>
      </dgm:t>
    </dgm:pt>
    <dgm:pt modelId="{A6655849-5819-8F4C-A407-8E294D04B195}" type="pres">
      <dgm:prSet presAssocID="{AA2A9DA0-7932-034F-A98F-CB85DD34679D}" presName="theList" presStyleCnt="0">
        <dgm:presLayoutVars>
          <dgm:dir/>
          <dgm:animLvl val="lvl"/>
          <dgm:resizeHandles val="exact"/>
        </dgm:presLayoutVars>
      </dgm:prSet>
      <dgm:spPr/>
    </dgm:pt>
    <dgm:pt modelId="{767643A6-ED48-5D44-AA71-4F4E7D7E2BA8}" type="pres">
      <dgm:prSet presAssocID="{589E6E44-D4C3-AD4F-B069-D1A8E3025C72}" presName="compNode" presStyleCnt="0"/>
      <dgm:spPr/>
    </dgm:pt>
    <dgm:pt modelId="{D096B5CC-25A0-0C47-90FA-CC658451D7DB}" type="pres">
      <dgm:prSet presAssocID="{589E6E44-D4C3-AD4F-B069-D1A8E3025C72}" presName="aNode" presStyleLbl="bgShp" presStyleIdx="0" presStyleCnt="4"/>
      <dgm:spPr/>
    </dgm:pt>
    <dgm:pt modelId="{F712D978-439B-344C-B981-1618902C8C48}" type="pres">
      <dgm:prSet presAssocID="{589E6E44-D4C3-AD4F-B069-D1A8E3025C72}" presName="textNode" presStyleLbl="bgShp" presStyleIdx="0" presStyleCnt="4"/>
      <dgm:spPr/>
    </dgm:pt>
    <dgm:pt modelId="{5D2D88A8-D064-6049-85DD-6836488AF2E8}" type="pres">
      <dgm:prSet presAssocID="{589E6E44-D4C3-AD4F-B069-D1A8E3025C72}" presName="compChildNode" presStyleCnt="0"/>
      <dgm:spPr/>
    </dgm:pt>
    <dgm:pt modelId="{6332BD7D-7D0F-E740-9FC3-2494521155D4}" type="pres">
      <dgm:prSet presAssocID="{589E6E44-D4C3-AD4F-B069-D1A8E3025C72}" presName="theInnerList" presStyleCnt="0"/>
      <dgm:spPr/>
    </dgm:pt>
    <dgm:pt modelId="{4522ED32-E5FD-1E44-86B6-59BB09D9CE3E}" type="pres">
      <dgm:prSet presAssocID="{5325BF16-2937-4241-BB52-E3630A670F37}" presName="childNode" presStyleLbl="node1" presStyleIdx="0" presStyleCnt="22">
        <dgm:presLayoutVars>
          <dgm:bulletEnabled val="1"/>
        </dgm:presLayoutVars>
      </dgm:prSet>
      <dgm:spPr/>
    </dgm:pt>
    <dgm:pt modelId="{978B389F-0363-EA4D-958A-58E9B49BFCE3}" type="pres">
      <dgm:prSet presAssocID="{5325BF16-2937-4241-BB52-E3630A670F37}" presName="aSpace2" presStyleCnt="0"/>
      <dgm:spPr/>
    </dgm:pt>
    <dgm:pt modelId="{334C83A0-D743-834D-A2AA-F34E6A6BD98F}" type="pres">
      <dgm:prSet presAssocID="{FDDBDA9D-A00A-104B-AF28-D00DFB252D13}" presName="childNode" presStyleLbl="node1" presStyleIdx="1" presStyleCnt="22">
        <dgm:presLayoutVars>
          <dgm:bulletEnabled val="1"/>
        </dgm:presLayoutVars>
      </dgm:prSet>
      <dgm:spPr/>
    </dgm:pt>
    <dgm:pt modelId="{82089635-5906-3343-A056-9B0CBA56CB04}" type="pres">
      <dgm:prSet presAssocID="{FDDBDA9D-A00A-104B-AF28-D00DFB252D13}" presName="aSpace2" presStyleCnt="0"/>
      <dgm:spPr/>
    </dgm:pt>
    <dgm:pt modelId="{36A6926D-5A68-F740-9311-5E0275A90C9E}" type="pres">
      <dgm:prSet presAssocID="{030C5D87-C034-DA4B-AF4A-CDF2A11CEEF9}" presName="childNode" presStyleLbl="node1" presStyleIdx="2" presStyleCnt="22">
        <dgm:presLayoutVars>
          <dgm:bulletEnabled val="1"/>
        </dgm:presLayoutVars>
      </dgm:prSet>
      <dgm:spPr/>
    </dgm:pt>
    <dgm:pt modelId="{AC665AF9-4D4B-B848-BC7E-B0F760B394C5}" type="pres">
      <dgm:prSet presAssocID="{030C5D87-C034-DA4B-AF4A-CDF2A11CEEF9}" presName="aSpace2" presStyleCnt="0"/>
      <dgm:spPr/>
    </dgm:pt>
    <dgm:pt modelId="{6DB06675-272E-6440-A816-69C9CC8FE493}" type="pres">
      <dgm:prSet presAssocID="{93ED8131-086B-3844-A460-DF5524B9F60B}" presName="childNode" presStyleLbl="node1" presStyleIdx="3" presStyleCnt="22">
        <dgm:presLayoutVars>
          <dgm:bulletEnabled val="1"/>
        </dgm:presLayoutVars>
      </dgm:prSet>
      <dgm:spPr/>
    </dgm:pt>
    <dgm:pt modelId="{9430324C-4487-A24E-B38A-2D03BD102E6B}" type="pres">
      <dgm:prSet presAssocID="{93ED8131-086B-3844-A460-DF5524B9F60B}" presName="aSpace2" presStyleCnt="0"/>
      <dgm:spPr/>
    </dgm:pt>
    <dgm:pt modelId="{730CF6BE-5EE3-674D-8D9D-1C2DE27CE5E9}" type="pres">
      <dgm:prSet presAssocID="{9EB80AF6-0730-2D4D-8AD6-AA00930A37F0}" presName="childNode" presStyleLbl="node1" presStyleIdx="4" presStyleCnt="22">
        <dgm:presLayoutVars>
          <dgm:bulletEnabled val="1"/>
        </dgm:presLayoutVars>
      </dgm:prSet>
      <dgm:spPr/>
    </dgm:pt>
    <dgm:pt modelId="{0ED5ADD4-66F5-A94C-9FE4-59B424238380}" type="pres">
      <dgm:prSet presAssocID="{589E6E44-D4C3-AD4F-B069-D1A8E3025C72}" presName="aSpace" presStyleCnt="0"/>
      <dgm:spPr/>
    </dgm:pt>
    <dgm:pt modelId="{4320471C-777C-F64B-A2B6-E215F2FA26FF}" type="pres">
      <dgm:prSet presAssocID="{57FD2786-B026-B34B-8684-305217761312}" presName="compNode" presStyleCnt="0"/>
      <dgm:spPr/>
    </dgm:pt>
    <dgm:pt modelId="{9E16DD6C-740D-A441-B947-40A68EDE5F1D}" type="pres">
      <dgm:prSet presAssocID="{57FD2786-B026-B34B-8684-305217761312}" presName="aNode" presStyleLbl="bgShp" presStyleIdx="1" presStyleCnt="4"/>
      <dgm:spPr/>
    </dgm:pt>
    <dgm:pt modelId="{4ADAF0C7-48EA-1845-A09A-2F50A70C2AAE}" type="pres">
      <dgm:prSet presAssocID="{57FD2786-B026-B34B-8684-305217761312}" presName="textNode" presStyleLbl="bgShp" presStyleIdx="1" presStyleCnt="4"/>
      <dgm:spPr/>
    </dgm:pt>
    <dgm:pt modelId="{9FB2A8A7-0DE6-AF46-82E3-C52436DA028B}" type="pres">
      <dgm:prSet presAssocID="{57FD2786-B026-B34B-8684-305217761312}" presName="compChildNode" presStyleCnt="0"/>
      <dgm:spPr/>
    </dgm:pt>
    <dgm:pt modelId="{352CBB92-6853-FC45-B7BC-970853797967}" type="pres">
      <dgm:prSet presAssocID="{57FD2786-B026-B34B-8684-305217761312}" presName="theInnerList" presStyleCnt="0"/>
      <dgm:spPr/>
    </dgm:pt>
    <dgm:pt modelId="{F7CD07DE-720C-4443-B5F9-C7D10CAE568F}" type="pres">
      <dgm:prSet presAssocID="{7A5FDE3E-8C92-3444-AC44-5205A9B6FE5A}" presName="childNode" presStyleLbl="node1" presStyleIdx="5" presStyleCnt="22">
        <dgm:presLayoutVars>
          <dgm:bulletEnabled val="1"/>
        </dgm:presLayoutVars>
      </dgm:prSet>
      <dgm:spPr/>
    </dgm:pt>
    <dgm:pt modelId="{A3A771A2-C300-9C4E-BBF7-31B61194B82F}" type="pres">
      <dgm:prSet presAssocID="{7A5FDE3E-8C92-3444-AC44-5205A9B6FE5A}" presName="aSpace2" presStyleCnt="0"/>
      <dgm:spPr/>
    </dgm:pt>
    <dgm:pt modelId="{F2EC1069-716A-004F-8035-E2EA1FE45B9D}" type="pres">
      <dgm:prSet presAssocID="{072E2C74-DD79-B44D-8294-2401A4061E5E}" presName="childNode" presStyleLbl="node1" presStyleIdx="6" presStyleCnt="22">
        <dgm:presLayoutVars>
          <dgm:bulletEnabled val="1"/>
        </dgm:presLayoutVars>
      </dgm:prSet>
      <dgm:spPr/>
    </dgm:pt>
    <dgm:pt modelId="{52CC6BB8-9F91-E645-9AEA-FF668B307CDF}" type="pres">
      <dgm:prSet presAssocID="{072E2C74-DD79-B44D-8294-2401A4061E5E}" presName="aSpace2" presStyleCnt="0"/>
      <dgm:spPr/>
    </dgm:pt>
    <dgm:pt modelId="{C03D3C8B-BF03-1346-A3D6-DB7FE6A78870}" type="pres">
      <dgm:prSet presAssocID="{9B7B5B59-778C-554E-B879-F81206032CBE}" presName="childNode" presStyleLbl="node1" presStyleIdx="7" presStyleCnt="22">
        <dgm:presLayoutVars>
          <dgm:bulletEnabled val="1"/>
        </dgm:presLayoutVars>
      </dgm:prSet>
      <dgm:spPr/>
    </dgm:pt>
    <dgm:pt modelId="{B5AAB9BD-AE16-DD4D-AC49-AD94562A3B61}" type="pres">
      <dgm:prSet presAssocID="{9B7B5B59-778C-554E-B879-F81206032CBE}" presName="aSpace2" presStyleCnt="0"/>
      <dgm:spPr/>
    </dgm:pt>
    <dgm:pt modelId="{8EB1FE75-10EC-354F-BFB0-790036956CAB}" type="pres">
      <dgm:prSet presAssocID="{0C511318-44DF-D44A-86C5-ECED5C9A52F3}" presName="childNode" presStyleLbl="node1" presStyleIdx="8" presStyleCnt="22">
        <dgm:presLayoutVars>
          <dgm:bulletEnabled val="1"/>
        </dgm:presLayoutVars>
      </dgm:prSet>
      <dgm:spPr/>
    </dgm:pt>
    <dgm:pt modelId="{79AC59A0-D422-F74D-BD41-1CCC69F936E9}" type="pres">
      <dgm:prSet presAssocID="{0C511318-44DF-D44A-86C5-ECED5C9A52F3}" presName="aSpace2" presStyleCnt="0"/>
      <dgm:spPr/>
    </dgm:pt>
    <dgm:pt modelId="{5EB195AB-E4DC-2747-9AB8-C05F7C4D82D5}" type="pres">
      <dgm:prSet presAssocID="{C6816D33-9AB6-BB40-8C95-E5A566AB6467}" presName="childNode" presStyleLbl="node1" presStyleIdx="9" presStyleCnt="22">
        <dgm:presLayoutVars>
          <dgm:bulletEnabled val="1"/>
        </dgm:presLayoutVars>
      </dgm:prSet>
      <dgm:spPr/>
    </dgm:pt>
    <dgm:pt modelId="{5E0F3606-59FF-304F-B720-1C898D02BEB2}" type="pres">
      <dgm:prSet presAssocID="{57FD2786-B026-B34B-8684-305217761312}" presName="aSpace" presStyleCnt="0"/>
      <dgm:spPr/>
    </dgm:pt>
    <dgm:pt modelId="{CDF2577B-FAAA-2242-B154-299E5C27DADE}" type="pres">
      <dgm:prSet presAssocID="{C7A0AB15-5CA7-7840-B41B-229A2AE8CFCD}" presName="compNode" presStyleCnt="0"/>
      <dgm:spPr/>
    </dgm:pt>
    <dgm:pt modelId="{271B84CA-3EE0-544E-AA95-2DE078838CD1}" type="pres">
      <dgm:prSet presAssocID="{C7A0AB15-5CA7-7840-B41B-229A2AE8CFCD}" presName="aNode" presStyleLbl="bgShp" presStyleIdx="2" presStyleCnt="4"/>
      <dgm:spPr/>
    </dgm:pt>
    <dgm:pt modelId="{7DBB906B-4212-464C-8B73-36EB3F85DEDA}" type="pres">
      <dgm:prSet presAssocID="{C7A0AB15-5CA7-7840-B41B-229A2AE8CFCD}" presName="textNode" presStyleLbl="bgShp" presStyleIdx="2" presStyleCnt="4"/>
      <dgm:spPr/>
    </dgm:pt>
    <dgm:pt modelId="{2EF90678-F19A-554C-AA98-75DD12D841B3}" type="pres">
      <dgm:prSet presAssocID="{C7A0AB15-5CA7-7840-B41B-229A2AE8CFCD}" presName="compChildNode" presStyleCnt="0"/>
      <dgm:spPr/>
    </dgm:pt>
    <dgm:pt modelId="{C2575591-69A1-CB4D-A570-2F58066932F3}" type="pres">
      <dgm:prSet presAssocID="{C7A0AB15-5CA7-7840-B41B-229A2AE8CFCD}" presName="theInnerList" presStyleCnt="0"/>
      <dgm:spPr/>
    </dgm:pt>
    <dgm:pt modelId="{20688556-6440-D44F-B51D-240FBBE7CCD2}" type="pres">
      <dgm:prSet presAssocID="{76F1DFB2-531D-9E45-A0F8-FF4D69BBCD52}" presName="childNode" presStyleLbl="node1" presStyleIdx="10" presStyleCnt="22">
        <dgm:presLayoutVars>
          <dgm:bulletEnabled val="1"/>
        </dgm:presLayoutVars>
      </dgm:prSet>
      <dgm:spPr/>
    </dgm:pt>
    <dgm:pt modelId="{AB16EE8F-B286-EB4A-BD6B-D41C0F56C8C5}" type="pres">
      <dgm:prSet presAssocID="{76F1DFB2-531D-9E45-A0F8-FF4D69BBCD52}" presName="aSpace2" presStyleCnt="0"/>
      <dgm:spPr/>
    </dgm:pt>
    <dgm:pt modelId="{FC9FE298-AF1A-4549-9B95-E029FB47BF07}" type="pres">
      <dgm:prSet presAssocID="{F37C9A25-822F-984C-AE3D-D06D188CBF25}" presName="childNode" presStyleLbl="node1" presStyleIdx="11" presStyleCnt="22">
        <dgm:presLayoutVars>
          <dgm:bulletEnabled val="1"/>
        </dgm:presLayoutVars>
      </dgm:prSet>
      <dgm:spPr/>
    </dgm:pt>
    <dgm:pt modelId="{546B95A7-33D0-0547-B015-362B01176E09}" type="pres">
      <dgm:prSet presAssocID="{F37C9A25-822F-984C-AE3D-D06D188CBF25}" presName="aSpace2" presStyleCnt="0"/>
      <dgm:spPr/>
    </dgm:pt>
    <dgm:pt modelId="{AD59B320-FD19-5047-9AAE-015491BB92E2}" type="pres">
      <dgm:prSet presAssocID="{35627742-FCE7-414C-98D2-264A3B162D35}" presName="childNode" presStyleLbl="node1" presStyleIdx="12" presStyleCnt="22">
        <dgm:presLayoutVars>
          <dgm:bulletEnabled val="1"/>
        </dgm:presLayoutVars>
      </dgm:prSet>
      <dgm:spPr/>
    </dgm:pt>
    <dgm:pt modelId="{60AFA608-D39A-DF4B-BE35-E3AF4365E01A}" type="pres">
      <dgm:prSet presAssocID="{35627742-FCE7-414C-98D2-264A3B162D35}" presName="aSpace2" presStyleCnt="0"/>
      <dgm:spPr/>
    </dgm:pt>
    <dgm:pt modelId="{D686E2C1-E5DC-024A-8B44-8F4087C4F96B}" type="pres">
      <dgm:prSet presAssocID="{7A2C0DD3-EA1D-EE4C-BE15-9D65B28F9046}" presName="childNode" presStyleLbl="node1" presStyleIdx="13" presStyleCnt="22">
        <dgm:presLayoutVars>
          <dgm:bulletEnabled val="1"/>
        </dgm:presLayoutVars>
      </dgm:prSet>
      <dgm:spPr/>
    </dgm:pt>
    <dgm:pt modelId="{ECAC17CF-8802-7748-9037-23A815D4C7F4}" type="pres">
      <dgm:prSet presAssocID="{C7A0AB15-5CA7-7840-B41B-229A2AE8CFCD}" presName="aSpace" presStyleCnt="0"/>
      <dgm:spPr/>
    </dgm:pt>
    <dgm:pt modelId="{2C1EAA6B-86BD-C546-91AC-86E96C876E5B}" type="pres">
      <dgm:prSet presAssocID="{6EE1548F-2EF9-5F49-9B8D-E5A40D7AC1BC}" presName="compNode" presStyleCnt="0"/>
      <dgm:spPr/>
    </dgm:pt>
    <dgm:pt modelId="{317EFC4A-2963-4F4A-A1FE-472836C5A69C}" type="pres">
      <dgm:prSet presAssocID="{6EE1548F-2EF9-5F49-9B8D-E5A40D7AC1BC}" presName="aNode" presStyleLbl="bgShp" presStyleIdx="3" presStyleCnt="4"/>
      <dgm:spPr/>
    </dgm:pt>
    <dgm:pt modelId="{BA906417-E96B-8E46-AB0E-CE2EEF5EFE5E}" type="pres">
      <dgm:prSet presAssocID="{6EE1548F-2EF9-5F49-9B8D-E5A40D7AC1BC}" presName="textNode" presStyleLbl="bgShp" presStyleIdx="3" presStyleCnt="4"/>
      <dgm:spPr/>
    </dgm:pt>
    <dgm:pt modelId="{D2FD1471-616B-7342-954C-24EE67162829}" type="pres">
      <dgm:prSet presAssocID="{6EE1548F-2EF9-5F49-9B8D-E5A40D7AC1BC}" presName="compChildNode" presStyleCnt="0"/>
      <dgm:spPr/>
    </dgm:pt>
    <dgm:pt modelId="{79C41E09-F2E9-D141-A4AA-0F05FC7EE461}" type="pres">
      <dgm:prSet presAssocID="{6EE1548F-2EF9-5F49-9B8D-E5A40D7AC1BC}" presName="theInnerList" presStyleCnt="0"/>
      <dgm:spPr/>
    </dgm:pt>
    <dgm:pt modelId="{EC80D995-7455-7C4F-9342-506C2C8BCF69}" type="pres">
      <dgm:prSet presAssocID="{2F34DA78-6BCB-6D44-A0B4-4B30A3630C68}" presName="childNode" presStyleLbl="node1" presStyleIdx="14" presStyleCnt="22">
        <dgm:presLayoutVars>
          <dgm:bulletEnabled val="1"/>
        </dgm:presLayoutVars>
      </dgm:prSet>
      <dgm:spPr/>
    </dgm:pt>
    <dgm:pt modelId="{E4E1F2E6-44B0-544F-B68C-B8391CAF3E46}" type="pres">
      <dgm:prSet presAssocID="{2F34DA78-6BCB-6D44-A0B4-4B30A3630C68}" presName="aSpace2" presStyleCnt="0"/>
      <dgm:spPr/>
    </dgm:pt>
    <dgm:pt modelId="{2A1B4ABB-27DF-504E-86A0-BB4A29050AFC}" type="pres">
      <dgm:prSet presAssocID="{484263C8-4126-FB40-83DF-4CB0368446E4}" presName="childNode" presStyleLbl="node1" presStyleIdx="15" presStyleCnt="22">
        <dgm:presLayoutVars>
          <dgm:bulletEnabled val="1"/>
        </dgm:presLayoutVars>
      </dgm:prSet>
      <dgm:spPr/>
    </dgm:pt>
    <dgm:pt modelId="{4172EE9D-C059-BD47-896C-8293AAFA2053}" type="pres">
      <dgm:prSet presAssocID="{484263C8-4126-FB40-83DF-4CB0368446E4}" presName="aSpace2" presStyleCnt="0"/>
      <dgm:spPr/>
    </dgm:pt>
    <dgm:pt modelId="{E7789D28-1C38-BB4A-A718-6C27BB5A0E87}" type="pres">
      <dgm:prSet presAssocID="{073553B6-FE81-C447-BE7C-D91BB64CFD85}" presName="childNode" presStyleLbl="node1" presStyleIdx="16" presStyleCnt="22">
        <dgm:presLayoutVars>
          <dgm:bulletEnabled val="1"/>
        </dgm:presLayoutVars>
      </dgm:prSet>
      <dgm:spPr/>
    </dgm:pt>
    <dgm:pt modelId="{C5B9E21A-AFF5-F24C-879A-8695EE6EF4FB}" type="pres">
      <dgm:prSet presAssocID="{073553B6-FE81-C447-BE7C-D91BB64CFD85}" presName="aSpace2" presStyleCnt="0"/>
      <dgm:spPr/>
    </dgm:pt>
    <dgm:pt modelId="{C2684F4A-FF4B-1B4D-9171-73F2F4255B3D}" type="pres">
      <dgm:prSet presAssocID="{F1AE2F8F-2564-6042-80F9-351597CA1468}" presName="childNode" presStyleLbl="node1" presStyleIdx="17" presStyleCnt="22">
        <dgm:presLayoutVars>
          <dgm:bulletEnabled val="1"/>
        </dgm:presLayoutVars>
      </dgm:prSet>
      <dgm:spPr/>
    </dgm:pt>
    <dgm:pt modelId="{41744F1A-E365-354D-B620-BEAEEA39F888}" type="pres">
      <dgm:prSet presAssocID="{F1AE2F8F-2564-6042-80F9-351597CA1468}" presName="aSpace2" presStyleCnt="0"/>
      <dgm:spPr/>
    </dgm:pt>
    <dgm:pt modelId="{4CB76A62-A620-424D-ACDF-B74BE22357E8}" type="pres">
      <dgm:prSet presAssocID="{CD10A128-AF9D-0843-9C00-3CF408C11D2E}" presName="childNode" presStyleLbl="node1" presStyleIdx="18" presStyleCnt="22">
        <dgm:presLayoutVars>
          <dgm:bulletEnabled val="1"/>
        </dgm:presLayoutVars>
      </dgm:prSet>
      <dgm:spPr/>
    </dgm:pt>
    <dgm:pt modelId="{D61377BB-990D-134A-B63B-D42F2594A0F3}" type="pres">
      <dgm:prSet presAssocID="{CD10A128-AF9D-0843-9C00-3CF408C11D2E}" presName="aSpace2" presStyleCnt="0"/>
      <dgm:spPr/>
    </dgm:pt>
    <dgm:pt modelId="{82F70FF3-4471-2B44-B96D-E0E5F258982C}" type="pres">
      <dgm:prSet presAssocID="{A52C2902-1FB2-B246-84E9-CE04E1D28A72}" presName="childNode" presStyleLbl="node1" presStyleIdx="19" presStyleCnt="22">
        <dgm:presLayoutVars>
          <dgm:bulletEnabled val="1"/>
        </dgm:presLayoutVars>
      </dgm:prSet>
      <dgm:spPr/>
    </dgm:pt>
    <dgm:pt modelId="{5606D7E3-4FD3-4246-85D5-B3BC46CA077C}" type="pres">
      <dgm:prSet presAssocID="{A52C2902-1FB2-B246-84E9-CE04E1D28A72}" presName="aSpace2" presStyleCnt="0"/>
      <dgm:spPr/>
    </dgm:pt>
    <dgm:pt modelId="{0B28B1AE-A8BB-8D4C-9FDD-BD8009DF726F}" type="pres">
      <dgm:prSet presAssocID="{E6141637-4A0A-154E-8EA1-AFBBDFA56E39}" presName="childNode" presStyleLbl="node1" presStyleIdx="20" presStyleCnt="22">
        <dgm:presLayoutVars>
          <dgm:bulletEnabled val="1"/>
        </dgm:presLayoutVars>
      </dgm:prSet>
      <dgm:spPr/>
    </dgm:pt>
    <dgm:pt modelId="{56793B62-E698-8148-93F2-9C447849F2C0}" type="pres">
      <dgm:prSet presAssocID="{E6141637-4A0A-154E-8EA1-AFBBDFA56E39}" presName="aSpace2" presStyleCnt="0"/>
      <dgm:spPr/>
    </dgm:pt>
    <dgm:pt modelId="{814F0B66-C88E-A749-9639-EB50436EBD70}" type="pres">
      <dgm:prSet presAssocID="{44085832-7F4D-B348-891C-54158A88C4B2}" presName="childNode" presStyleLbl="node1" presStyleIdx="21" presStyleCnt="22">
        <dgm:presLayoutVars>
          <dgm:bulletEnabled val="1"/>
        </dgm:presLayoutVars>
      </dgm:prSet>
      <dgm:spPr/>
    </dgm:pt>
  </dgm:ptLst>
  <dgm:cxnLst>
    <dgm:cxn modelId="{CEF16F03-D299-704B-BF7B-7828343AD3F7}" type="presOf" srcId="{6EE1548F-2EF9-5F49-9B8D-E5A40D7AC1BC}" destId="{317EFC4A-2963-4F4A-A1FE-472836C5A69C}" srcOrd="0" destOrd="0" presId="urn:microsoft.com/office/officeart/2005/8/layout/lProcess2"/>
    <dgm:cxn modelId="{64CF7C06-AC83-064C-BFD3-CB030947542F}" type="presOf" srcId="{57FD2786-B026-B34B-8684-305217761312}" destId="{9E16DD6C-740D-A441-B947-40A68EDE5F1D}" srcOrd="0" destOrd="0" presId="urn:microsoft.com/office/officeart/2005/8/layout/lProcess2"/>
    <dgm:cxn modelId="{4C2BEC0A-70DE-0D42-9E5C-012ADF89216C}" type="presOf" srcId="{76F1DFB2-531D-9E45-A0F8-FF4D69BBCD52}" destId="{20688556-6440-D44F-B51D-240FBBE7CCD2}" srcOrd="0" destOrd="0" presId="urn:microsoft.com/office/officeart/2005/8/layout/lProcess2"/>
    <dgm:cxn modelId="{5AB1C411-6F53-E04E-B5B2-AB34530C9150}" srcId="{C7A0AB15-5CA7-7840-B41B-229A2AE8CFCD}" destId="{F37C9A25-822F-984C-AE3D-D06D188CBF25}" srcOrd="1" destOrd="0" parTransId="{3B98804F-86C5-3645-8656-A41A1FF6E540}" sibTransId="{CFF04FBA-8A01-FF45-83D8-F112D6219E51}"/>
    <dgm:cxn modelId="{DA797212-B1B0-C146-B9A4-C11953E8B95A}" type="presOf" srcId="{589E6E44-D4C3-AD4F-B069-D1A8E3025C72}" destId="{D096B5CC-25A0-0C47-90FA-CC658451D7DB}" srcOrd="0" destOrd="0" presId="urn:microsoft.com/office/officeart/2005/8/layout/lProcess2"/>
    <dgm:cxn modelId="{3AB4D117-8B30-E94F-8CD9-DC1D917CF5EA}" type="presOf" srcId="{CD10A128-AF9D-0843-9C00-3CF408C11D2E}" destId="{4CB76A62-A620-424D-ACDF-B74BE22357E8}" srcOrd="0" destOrd="0" presId="urn:microsoft.com/office/officeart/2005/8/layout/lProcess2"/>
    <dgm:cxn modelId="{44677A19-151D-8C44-A94C-3C190A3E6AFA}" srcId="{57FD2786-B026-B34B-8684-305217761312}" destId="{7A5FDE3E-8C92-3444-AC44-5205A9B6FE5A}" srcOrd="0" destOrd="0" parTransId="{801D4B29-829F-F643-A214-34B7517E27E5}" sibTransId="{3B5125E3-9AFE-FA4E-A891-99C67642E74E}"/>
    <dgm:cxn modelId="{08EE8E1B-2D92-8C4D-A9A3-D17A7D4D1A52}" type="presOf" srcId="{9EB80AF6-0730-2D4D-8AD6-AA00930A37F0}" destId="{730CF6BE-5EE3-674D-8D9D-1C2DE27CE5E9}" srcOrd="0" destOrd="0" presId="urn:microsoft.com/office/officeart/2005/8/layout/lProcess2"/>
    <dgm:cxn modelId="{0FF94F1C-6712-A14E-9B13-12B01D442132}" type="presOf" srcId="{C7A0AB15-5CA7-7840-B41B-229A2AE8CFCD}" destId="{271B84CA-3EE0-544E-AA95-2DE078838CD1}" srcOrd="0" destOrd="0" presId="urn:microsoft.com/office/officeart/2005/8/layout/lProcess2"/>
    <dgm:cxn modelId="{261FD01C-ADE9-E14B-98F6-4D73AE8A44C5}" type="presOf" srcId="{FDDBDA9D-A00A-104B-AF28-D00DFB252D13}" destId="{334C83A0-D743-834D-A2AA-F34E6A6BD98F}" srcOrd="0" destOrd="0" presId="urn:microsoft.com/office/officeart/2005/8/layout/lProcess2"/>
    <dgm:cxn modelId="{FFED2A2C-87CD-5441-B436-879BADE2CDA3}" srcId="{6EE1548F-2EF9-5F49-9B8D-E5A40D7AC1BC}" destId="{CD10A128-AF9D-0843-9C00-3CF408C11D2E}" srcOrd="4" destOrd="0" parTransId="{A668CE0C-466B-FF47-BEA1-F54BCC52F4BF}" sibTransId="{411B7402-5ED9-EB48-A8AA-3DADF5CA990E}"/>
    <dgm:cxn modelId="{64B0533A-5EBF-2B4B-9541-38E9977CDE61}" type="presOf" srcId="{F1AE2F8F-2564-6042-80F9-351597CA1468}" destId="{C2684F4A-FF4B-1B4D-9171-73F2F4255B3D}" srcOrd="0" destOrd="0" presId="urn:microsoft.com/office/officeart/2005/8/layout/lProcess2"/>
    <dgm:cxn modelId="{145F473F-FB8B-9A4A-8E28-8D5C945F2505}" type="presOf" srcId="{9B7B5B59-778C-554E-B879-F81206032CBE}" destId="{C03D3C8B-BF03-1346-A3D6-DB7FE6A78870}" srcOrd="0" destOrd="0" presId="urn:microsoft.com/office/officeart/2005/8/layout/lProcess2"/>
    <dgm:cxn modelId="{A0F35944-2605-2648-9208-7E49C07ABA01}" type="presOf" srcId="{0C511318-44DF-D44A-86C5-ECED5C9A52F3}" destId="{8EB1FE75-10EC-354F-BFB0-790036956CAB}" srcOrd="0" destOrd="0" presId="urn:microsoft.com/office/officeart/2005/8/layout/lProcess2"/>
    <dgm:cxn modelId="{FC57794E-5B65-7344-BED0-F228506E0A92}" type="presOf" srcId="{073553B6-FE81-C447-BE7C-D91BB64CFD85}" destId="{E7789D28-1C38-BB4A-A718-6C27BB5A0E87}" srcOrd="0" destOrd="0" presId="urn:microsoft.com/office/officeart/2005/8/layout/lProcess2"/>
    <dgm:cxn modelId="{96FFAE60-DAE0-A144-BACA-1F66D9BEEE92}" srcId="{6EE1548F-2EF9-5F49-9B8D-E5A40D7AC1BC}" destId="{F1AE2F8F-2564-6042-80F9-351597CA1468}" srcOrd="3" destOrd="0" parTransId="{F17AA34F-E9F4-5141-8DE3-142F09A590DA}" sibTransId="{578CE07A-98DE-DA48-96F7-94E0052BE616}"/>
    <dgm:cxn modelId="{F6F60E65-7E52-5D42-A8C7-F8F91E1EDB6D}" srcId="{C7A0AB15-5CA7-7840-B41B-229A2AE8CFCD}" destId="{76F1DFB2-531D-9E45-A0F8-FF4D69BBCD52}" srcOrd="0" destOrd="0" parTransId="{28E84510-8625-E44F-93B4-C03B86353CA0}" sibTransId="{C40E023C-92E5-C44E-987F-397622A547BB}"/>
    <dgm:cxn modelId="{01D7C266-604F-0149-A75C-4810B7629E47}" srcId="{6EE1548F-2EF9-5F49-9B8D-E5A40D7AC1BC}" destId="{A52C2902-1FB2-B246-84E9-CE04E1D28A72}" srcOrd="5" destOrd="0" parTransId="{6138C059-AF29-124F-9ABD-15FA12E58E36}" sibTransId="{C7018AE0-28F8-5349-AF1A-F8465F9CC048}"/>
    <dgm:cxn modelId="{DE3B6B68-24FA-D64A-A123-C3B1DB35B974}" type="presOf" srcId="{7A2C0DD3-EA1D-EE4C-BE15-9D65B28F9046}" destId="{D686E2C1-E5DC-024A-8B44-8F4087C4F96B}" srcOrd="0" destOrd="0" presId="urn:microsoft.com/office/officeart/2005/8/layout/lProcess2"/>
    <dgm:cxn modelId="{B48D466D-AABA-5744-81BF-ECF3BAED4F77}" type="presOf" srcId="{C6816D33-9AB6-BB40-8C95-E5A566AB6467}" destId="{5EB195AB-E4DC-2747-9AB8-C05F7C4D82D5}" srcOrd="0" destOrd="0" presId="urn:microsoft.com/office/officeart/2005/8/layout/lProcess2"/>
    <dgm:cxn modelId="{27427B73-290A-E246-B1E0-D74CA4869A7E}" type="presOf" srcId="{7A5FDE3E-8C92-3444-AC44-5205A9B6FE5A}" destId="{F7CD07DE-720C-4443-B5F9-C7D10CAE568F}" srcOrd="0" destOrd="0" presId="urn:microsoft.com/office/officeart/2005/8/layout/lProcess2"/>
    <dgm:cxn modelId="{63583A77-DA64-4A46-9DB8-D8DF49AB6FF9}" srcId="{C7A0AB15-5CA7-7840-B41B-229A2AE8CFCD}" destId="{7A2C0DD3-EA1D-EE4C-BE15-9D65B28F9046}" srcOrd="3" destOrd="0" parTransId="{D63FB9B3-FB52-AB43-A8D3-7879A490B613}" sibTransId="{A12E74B2-0DD6-CC4E-96EF-E8F2FF2B50E1}"/>
    <dgm:cxn modelId="{B6AF4679-B2B7-084C-9488-B6B933A3CCED}" type="presOf" srcId="{A52C2902-1FB2-B246-84E9-CE04E1D28A72}" destId="{82F70FF3-4471-2B44-B96D-E0E5F258982C}" srcOrd="0" destOrd="0" presId="urn:microsoft.com/office/officeart/2005/8/layout/lProcess2"/>
    <dgm:cxn modelId="{C2BC157C-5672-CB4D-A1BF-C594EA0B1B35}" srcId="{6EE1548F-2EF9-5F49-9B8D-E5A40D7AC1BC}" destId="{E6141637-4A0A-154E-8EA1-AFBBDFA56E39}" srcOrd="6" destOrd="0" parTransId="{EB5ADEA8-F3A4-C64F-A606-B40123DBC0D4}" sibTransId="{71711B8E-DCAF-5144-B35F-5119B5418D66}"/>
    <dgm:cxn modelId="{E624AF81-38FB-A04C-8FBA-2C68D7C3AE71}" type="presOf" srcId="{E6141637-4A0A-154E-8EA1-AFBBDFA56E39}" destId="{0B28B1AE-A8BB-8D4C-9FDD-BD8009DF726F}" srcOrd="0" destOrd="0" presId="urn:microsoft.com/office/officeart/2005/8/layout/lProcess2"/>
    <dgm:cxn modelId="{AB803182-E217-284F-B90A-3F0FA75B4B94}" srcId="{AA2A9DA0-7932-034F-A98F-CB85DD34679D}" destId="{589E6E44-D4C3-AD4F-B069-D1A8E3025C72}" srcOrd="0" destOrd="0" parTransId="{8AB3C6B3-2422-304F-AE51-6AB37BB7F80C}" sibTransId="{17B535EE-8295-064F-A69C-A9E6050FAD23}"/>
    <dgm:cxn modelId="{44F6368B-A050-0844-80B9-E293CCA29A4C}" srcId="{589E6E44-D4C3-AD4F-B069-D1A8E3025C72}" destId="{FDDBDA9D-A00A-104B-AF28-D00DFB252D13}" srcOrd="1" destOrd="0" parTransId="{370B4396-E178-DE40-BB16-1E7B2C08C7DA}" sibTransId="{BAFC59A9-0BAA-9049-AB1E-9BB34817A664}"/>
    <dgm:cxn modelId="{FB204D90-F2F5-3A43-9013-4E4B8B2AC04F}" srcId="{AA2A9DA0-7932-034F-A98F-CB85DD34679D}" destId="{57FD2786-B026-B34B-8684-305217761312}" srcOrd="1" destOrd="0" parTransId="{D7508D9F-4016-004D-9376-913D29C985B2}" sibTransId="{47BA1DC5-D15D-5B4C-B09A-48CF4DE3E5CB}"/>
    <dgm:cxn modelId="{79B0DB94-B030-824A-9B96-9CA8FB2D7836}" srcId="{C7A0AB15-5CA7-7840-B41B-229A2AE8CFCD}" destId="{35627742-FCE7-414C-98D2-264A3B162D35}" srcOrd="2" destOrd="0" parTransId="{76FEA1C7-7F8E-0245-8FC3-925123FF43B8}" sibTransId="{8F12F4AB-4CFA-4442-B6B1-4CB18241C224}"/>
    <dgm:cxn modelId="{927D7D9A-9721-0341-ABE6-2858C5AF21DD}" type="presOf" srcId="{5325BF16-2937-4241-BB52-E3630A670F37}" destId="{4522ED32-E5FD-1E44-86B6-59BB09D9CE3E}" srcOrd="0" destOrd="0" presId="urn:microsoft.com/office/officeart/2005/8/layout/lProcess2"/>
    <dgm:cxn modelId="{94C852A5-511A-7F41-9163-5C04FF01F587}" type="presOf" srcId="{F37C9A25-822F-984C-AE3D-D06D188CBF25}" destId="{FC9FE298-AF1A-4549-9B95-E029FB47BF07}" srcOrd="0" destOrd="0" presId="urn:microsoft.com/office/officeart/2005/8/layout/lProcess2"/>
    <dgm:cxn modelId="{B748B2A9-5A66-BA4F-A152-5F802D96BEC9}" type="presOf" srcId="{57FD2786-B026-B34B-8684-305217761312}" destId="{4ADAF0C7-48EA-1845-A09A-2F50A70C2AAE}" srcOrd="1" destOrd="0" presId="urn:microsoft.com/office/officeart/2005/8/layout/lProcess2"/>
    <dgm:cxn modelId="{CAD2F4AA-EA02-EE45-8CDE-737E9789ACAD}" type="presOf" srcId="{484263C8-4126-FB40-83DF-4CB0368446E4}" destId="{2A1B4ABB-27DF-504E-86A0-BB4A29050AFC}" srcOrd="0" destOrd="0" presId="urn:microsoft.com/office/officeart/2005/8/layout/lProcess2"/>
    <dgm:cxn modelId="{A31DE3B1-72EA-2549-A7C4-B867A2B3C17F}" type="presOf" srcId="{44085832-7F4D-B348-891C-54158A88C4B2}" destId="{814F0B66-C88E-A749-9639-EB50436EBD70}" srcOrd="0" destOrd="0" presId="urn:microsoft.com/office/officeart/2005/8/layout/lProcess2"/>
    <dgm:cxn modelId="{EC5420B5-3F86-BD4E-92A3-38172A6B6DB0}" srcId="{589E6E44-D4C3-AD4F-B069-D1A8E3025C72}" destId="{030C5D87-C034-DA4B-AF4A-CDF2A11CEEF9}" srcOrd="2" destOrd="0" parTransId="{3D013192-A101-0E46-98CB-20FA70C907A3}" sibTransId="{A7A859A0-C4D4-EC4B-98C1-0E3D034E2E1B}"/>
    <dgm:cxn modelId="{CDF22DB7-AD85-0644-9D91-7401A15383E6}" type="presOf" srcId="{35627742-FCE7-414C-98D2-264A3B162D35}" destId="{AD59B320-FD19-5047-9AAE-015491BB92E2}" srcOrd="0" destOrd="0" presId="urn:microsoft.com/office/officeart/2005/8/layout/lProcess2"/>
    <dgm:cxn modelId="{A762B6BC-2473-E747-ACED-15B3281C279B}" type="presOf" srcId="{030C5D87-C034-DA4B-AF4A-CDF2A11CEEF9}" destId="{36A6926D-5A68-F740-9311-5E0275A90C9E}" srcOrd="0" destOrd="0" presId="urn:microsoft.com/office/officeart/2005/8/layout/lProcess2"/>
    <dgm:cxn modelId="{2D762EBD-8898-7B4D-A85B-A37CC7FFD8E9}" type="presOf" srcId="{2F34DA78-6BCB-6D44-A0B4-4B30A3630C68}" destId="{EC80D995-7455-7C4F-9342-506C2C8BCF69}" srcOrd="0" destOrd="0" presId="urn:microsoft.com/office/officeart/2005/8/layout/lProcess2"/>
    <dgm:cxn modelId="{003A01BE-30B1-C541-B355-8C233AAA1B7F}" srcId="{589E6E44-D4C3-AD4F-B069-D1A8E3025C72}" destId="{93ED8131-086B-3844-A460-DF5524B9F60B}" srcOrd="3" destOrd="0" parTransId="{CE91CA2B-0DB2-674D-A54C-F74BD2C45F95}" sibTransId="{97D58F72-C347-F543-93C0-EFF21BDB79DF}"/>
    <dgm:cxn modelId="{CDF744BE-0E0F-F443-BDB2-3E7C3B5655D0}" srcId="{6EE1548F-2EF9-5F49-9B8D-E5A40D7AC1BC}" destId="{2F34DA78-6BCB-6D44-A0B4-4B30A3630C68}" srcOrd="0" destOrd="0" parTransId="{88FD63ED-1CA3-5448-87D3-003AE34F5843}" sibTransId="{06377905-CDFD-7F4E-8F2D-FF224AA624CA}"/>
    <dgm:cxn modelId="{7BE147C4-8312-DA4A-807A-F491FA0F7F5F}" srcId="{589E6E44-D4C3-AD4F-B069-D1A8E3025C72}" destId="{9EB80AF6-0730-2D4D-8AD6-AA00930A37F0}" srcOrd="4" destOrd="0" parTransId="{3B62222B-6C3B-DF4E-9A03-8D446DEA5367}" sibTransId="{B3FA5C38-2EC0-F446-A318-591BB061FFE6}"/>
    <dgm:cxn modelId="{745692C6-DF60-AA40-9DFD-7CD4CC2B0012}" type="presOf" srcId="{C7A0AB15-5CA7-7840-B41B-229A2AE8CFCD}" destId="{7DBB906B-4212-464C-8B73-36EB3F85DEDA}" srcOrd="1" destOrd="0" presId="urn:microsoft.com/office/officeart/2005/8/layout/lProcess2"/>
    <dgm:cxn modelId="{E24BA5C6-4EE0-5848-AC11-79E4B39A2BEB}" srcId="{AA2A9DA0-7932-034F-A98F-CB85DD34679D}" destId="{6EE1548F-2EF9-5F49-9B8D-E5A40D7AC1BC}" srcOrd="3" destOrd="0" parTransId="{FCA18221-7862-9D4A-A951-DD64155B3368}" sibTransId="{F1B27963-48D1-C945-8119-004ACEEEB2AE}"/>
    <dgm:cxn modelId="{5DE3FACB-A658-5043-92A2-B0C2DACBFB3C}" type="presOf" srcId="{AA2A9DA0-7932-034F-A98F-CB85DD34679D}" destId="{A6655849-5819-8F4C-A407-8E294D04B195}" srcOrd="0" destOrd="0" presId="urn:microsoft.com/office/officeart/2005/8/layout/lProcess2"/>
    <dgm:cxn modelId="{F9877DD1-0532-354D-8B37-AA4551AE05D7}" srcId="{57FD2786-B026-B34B-8684-305217761312}" destId="{072E2C74-DD79-B44D-8294-2401A4061E5E}" srcOrd="1" destOrd="0" parTransId="{83E60DCB-6615-424A-BCC4-4B2F78884D97}" sibTransId="{C213CB1F-21C7-6C4E-8734-CB864ACAFAD4}"/>
    <dgm:cxn modelId="{BA387FD4-AADB-DE4F-A492-94FEA26F1BB4}" srcId="{6EE1548F-2EF9-5F49-9B8D-E5A40D7AC1BC}" destId="{484263C8-4126-FB40-83DF-4CB0368446E4}" srcOrd="1" destOrd="0" parTransId="{DB4FCC8E-2387-174D-A284-300D07607051}" sibTransId="{1CD5155F-B714-484D-BD1B-066C80550841}"/>
    <dgm:cxn modelId="{032DF0D5-F008-274B-B8D5-4B9540BFBD73}" type="presOf" srcId="{072E2C74-DD79-B44D-8294-2401A4061E5E}" destId="{F2EC1069-716A-004F-8035-E2EA1FE45B9D}" srcOrd="0" destOrd="0" presId="urn:microsoft.com/office/officeart/2005/8/layout/lProcess2"/>
    <dgm:cxn modelId="{6A4C7EDB-2813-1A47-BD24-8DAF888C9BD0}" type="presOf" srcId="{6EE1548F-2EF9-5F49-9B8D-E5A40D7AC1BC}" destId="{BA906417-E96B-8E46-AB0E-CE2EEF5EFE5E}" srcOrd="1" destOrd="0" presId="urn:microsoft.com/office/officeart/2005/8/layout/lProcess2"/>
    <dgm:cxn modelId="{AE1FF4DD-CAC1-0742-8C04-3340206A9518}" srcId="{AA2A9DA0-7932-034F-A98F-CB85DD34679D}" destId="{C7A0AB15-5CA7-7840-B41B-229A2AE8CFCD}" srcOrd="2" destOrd="0" parTransId="{C4F74C89-488C-8B4B-AC1D-7A59C416F30A}" sibTransId="{121E5B20-7DA5-C240-A5F6-0F13BDD742A0}"/>
    <dgm:cxn modelId="{EC5DBADE-46A6-4749-AA47-A56856573D4D}" type="presOf" srcId="{589E6E44-D4C3-AD4F-B069-D1A8E3025C72}" destId="{F712D978-439B-344C-B981-1618902C8C48}" srcOrd="1" destOrd="0" presId="urn:microsoft.com/office/officeart/2005/8/layout/lProcess2"/>
    <dgm:cxn modelId="{6C2A00E0-5C53-D348-A023-BB0B7855A308}" srcId="{6EE1548F-2EF9-5F49-9B8D-E5A40D7AC1BC}" destId="{44085832-7F4D-B348-891C-54158A88C4B2}" srcOrd="7" destOrd="0" parTransId="{653D721F-7EAC-A34F-9DD9-E89FEDDA61CA}" sibTransId="{93E8A506-D740-1948-8690-CC1335222A11}"/>
    <dgm:cxn modelId="{2CE0C4EB-1D20-1C49-8ACE-43921BC88071}" srcId="{589E6E44-D4C3-AD4F-B069-D1A8E3025C72}" destId="{5325BF16-2937-4241-BB52-E3630A670F37}" srcOrd="0" destOrd="0" parTransId="{831C1C97-09AB-2643-95B2-98CFE2130B2C}" sibTransId="{63F68120-D1B9-A148-A76C-8D03B1CB345B}"/>
    <dgm:cxn modelId="{01AB86ED-BA73-6246-A1B3-E55460DC1B26}" type="presOf" srcId="{93ED8131-086B-3844-A460-DF5524B9F60B}" destId="{6DB06675-272E-6440-A816-69C9CC8FE493}" srcOrd="0" destOrd="0" presId="urn:microsoft.com/office/officeart/2005/8/layout/lProcess2"/>
    <dgm:cxn modelId="{4488CEED-ECC1-0D4D-A12C-48A280DB012F}" srcId="{6EE1548F-2EF9-5F49-9B8D-E5A40D7AC1BC}" destId="{073553B6-FE81-C447-BE7C-D91BB64CFD85}" srcOrd="2" destOrd="0" parTransId="{67DCCAEC-DA8D-6646-A012-CF13ABC3F5C6}" sibTransId="{26F4622D-E83D-9F4B-88DC-C5957553C679}"/>
    <dgm:cxn modelId="{2789CEEE-808D-644B-BF0F-8ADB1451D72D}" srcId="{57FD2786-B026-B34B-8684-305217761312}" destId="{9B7B5B59-778C-554E-B879-F81206032CBE}" srcOrd="2" destOrd="0" parTransId="{8E324296-E77B-E24D-89AF-CD8AAC46829B}" sibTransId="{7AB4D6B9-6DAE-8E44-B1E6-97AE668ACC4D}"/>
    <dgm:cxn modelId="{06CDDBEF-0A58-9C4F-BAA8-E380E4461F19}" srcId="{57FD2786-B026-B34B-8684-305217761312}" destId="{C6816D33-9AB6-BB40-8C95-E5A566AB6467}" srcOrd="4" destOrd="0" parTransId="{162EFA0C-BA0F-964B-8E4A-155EF5E54C0E}" sibTransId="{ABF9C8B8-E47D-6845-8018-828C5D7E4E49}"/>
    <dgm:cxn modelId="{4FD410F6-3309-0948-A8FE-2D69FBFAA5F6}" srcId="{57FD2786-B026-B34B-8684-305217761312}" destId="{0C511318-44DF-D44A-86C5-ECED5C9A52F3}" srcOrd="3" destOrd="0" parTransId="{F47C68DF-2CCA-7B4F-B581-6B371DD3ADE8}" sibTransId="{10274083-DBB5-9D4C-9FFA-8BC343B71E06}"/>
    <dgm:cxn modelId="{ABB29397-59C7-1142-AD50-1E88D91AE49D}" type="presParOf" srcId="{A6655849-5819-8F4C-A407-8E294D04B195}" destId="{767643A6-ED48-5D44-AA71-4F4E7D7E2BA8}" srcOrd="0" destOrd="0" presId="urn:microsoft.com/office/officeart/2005/8/layout/lProcess2"/>
    <dgm:cxn modelId="{743CC112-F4F9-0444-BF3B-0C25EB16FBC0}" type="presParOf" srcId="{767643A6-ED48-5D44-AA71-4F4E7D7E2BA8}" destId="{D096B5CC-25A0-0C47-90FA-CC658451D7DB}" srcOrd="0" destOrd="0" presId="urn:microsoft.com/office/officeart/2005/8/layout/lProcess2"/>
    <dgm:cxn modelId="{74B9CEDB-6A05-124B-8DB6-10FA758FB5AA}" type="presParOf" srcId="{767643A6-ED48-5D44-AA71-4F4E7D7E2BA8}" destId="{F712D978-439B-344C-B981-1618902C8C48}" srcOrd="1" destOrd="0" presId="urn:microsoft.com/office/officeart/2005/8/layout/lProcess2"/>
    <dgm:cxn modelId="{8546F099-7B26-0045-B554-7033A33AD5B9}" type="presParOf" srcId="{767643A6-ED48-5D44-AA71-4F4E7D7E2BA8}" destId="{5D2D88A8-D064-6049-85DD-6836488AF2E8}" srcOrd="2" destOrd="0" presId="urn:microsoft.com/office/officeart/2005/8/layout/lProcess2"/>
    <dgm:cxn modelId="{05EF4068-EA5F-7A4D-BC6D-DAA3608052BA}" type="presParOf" srcId="{5D2D88A8-D064-6049-85DD-6836488AF2E8}" destId="{6332BD7D-7D0F-E740-9FC3-2494521155D4}" srcOrd="0" destOrd="0" presId="urn:microsoft.com/office/officeart/2005/8/layout/lProcess2"/>
    <dgm:cxn modelId="{BA916680-3057-2140-91ED-1CFD9AFE8A9B}" type="presParOf" srcId="{6332BD7D-7D0F-E740-9FC3-2494521155D4}" destId="{4522ED32-E5FD-1E44-86B6-59BB09D9CE3E}" srcOrd="0" destOrd="0" presId="urn:microsoft.com/office/officeart/2005/8/layout/lProcess2"/>
    <dgm:cxn modelId="{4429F906-F94E-D249-9BF9-3AC8C74EAE43}" type="presParOf" srcId="{6332BD7D-7D0F-E740-9FC3-2494521155D4}" destId="{978B389F-0363-EA4D-958A-58E9B49BFCE3}" srcOrd="1" destOrd="0" presId="urn:microsoft.com/office/officeart/2005/8/layout/lProcess2"/>
    <dgm:cxn modelId="{59C4E7C9-204B-6242-9AC4-5DC5387F476B}" type="presParOf" srcId="{6332BD7D-7D0F-E740-9FC3-2494521155D4}" destId="{334C83A0-D743-834D-A2AA-F34E6A6BD98F}" srcOrd="2" destOrd="0" presId="urn:microsoft.com/office/officeart/2005/8/layout/lProcess2"/>
    <dgm:cxn modelId="{A779BBE3-CA39-174D-AA5E-FD2918608B28}" type="presParOf" srcId="{6332BD7D-7D0F-E740-9FC3-2494521155D4}" destId="{82089635-5906-3343-A056-9B0CBA56CB04}" srcOrd="3" destOrd="0" presId="urn:microsoft.com/office/officeart/2005/8/layout/lProcess2"/>
    <dgm:cxn modelId="{2CB12BC0-B5CB-1A4A-95EF-923E1C615333}" type="presParOf" srcId="{6332BD7D-7D0F-E740-9FC3-2494521155D4}" destId="{36A6926D-5A68-F740-9311-5E0275A90C9E}" srcOrd="4" destOrd="0" presId="urn:microsoft.com/office/officeart/2005/8/layout/lProcess2"/>
    <dgm:cxn modelId="{248121CA-1072-DD46-8263-5D4554C29507}" type="presParOf" srcId="{6332BD7D-7D0F-E740-9FC3-2494521155D4}" destId="{AC665AF9-4D4B-B848-BC7E-B0F760B394C5}" srcOrd="5" destOrd="0" presId="urn:microsoft.com/office/officeart/2005/8/layout/lProcess2"/>
    <dgm:cxn modelId="{6E75EC5C-4BDB-CD4A-BC67-0C68F588AEB0}" type="presParOf" srcId="{6332BD7D-7D0F-E740-9FC3-2494521155D4}" destId="{6DB06675-272E-6440-A816-69C9CC8FE493}" srcOrd="6" destOrd="0" presId="urn:microsoft.com/office/officeart/2005/8/layout/lProcess2"/>
    <dgm:cxn modelId="{AF35EF9D-F13B-024F-9656-D69CBB33EC59}" type="presParOf" srcId="{6332BD7D-7D0F-E740-9FC3-2494521155D4}" destId="{9430324C-4487-A24E-B38A-2D03BD102E6B}" srcOrd="7" destOrd="0" presId="urn:microsoft.com/office/officeart/2005/8/layout/lProcess2"/>
    <dgm:cxn modelId="{8A2E1BB0-6376-7A40-968C-3444D40306B8}" type="presParOf" srcId="{6332BD7D-7D0F-E740-9FC3-2494521155D4}" destId="{730CF6BE-5EE3-674D-8D9D-1C2DE27CE5E9}" srcOrd="8" destOrd="0" presId="urn:microsoft.com/office/officeart/2005/8/layout/lProcess2"/>
    <dgm:cxn modelId="{4C002133-B065-1A4E-A87F-EE18459734FC}" type="presParOf" srcId="{A6655849-5819-8F4C-A407-8E294D04B195}" destId="{0ED5ADD4-66F5-A94C-9FE4-59B424238380}" srcOrd="1" destOrd="0" presId="urn:microsoft.com/office/officeart/2005/8/layout/lProcess2"/>
    <dgm:cxn modelId="{3CD11D3F-506E-DE47-99D9-90139E5F34A7}" type="presParOf" srcId="{A6655849-5819-8F4C-A407-8E294D04B195}" destId="{4320471C-777C-F64B-A2B6-E215F2FA26FF}" srcOrd="2" destOrd="0" presId="urn:microsoft.com/office/officeart/2005/8/layout/lProcess2"/>
    <dgm:cxn modelId="{B98515C7-AB80-C64B-B96F-4080139F628C}" type="presParOf" srcId="{4320471C-777C-F64B-A2B6-E215F2FA26FF}" destId="{9E16DD6C-740D-A441-B947-40A68EDE5F1D}" srcOrd="0" destOrd="0" presId="urn:microsoft.com/office/officeart/2005/8/layout/lProcess2"/>
    <dgm:cxn modelId="{1BB1C6A0-D04D-1543-A82A-FF9C56DC215F}" type="presParOf" srcId="{4320471C-777C-F64B-A2B6-E215F2FA26FF}" destId="{4ADAF0C7-48EA-1845-A09A-2F50A70C2AAE}" srcOrd="1" destOrd="0" presId="urn:microsoft.com/office/officeart/2005/8/layout/lProcess2"/>
    <dgm:cxn modelId="{1E496F08-BF76-3548-AC67-BDD4A05AD2DE}" type="presParOf" srcId="{4320471C-777C-F64B-A2B6-E215F2FA26FF}" destId="{9FB2A8A7-0DE6-AF46-82E3-C52436DA028B}" srcOrd="2" destOrd="0" presId="urn:microsoft.com/office/officeart/2005/8/layout/lProcess2"/>
    <dgm:cxn modelId="{301A049B-B44E-ED48-B881-202343A330C2}" type="presParOf" srcId="{9FB2A8A7-0DE6-AF46-82E3-C52436DA028B}" destId="{352CBB92-6853-FC45-B7BC-970853797967}" srcOrd="0" destOrd="0" presId="urn:microsoft.com/office/officeart/2005/8/layout/lProcess2"/>
    <dgm:cxn modelId="{49F8394F-263D-FD4D-978E-37085F04ED93}" type="presParOf" srcId="{352CBB92-6853-FC45-B7BC-970853797967}" destId="{F7CD07DE-720C-4443-B5F9-C7D10CAE568F}" srcOrd="0" destOrd="0" presId="urn:microsoft.com/office/officeart/2005/8/layout/lProcess2"/>
    <dgm:cxn modelId="{F2B1CCBD-6055-E646-BBC6-2E72740E9BEB}" type="presParOf" srcId="{352CBB92-6853-FC45-B7BC-970853797967}" destId="{A3A771A2-C300-9C4E-BBF7-31B61194B82F}" srcOrd="1" destOrd="0" presId="urn:microsoft.com/office/officeart/2005/8/layout/lProcess2"/>
    <dgm:cxn modelId="{A49B8DBB-3A76-1940-AB3F-08B02A32E240}" type="presParOf" srcId="{352CBB92-6853-FC45-B7BC-970853797967}" destId="{F2EC1069-716A-004F-8035-E2EA1FE45B9D}" srcOrd="2" destOrd="0" presId="urn:microsoft.com/office/officeart/2005/8/layout/lProcess2"/>
    <dgm:cxn modelId="{30A798B3-7135-4245-8273-26295C8961C4}" type="presParOf" srcId="{352CBB92-6853-FC45-B7BC-970853797967}" destId="{52CC6BB8-9F91-E645-9AEA-FF668B307CDF}" srcOrd="3" destOrd="0" presId="urn:microsoft.com/office/officeart/2005/8/layout/lProcess2"/>
    <dgm:cxn modelId="{1326DF0D-2F7B-7D4A-986B-8177429BF1DE}" type="presParOf" srcId="{352CBB92-6853-FC45-B7BC-970853797967}" destId="{C03D3C8B-BF03-1346-A3D6-DB7FE6A78870}" srcOrd="4" destOrd="0" presId="urn:microsoft.com/office/officeart/2005/8/layout/lProcess2"/>
    <dgm:cxn modelId="{659BD602-7783-E346-B167-B8791912612C}" type="presParOf" srcId="{352CBB92-6853-FC45-B7BC-970853797967}" destId="{B5AAB9BD-AE16-DD4D-AC49-AD94562A3B61}" srcOrd="5" destOrd="0" presId="urn:microsoft.com/office/officeart/2005/8/layout/lProcess2"/>
    <dgm:cxn modelId="{0CF55A70-8306-0D42-8B3C-B875BB894E4E}" type="presParOf" srcId="{352CBB92-6853-FC45-B7BC-970853797967}" destId="{8EB1FE75-10EC-354F-BFB0-790036956CAB}" srcOrd="6" destOrd="0" presId="urn:microsoft.com/office/officeart/2005/8/layout/lProcess2"/>
    <dgm:cxn modelId="{2AA10697-664C-374D-A78F-527F17457B6E}" type="presParOf" srcId="{352CBB92-6853-FC45-B7BC-970853797967}" destId="{79AC59A0-D422-F74D-BD41-1CCC69F936E9}" srcOrd="7" destOrd="0" presId="urn:microsoft.com/office/officeart/2005/8/layout/lProcess2"/>
    <dgm:cxn modelId="{092A0D6B-D41C-2348-92F5-84CE48617D92}" type="presParOf" srcId="{352CBB92-6853-FC45-B7BC-970853797967}" destId="{5EB195AB-E4DC-2747-9AB8-C05F7C4D82D5}" srcOrd="8" destOrd="0" presId="urn:microsoft.com/office/officeart/2005/8/layout/lProcess2"/>
    <dgm:cxn modelId="{DC736EF8-7172-014A-96CD-572C111B9D8B}" type="presParOf" srcId="{A6655849-5819-8F4C-A407-8E294D04B195}" destId="{5E0F3606-59FF-304F-B720-1C898D02BEB2}" srcOrd="3" destOrd="0" presId="urn:microsoft.com/office/officeart/2005/8/layout/lProcess2"/>
    <dgm:cxn modelId="{4D2274C8-4237-684B-AFF4-1F11B81F9D7B}" type="presParOf" srcId="{A6655849-5819-8F4C-A407-8E294D04B195}" destId="{CDF2577B-FAAA-2242-B154-299E5C27DADE}" srcOrd="4" destOrd="0" presId="urn:microsoft.com/office/officeart/2005/8/layout/lProcess2"/>
    <dgm:cxn modelId="{AE08989F-3E3F-4547-8538-720DB7380DBC}" type="presParOf" srcId="{CDF2577B-FAAA-2242-B154-299E5C27DADE}" destId="{271B84CA-3EE0-544E-AA95-2DE078838CD1}" srcOrd="0" destOrd="0" presId="urn:microsoft.com/office/officeart/2005/8/layout/lProcess2"/>
    <dgm:cxn modelId="{97C76902-0EB1-8D4B-8188-1A2084A7396F}" type="presParOf" srcId="{CDF2577B-FAAA-2242-B154-299E5C27DADE}" destId="{7DBB906B-4212-464C-8B73-36EB3F85DEDA}" srcOrd="1" destOrd="0" presId="urn:microsoft.com/office/officeart/2005/8/layout/lProcess2"/>
    <dgm:cxn modelId="{D1E9A5AB-D55D-764C-9114-AEC65574422C}" type="presParOf" srcId="{CDF2577B-FAAA-2242-B154-299E5C27DADE}" destId="{2EF90678-F19A-554C-AA98-75DD12D841B3}" srcOrd="2" destOrd="0" presId="urn:microsoft.com/office/officeart/2005/8/layout/lProcess2"/>
    <dgm:cxn modelId="{83238055-3C3D-6841-980D-97FEDDA5376C}" type="presParOf" srcId="{2EF90678-F19A-554C-AA98-75DD12D841B3}" destId="{C2575591-69A1-CB4D-A570-2F58066932F3}" srcOrd="0" destOrd="0" presId="urn:microsoft.com/office/officeart/2005/8/layout/lProcess2"/>
    <dgm:cxn modelId="{ACB8722D-8E0F-A647-A94C-DEC847052964}" type="presParOf" srcId="{C2575591-69A1-CB4D-A570-2F58066932F3}" destId="{20688556-6440-D44F-B51D-240FBBE7CCD2}" srcOrd="0" destOrd="0" presId="urn:microsoft.com/office/officeart/2005/8/layout/lProcess2"/>
    <dgm:cxn modelId="{70A07F61-8E0B-2249-A8DF-4705A5FA2F66}" type="presParOf" srcId="{C2575591-69A1-CB4D-A570-2F58066932F3}" destId="{AB16EE8F-B286-EB4A-BD6B-D41C0F56C8C5}" srcOrd="1" destOrd="0" presId="urn:microsoft.com/office/officeart/2005/8/layout/lProcess2"/>
    <dgm:cxn modelId="{947FDFBE-B3A4-4947-B222-5E3928212D4C}" type="presParOf" srcId="{C2575591-69A1-CB4D-A570-2F58066932F3}" destId="{FC9FE298-AF1A-4549-9B95-E029FB47BF07}" srcOrd="2" destOrd="0" presId="urn:microsoft.com/office/officeart/2005/8/layout/lProcess2"/>
    <dgm:cxn modelId="{E25C60A2-3D43-3A45-A986-9B12A89E63C7}" type="presParOf" srcId="{C2575591-69A1-CB4D-A570-2F58066932F3}" destId="{546B95A7-33D0-0547-B015-362B01176E09}" srcOrd="3" destOrd="0" presId="urn:microsoft.com/office/officeart/2005/8/layout/lProcess2"/>
    <dgm:cxn modelId="{5F8369DC-CE7B-BD42-8866-01A9436CC0FB}" type="presParOf" srcId="{C2575591-69A1-CB4D-A570-2F58066932F3}" destId="{AD59B320-FD19-5047-9AAE-015491BB92E2}" srcOrd="4" destOrd="0" presId="urn:microsoft.com/office/officeart/2005/8/layout/lProcess2"/>
    <dgm:cxn modelId="{50581306-9989-6248-B139-1AD83E189C7B}" type="presParOf" srcId="{C2575591-69A1-CB4D-A570-2F58066932F3}" destId="{60AFA608-D39A-DF4B-BE35-E3AF4365E01A}" srcOrd="5" destOrd="0" presId="urn:microsoft.com/office/officeart/2005/8/layout/lProcess2"/>
    <dgm:cxn modelId="{E398F790-5AFF-F044-A4F8-1AE9BFD86F18}" type="presParOf" srcId="{C2575591-69A1-CB4D-A570-2F58066932F3}" destId="{D686E2C1-E5DC-024A-8B44-8F4087C4F96B}" srcOrd="6" destOrd="0" presId="urn:microsoft.com/office/officeart/2005/8/layout/lProcess2"/>
    <dgm:cxn modelId="{336F16EB-7ABE-D244-8E7A-E54116B0208C}" type="presParOf" srcId="{A6655849-5819-8F4C-A407-8E294D04B195}" destId="{ECAC17CF-8802-7748-9037-23A815D4C7F4}" srcOrd="5" destOrd="0" presId="urn:microsoft.com/office/officeart/2005/8/layout/lProcess2"/>
    <dgm:cxn modelId="{64790D1F-5F0D-6042-857F-BD406294430E}" type="presParOf" srcId="{A6655849-5819-8F4C-A407-8E294D04B195}" destId="{2C1EAA6B-86BD-C546-91AC-86E96C876E5B}" srcOrd="6" destOrd="0" presId="urn:microsoft.com/office/officeart/2005/8/layout/lProcess2"/>
    <dgm:cxn modelId="{B43D8733-8364-354E-94A1-321A006D6185}" type="presParOf" srcId="{2C1EAA6B-86BD-C546-91AC-86E96C876E5B}" destId="{317EFC4A-2963-4F4A-A1FE-472836C5A69C}" srcOrd="0" destOrd="0" presId="urn:microsoft.com/office/officeart/2005/8/layout/lProcess2"/>
    <dgm:cxn modelId="{3DE105DF-7059-D14E-B835-D87D8080D8C7}" type="presParOf" srcId="{2C1EAA6B-86BD-C546-91AC-86E96C876E5B}" destId="{BA906417-E96B-8E46-AB0E-CE2EEF5EFE5E}" srcOrd="1" destOrd="0" presId="urn:microsoft.com/office/officeart/2005/8/layout/lProcess2"/>
    <dgm:cxn modelId="{B898B0F0-8C53-5C44-AB6F-B3A0C0824603}" type="presParOf" srcId="{2C1EAA6B-86BD-C546-91AC-86E96C876E5B}" destId="{D2FD1471-616B-7342-954C-24EE67162829}" srcOrd="2" destOrd="0" presId="urn:microsoft.com/office/officeart/2005/8/layout/lProcess2"/>
    <dgm:cxn modelId="{EC8AC712-B866-E242-83FC-86049FF9AFCB}" type="presParOf" srcId="{D2FD1471-616B-7342-954C-24EE67162829}" destId="{79C41E09-F2E9-D141-A4AA-0F05FC7EE461}" srcOrd="0" destOrd="0" presId="urn:microsoft.com/office/officeart/2005/8/layout/lProcess2"/>
    <dgm:cxn modelId="{5A4564AE-259D-AE42-AD0B-8D75809C62C6}" type="presParOf" srcId="{79C41E09-F2E9-D141-A4AA-0F05FC7EE461}" destId="{EC80D995-7455-7C4F-9342-506C2C8BCF69}" srcOrd="0" destOrd="0" presId="urn:microsoft.com/office/officeart/2005/8/layout/lProcess2"/>
    <dgm:cxn modelId="{D37FB71A-6091-DF4E-BC96-07D1F87B1122}" type="presParOf" srcId="{79C41E09-F2E9-D141-A4AA-0F05FC7EE461}" destId="{E4E1F2E6-44B0-544F-B68C-B8391CAF3E46}" srcOrd="1" destOrd="0" presId="urn:microsoft.com/office/officeart/2005/8/layout/lProcess2"/>
    <dgm:cxn modelId="{73CBACE2-2F36-8F45-A909-998A62209CDD}" type="presParOf" srcId="{79C41E09-F2E9-D141-A4AA-0F05FC7EE461}" destId="{2A1B4ABB-27DF-504E-86A0-BB4A29050AFC}" srcOrd="2" destOrd="0" presId="urn:microsoft.com/office/officeart/2005/8/layout/lProcess2"/>
    <dgm:cxn modelId="{65CAE6CC-425C-124E-9415-F57601ADE6CC}" type="presParOf" srcId="{79C41E09-F2E9-D141-A4AA-0F05FC7EE461}" destId="{4172EE9D-C059-BD47-896C-8293AAFA2053}" srcOrd="3" destOrd="0" presId="urn:microsoft.com/office/officeart/2005/8/layout/lProcess2"/>
    <dgm:cxn modelId="{1565AB04-2C23-C54D-913C-45D4DF09322B}" type="presParOf" srcId="{79C41E09-F2E9-D141-A4AA-0F05FC7EE461}" destId="{E7789D28-1C38-BB4A-A718-6C27BB5A0E87}" srcOrd="4" destOrd="0" presId="urn:microsoft.com/office/officeart/2005/8/layout/lProcess2"/>
    <dgm:cxn modelId="{4BB9CF1F-BE7F-2641-A942-A0D02FDC9648}" type="presParOf" srcId="{79C41E09-F2E9-D141-A4AA-0F05FC7EE461}" destId="{C5B9E21A-AFF5-F24C-879A-8695EE6EF4FB}" srcOrd="5" destOrd="0" presId="urn:microsoft.com/office/officeart/2005/8/layout/lProcess2"/>
    <dgm:cxn modelId="{33FCA564-747C-C548-A4C8-5AAEB4566CEA}" type="presParOf" srcId="{79C41E09-F2E9-D141-A4AA-0F05FC7EE461}" destId="{C2684F4A-FF4B-1B4D-9171-73F2F4255B3D}" srcOrd="6" destOrd="0" presId="urn:microsoft.com/office/officeart/2005/8/layout/lProcess2"/>
    <dgm:cxn modelId="{0440DA82-180C-7843-A325-70CC470DAF04}" type="presParOf" srcId="{79C41E09-F2E9-D141-A4AA-0F05FC7EE461}" destId="{41744F1A-E365-354D-B620-BEAEEA39F888}" srcOrd="7" destOrd="0" presId="urn:microsoft.com/office/officeart/2005/8/layout/lProcess2"/>
    <dgm:cxn modelId="{556DB708-D74A-BB49-A281-714D97B73556}" type="presParOf" srcId="{79C41E09-F2E9-D141-A4AA-0F05FC7EE461}" destId="{4CB76A62-A620-424D-ACDF-B74BE22357E8}" srcOrd="8" destOrd="0" presId="urn:microsoft.com/office/officeart/2005/8/layout/lProcess2"/>
    <dgm:cxn modelId="{190FCB27-67D4-724F-A4C3-F7617C7D65F7}" type="presParOf" srcId="{79C41E09-F2E9-D141-A4AA-0F05FC7EE461}" destId="{D61377BB-990D-134A-B63B-D42F2594A0F3}" srcOrd="9" destOrd="0" presId="urn:microsoft.com/office/officeart/2005/8/layout/lProcess2"/>
    <dgm:cxn modelId="{610AD85E-32CB-3341-8B5E-9DAD8FC61697}" type="presParOf" srcId="{79C41E09-F2E9-D141-A4AA-0F05FC7EE461}" destId="{82F70FF3-4471-2B44-B96D-E0E5F258982C}" srcOrd="10" destOrd="0" presId="urn:microsoft.com/office/officeart/2005/8/layout/lProcess2"/>
    <dgm:cxn modelId="{6FE96414-AF7E-E842-9DD0-265312A16395}" type="presParOf" srcId="{79C41E09-F2E9-D141-A4AA-0F05FC7EE461}" destId="{5606D7E3-4FD3-4246-85D5-B3BC46CA077C}" srcOrd="11" destOrd="0" presId="urn:microsoft.com/office/officeart/2005/8/layout/lProcess2"/>
    <dgm:cxn modelId="{ECA6D586-2CED-604B-9AA1-AD5A2B29098B}" type="presParOf" srcId="{79C41E09-F2E9-D141-A4AA-0F05FC7EE461}" destId="{0B28B1AE-A8BB-8D4C-9FDD-BD8009DF726F}" srcOrd="12" destOrd="0" presId="urn:microsoft.com/office/officeart/2005/8/layout/lProcess2"/>
    <dgm:cxn modelId="{7BE3112C-83D8-3345-A53D-2B2BF10C1ADD}" type="presParOf" srcId="{79C41E09-F2E9-D141-A4AA-0F05FC7EE461}" destId="{56793B62-E698-8148-93F2-9C447849F2C0}" srcOrd="13" destOrd="0" presId="urn:microsoft.com/office/officeart/2005/8/layout/lProcess2"/>
    <dgm:cxn modelId="{D8AFF873-8F1D-C149-94DA-88A2558D69B6}" type="presParOf" srcId="{79C41E09-F2E9-D141-A4AA-0F05FC7EE461}" destId="{814F0B66-C88E-A749-9639-EB50436EBD70}"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31FE27-208E-4446-8889-FB0FED08523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4460EB4-6C40-4C1D-A2A3-6C61E2C373F0}">
      <dgm:prSet phldrT="[Text]"/>
      <dgm:spPr/>
      <dgm:t>
        <a:bodyPr/>
        <a:lstStyle/>
        <a:p>
          <a:r>
            <a:rPr lang="en-US" dirty="0"/>
            <a:t>Step 1</a:t>
          </a:r>
        </a:p>
      </dgm:t>
    </dgm:pt>
    <dgm:pt modelId="{A2CADF2A-CCB9-4906-A7BF-3EE9EA430145}" type="parTrans" cxnId="{1E6775CC-D7A6-4C59-AC40-EFCCACC73E96}">
      <dgm:prSet/>
      <dgm:spPr/>
      <dgm:t>
        <a:bodyPr/>
        <a:lstStyle/>
        <a:p>
          <a:endParaRPr lang="en-US"/>
        </a:p>
      </dgm:t>
    </dgm:pt>
    <dgm:pt modelId="{084B251D-7028-4C16-B542-4416F1B75197}" type="sibTrans" cxnId="{1E6775CC-D7A6-4C59-AC40-EFCCACC73E96}">
      <dgm:prSet/>
      <dgm:spPr/>
      <dgm:t>
        <a:bodyPr/>
        <a:lstStyle/>
        <a:p>
          <a:endParaRPr lang="en-US"/>
        </a:p>
      </dgm:t>
    </dgm:pt>
    <dgm:pt modelId="{6050F449-AD99-4CFF-809E-C4094A954392}">
      <dgm:prSet phldrT="[Text]"/>
      <dgm:spPr/>
      <dgm:t>
        <a:bodyPr/>
        <a:lstStyle/>
        <a:p>
          <a:r>
            <a:rPr lang="en-US" dirty="0"/>
            <a:t>Formulate policy question</a:t>
          </a:r>
        </a:p>
        <a:p>
          <a:r>
            <a:rPr lang="en-US" dirty="0"/>
            <a:t>Focus policy question</a:t>
          </a:r>
        </a:p>
      </dgm:t>
    </dgm:pt>
    <dgm:pt modelId="{7D7D2B50-4364-45FA-965D-85819886F969}" type="parTrans" cxnId="{E8F86D3A-708C-4261-BDA6-74C2C41C2185}">
      <dgm:prSet/>
      <dgm:spPr/>
      <dgm:t>
        <a:bodyPr/>
        <a:lstStyle/>
        <a:p>
          <a:endParaRPr lang="en-US"/>
        </a:p>
      </dgm:t>
    </dgm:pt>
    <dgm:pt modelId="{8CAE109B-651C-4534-A109-69B51D120BBD}" type="sibTrans" cxnId="{E8F86D3A-708C-4261-BDA6-74C2C41C2185}">
      <dgm:prSet/>
      <dgm:spPr/>
      <dgm:t>
        <a:bodyPr/>
        <a:lstStyle/>
        <a:p>
          <a:endParaRPr lang="en-US"/>
        </a:p>
      </dgm:t>
    </dgm:pt>
    <dgm:pt modelId="{1E7F9FAA-8A28-431D-8BA7-C40317E7841B}">
      <dgm:prSet phldrT="[Text]"/>
      <dgm:spPr/>
      <dgm:t>
        <a:bodyPr/>
        <a:lstStyle/>
        <a:p>
          <a:r>
            <a:rPr lang="en-US" dirty="0"/>
            <a:t>Step 2</a:t>
          </a:r>
        </a:p>
      </dgm:t>
    </dgm:pt>
    <dgm:pt modelId="{960D5B24-5CF7-4C30-8648-780D3A7A74B2}" type="parTrans" cxnId="{5F0B453A-16A0-4444-B5CD-B0397E44777F}">
      <dgm:prSet/>
      <dgm:spPr/>
      <dgm:t>
        <a:bodyPr/>
        <a:lstStyle/>
        <a:p>
          <a:endParaRPr lang="en-US"/>
        </a:p>
      </dgm:t>
    </dgm:pt>
    <dgm:pt modelId="{50BB94DA-6832-4091-9996-84FE87A28A65}" type="sibTrans" cxnId="{5F0B453A-16A0-4444-B5CD-B0397E44777F}">
      <dgm:prSet/>
      <dgm:spPr/>
      <dgm:t>
        <a:bodyPr/>
        <a:lstStyle/>
        <a:p>
          <a:endParaRPr lang="en-US"/>
        </a:p>
      </dgm:t>
    </dgm:pt>
    <dgm:pt modelId="{D6326384-525D-43E6-B284-88DD7F97D565}">
      <dgm:prSet phldrT="[Text]"/>
      <dgm:spPr/>
      <dgm:t>
        <a:bodyPr/>
        <a:lstStyle/>
        <a:p>
          <a:r>
            <a:rPr lang="en-US" dirty="0"/>
            <a:t>Specify evidence to be collected</a:t>
          </a:r>
        </a:p>
      </dgm:t>
    </dgm:pt>
    <dgm:pt modelId="{7A93F39B-A079-40B9-A994-6C100BA2B15F}" type="parTrans" cxnId="{31606BA3-5FA4-4541-8CCA-D8CC5EFBE3B3}">
      <dgm:prSet/>
      <dgm:spPr/>
      <dgm:t>
        <a:bodyPr/>
        <a:lstStyle/>
        <a:p>
          <a:endParaRPr lang="en-US"/>
        </a:p>
      </dgm:t>
    </dgm:pt>
    <dgm:pt modelId="{984172EE-E890-48DC-8583-33680A5D8051}" type="sibTrans" cxnId="{31606BA3-5FA4-4541-8CCA-D8CC5EFBE3B3}">
      <dgm:prSet/>
      <dgm:spPr/>
      <dgm:t>
        <a:bodyPr/>
        <a:lstStyle/>
        <a:p>
          <a:endParaRPr lang="en-US"/>
        </a:p>
      </dgm:t>
    </dgm:pt>
    <dgm:pt modelId="{4C1435FD-0480-4E20-80A8-7DF704BEA41D}">
      <dgm:prSet phldrT="[Text]"/>
      <dgm:spPr/>
      <dgm:t>
        <a:bodyPr/>
        <a:lstStyle/>
        <a:p>
          <a:r>
            <a:rPr lang="en-US" dirty="0"/>
            <a:t>Step 3</a:t>
          </a:r>
        </a:p>
      </dgm:t>
    </dgm:pt>
    <dgm:pt modelId="{48FC3911-3CC5-4891-A0B4-ABE1822D7A38}" type="parTrans" cxnId="{5000AED7-A71C-4877-AAC5-FC05C189C46E}">
      <dgm:prSet/>
      <dgm:spPr/>
      <dgm:t>
        <a:bodyPr/>
        <a:lstStyle/>
        <a:p>
          <a:endParaRPr lang="en-US"/>
        </a:p>
      </dgm:t>
    </dgm:pt>
    <dgm:pt modelId="{DC8C0D18-F731-40D5-9AD0-59AB10E3D8F2}" type="sibTrans" cxnId="{5000AED7-A71C-4877-AAC5-FC05C189C46E}">
      <dgm:prSet/>
      <dgm:spPr/>
      <dgm:t>
        <a:bodyPr/>
        <a:lstStyle/>
        <a:p>
          <a:endParaRPr lang="en-US"/>
        </a:p>
      </dgm:t>
    </dgm:pt>
    <dgm:pt modelId="{DD0186BE-BF15-429E-8B98-19CDBBF05545}">
      <dgm:prSet phldrT="[Text]"/>
      <dgm:spPr/>
      <dgm:t>
        <a:bodyPr/>
        <a:lstStyle/>
        <a:p>
          <a:r>
            <a:rPr lang="en-US" dirty="0"/>
            <a:t>Gather, analyze evidence</a:t>
          </a:r>
        </a:p>
      </dgm:t>
    </dgm:pt>
    <dgm:pt modelId="{1236B899-D56B-457B-AFE2-602709D12160}" type="parTrans" cxnId="{9C0BA975-C2F7-403A-BDBC-C6D8AAE05D70}">
      <dgm:prSet/>
      <dgm:spPr/>
      <dgm:t>
        <a:bodyPr/>
        <a:lstStyle/>
        <a:p>
          <a:endParaRPr lang="en-US"/>
        </a:p>
      </dgm:t>
    </dgm:pt>
    <dgm:pt modelId="{4C1C46ED-6BBF-4A2C-9929-EB8A2EE3B24A}" type="sibTrans" cxnId="{9C0BA975-C2F7-403A-BDBC-C6D8AAE05D70}">
      <dgm:prSet/>
      <dgm:spPr/>
      <dgm:t>
        <a:bodyPr/>
        <a:lstStyle/>
        <a:p>
          <a:endParaRPr lang="en-US"/>
        </a:p>
      </dgm:t>
    </dgm:pt>
    <dgm:pt modelId="{BB8E4B9E-A66D-4BD3-ABE1-27C7C3E01480}">
      <dgm:prSet phldrT="[Text]"/>
      <dgm:spPr/>
      <dgm:t>
        <a:bodyPr/>
        <a:lstStyle/>
        <a:p>
          <a:r>
            <a:rPr lang="en-US" dirty="0"/>
            <a:t>Step 4</a:t>
          </a:r>
        </a:p>
      </dgm:t>
    </dgm:pt>
    <dgm:pt modelId="{656B4FF3-11E2-434C-8E0E-A6736486C876}" type="parTrans" cxnId="{8EEF87D4-FEB4-4477-9665-FB2E585A4C70}">
      <dgm:prSet/>
      <dgm:spPr/>
      <dgm:t>
        <a:bodyPr/>
        <a:lstStyle/>
        <a:p>
          <a:endParaRPr lang="en-US"/>
        </a:p>
      </dgm:t>
    </dgm:pt>
    <dgm:pt modelId="{1F19A0B7-448E-418C-9F31-0228B3BB9855}" type="sibTrans" cxnId="{8EEF87D4-FEB4-4477-9665-FB2E585A4C70}">
      <dgm:prSet/>
      <dgm:spPr/>
      <dgm:t>
        <a:bodyPr/>
        <a:lstStyle/>
        <a:p>
          <a:endParaRPr lang="en-US"/>
        </a:p>
      </dgm:t>
    </dgm:pt>
    <dgm:pt modelId="{5BF8A486-CFAF-4EBF-8635-4841E523C89C}">
      <dgm:prSet phldrT="[Text]"/>
      <dgm:spPr/>
      <dgm:t>
        <a:bodyPr/>
        <a:lstStyle/>
        <a:p>
          <a:r>
            <a:rPr lang="en-US" dirty="0"/>
            <a:t>Discuss recommendation</a:t>
          </a:r>
        </a:p>
      </dgm:t>
    </dgm:pt>
    <dgm:pt modelId="{83F59659-B2E0-49B7-AA76-3C1B6EB24016}" type="parTrans" cxnId="{54D9F14C-423F-4F5F-B811-AA57949A5F5E}">
      <dgm:prSet/>
      <dgm:spPr/>
      <dgm:t>
        <a:bodyPr/>
        <a:lstStyle/>
        <a:p>
          <a:endParaRPr lang="en-US"/>
        </a:p>
      </dgm:t>
    </dgm:pt>
    <dgm:pt modelId="{22037169-A5C4-4270-9ACC-F97158A24F1D}" type="sibTrans" cxnId="{54D9F14C-423F-4F5F-B811-AA57949A5F5E}">
      <dgm:prSet/>
      <dgm:spPr/>
      <dgm:t>
        <a:bodyPr/>
        <a:lstStyle/>
        <a:p>
          <a:endParaRPr lang="en-US"/>
        </a:p>
      </dgm:t>
    </dgm:pt>
    <dgm:pt modelId="{564DED00-64B6-4289-A2CF-FA413E8E6204}">
      <dgm:prSet phldrT="[Text]"/>
      <dgm:spPr/>
      <dgm:t>
        <a:bodyPr/>
        <a:lstStyle/>
        <a:p>
          <a:r>
            <a:rPr lang="en-US" dirty="0"/>
            <a:t>Decide on recommendation</a:t>
          </a:r>
        </a:p>
      </dgm:t>
    </dgm:pt>
    <dgm:pt modelId="{701E012D-8430-47EB-A0F5-F9D757ED51AA}" type="parTrans" cxnId="{F184CFEC-F177-44DB-B280-2910BEF5C3BC}">
      <dgm:prSet/>
      <dgm:spPr/>
      <dgm:t>
        <a:bodyPr/>
        <a:lstStyle/>
        <a:p>
          <a:endParaRPr lang="en-US"/>
        </a:p>
      </dgm:t>
    </dgm:pt>
    <dgm:pt modelId="{958916DF-CC47-4D14-8C21-DCAEF97079C6}" type="sibTrans" cxnId="{F184CFEC-F177-44DB-B280-2910BEF5C3BC}">
      <dgm:prSet/>
      <dgm:spPr/>
      <dgm:t>
        <a:bodyPr/>
        <a:lstStyle/>
        <a:p>
          <a:endParaRPr lang="en-US"/>
        </a:p>
      </dgm:t>
    </dgm:pt>
    <dgm:pt modelId="{9D64F4D2-7162-4A66-865A-D68548EB8D15}">
      <dgm:prSet phldrT="[Text]"/>
      <dgm:spPr/>
      <dgm:t>
        <a:bodyPr/>
        <a:lstStyle/>
        <a:p>
          <a:r>
            <a:rPr lang="en-US" dirty="0"/>
            <a:t>Assess quality of evidence</a:t>
          </a:r>
        </a:p>
      </dgm:t>
    </dgm:pt>
    <dgm:pt modelId="{F5E81988-07F3-4398-AE09-23D37CAD5707}" type="parTrans" cxnId="{1EC33646-BA0B-4AE3-9C40-E063DEE45D34}">
      <dgm:prSet/>
      <dgm:spPr/>
      <dgm:t>
        <a:bodyPr/>
        <a:lstStyle/>
        <a:p>
          <a:endParaRPr lang="en-US"/>
        </a:p>
      </dgm:t>
    </dgm:pt>
    <dgm:pt modelId="{889F2176-BB1D-400B-9F12-A9B8D945737F}" type="sibTrans" cxnId="{1EC33646-BA0B-4AE3-9C40-E063DEE45D34}">
      <dgm:prSet/>
      <dgm:spPr/>
      <dgm:t>
        <a:bodyPr/>
        <a:lstStyle/>
        <a:p>
          <a:endParaRPr lang="en-US"/>
        </a:p>
      </dgm:t>
    </dgm:pt>
    <dgm:pt modelId="{66229A82-EF1A-4D4C-A5AE-E20964539E35}">
      <dgm:prSet phldrT="[Text]"/>
      <dgm:spPr/>
      <dgm:t>
        <a:bodyPr/>
        <a:lstStyle/>
        <a:p>
          <a:r>
            <a:rPr lang="en-US" dirty="0"/>
            <a:t>Synthesize evidence</a:t>
          </a:r>
        </a:p>
      </dgm:t>
    </dgm:pt>
    <dgm:pt modelId="{24CB9FE3-79C5-458D-9598-2CB950A6D1AD}" type="parTrans" cxnId="{B9B3C37C-B1A2-4D01-9A5E-1C14B354A311}">
      <dgm:prSet/>
      <dgm:spPr/>
      <dgm:t>
        <a:bodyPr/>
        <a:lstStyle/>
        <a:p>
          <a:endParaRPr lang="en-US"/>
        </a:p>
      </dgm:t>
    </dgm:pt>
    <dgm:pt modelId="{0DD70B63-0BE7-4EB5-AB0E-8AC37EE9212F}" type="sibTrans" cxnId="{B9B3C37C-B1A2-4D01-9A5E-1C14B354A311}">
      <dgm:prSet/>
      <dgm:spPr/>
      <dgm:t>
        <a:bodyPr/>
        <a:lstStyle/>
        <a:p>
          <a:endParaRPr lang="en-US"/>
        </a:p>
      </dgm:t>
    </dgm:pt>
    <dgm:pt modelId="{1CD470B9-8A18-42DD-B618-1CD89B4E98B9}">
      <dgm:prSet phldrT="[Text]"/>
      <dgm:spPr/>
      <dgm:t>
        <a:bodyPr/>
        <a:lstStyle/>
        <a:p>
          <a:r>
            <a:rPr lang="en-US" dirty="0"/>
            <a:t>Prepare background documents</a:t>
          </a:r>
        </a:p>
      </dgm:t>
    </dgm:pt>
    <dgm:pt modelId="{E16343CB-A7AB-4C6C-8211-E3E13C96A766}" type="parTrans" cxnId="{F2059DF2-01AF-4267-9769-4F32C5A8DDF2}">
      <dgm:prSet/>
      <dgm:spPr/>
      <dgm:t>
        <a:bodyPr/>
        <a:lstStyle/>
        <a:p>
          <a:endParaRPr lang="en-US"/>
        </a:p>
      </dgm:t>
    </dgm:pt>
    <dgm:pt modelId="{DEDD25A7-D7BD-4EA1-B855-E50F8AFB18BB}" type="sibTrans" cxnId="{F2059DF2-01AF-4267-9769-4F32C5A8DDF2}">
      <dgm:prSet/>
      <dgm:spPr/>
      <dgm:t>
        <a:bodyPr/>
        <a:lstStyle/>
        <a:p>
          <a:endParaRPr lang="en-US"/>
        </a:p>
      </dgm:t>
    </dgm:pt>
    <dgm:pt modelId="{E6CF23CC-88BC-E849-9755-9D9878347D15}">
      <dgm:prSet/>
      <dgm:spPr/>
      <dgm:t>
        <a:bodyPr/>
        <a:lstStyle/>
        <a:p>
          <a:r>
            <a:rPr lang="en-US" dirty="0"/>
            <a:t>Rank outcomes</a:t>
          </a:r>
        </a:p>
      </dgm:t>
    </dgm:pt>
    <dgm:pt modelId="{48E65068-1BB3-6D47-B9AF-107BABABE7F9}" type="parTrans" cxnId="{E3B76B23-D39D-4446-8AB0-E75A1F70AB97}">
      <dgm:prSet/>
      <dgm:spPr/>
      <dgm:t>
        <a:bodyPr/>
        <a:lstStyle/>
        <a:p>
          <a:endParaRPr lang="en-US"/>
        </a:p>
      </dgm:t>
    </dgm:pt>
    <dgm:pt modelId="{E32C2AE9-714A-DF4F-8342-20BB516CD5D0}" type="sibTrans" cxnId="{E3B76B23-D39D-4446-8AB0-E75A1F70AB97}">
      <dgm:prSet/>
      <dgm:spPr/>
      <dgm:t>
        <a:bodyPr/>
        <a:lstStyle/>
        <a:p>
          <a:endParaRPr lang="en-US"/>
        </a:p>
      </dgm:t>
    </dgm:pt>
    <dgm:pt modelId="{325B6891-B128-467C-A6E6-0A3C55F1A205}" type="pres">
      <dgm:prSet presAssocID="{E031FE27-208E-4446-8889-FB0FED085239}" presName="Name0" presStyleCnt="0">
        <dgm:presLayoutVars>
          <dgm:chMax val="5"/>
          <dgm:chPref val="5"/>
          <dgm:dir/>
          <dgm:animLvl val="lvl"/>
        </dgm:presLayoutVars>
      </dgm:prSet>
      <dgm:spPr/>
    </dgm:pt>
    <dgm:pt modelId="{DB38E4A4-FE9C-459B-B20E-BD97F9256F62}" type="pres">
      <dgm:prSet presAssocID="{04460EB4-6C40-4C1D-A2A3-6C61E2C373F0}" presName="parentText1" presStyleLbl="node1" presStyleIdx="0" presStyleCnt="4">
        <dgm:presLayoutVars>
          <dgm:chMax/>
          <dgm:chPref val="3"/>
          <dgm:bulletEnabled val="1"/>
        </dgm:presLayoutVars>
      </dgm:prSet>
      <dgm:spPr/>
    </dgm:pt>
    <dgm:pt modelId="{C1F6EB22-8989-4E68-9433-58A69312C4D8}" type="pres">
      <dgm:prSet presAssocID="{04460EB4-6C40-4C1D-A2A3-6C61E2C373F0}" presName="childText1" presStyleLbl="solidAlignAcc1" presStyleIdx="0" presStyleCnt="4" custLinFactNeighborX="883">
        <dgm:presLayoutVars>
          <dgm:chMax val="0"/>
          <dgm:chPref val="0"/>
          <dgm:bulletEnabled val="1"/>
        </dgm:presLayoutVars>
      </dgm:prSet>
      <dgm:spPr/>
    </dgm:pt>
    <dgm:pt modelId="{51274184-3ACA-4BD0-8ACF-ED28FA5D105A}" type="pres">
      <dgm:prSet presAssocID="{1E7F9FAA-8A28-431D-8BA7-C40317E7841B}" presName="parentText2" presStyleLbl="node1" presStyleIdx="1" presStyleCnt="4">
        <dgm:presLayoutVars>
          <dgm:chMax/>
          <dgm:chPref val="3"/>
          <dgm:bulletEnabled val="1"/>
        </dgm:presLayoutVars>
      </dgm:prSet>
      <dgm:spPr/>
    </dgm:pt>
    <dgm:pt modelId="{CFF475D0-1E86-4C7A-A7B9-0FB462C94A68}" type="pres">
      <dgm:prSet presAssocID="{1E7F9FAA-8A28-431D-8BA7-C40317E7841B}" presName="childText2" presStyleLbl="solidAlignAcc1" presStyleIdx="1" presStyleCnt="4">
        <dgm:presLayoutVars>
          <dgm:chMax val="0"/>
          <dgm:chPref val="0"/>
          <dgm:bulletEnabled val="1"/>
        </dgm:presLayoutVars>
      </dgm:prSet>
      <dgm:spPr/>
    </dgm:pt>
    <dgm:pt modelId="{EA02EDDF-7F03-4826-A360-9BE1FBD4BDC5}" type="pres">
      <dgm:prSet presAssocID="{4C1435FD-0480-4E20-80A8-7DF704BEA41D}" presName="parentText3" presStyleLbl="node1" presStyleIdx="2" presStyleCnt="4">
        <dgm:presLayoutVars>
          <dgm:chMax/>
          <dgm:chPref val="3"/>
          <dgm:bulletEnabled val="1"/>
        </dgm:presLayoutVars>
      </dgm:prSet>
      <dgm:spPr/>
    </dgm:pt>
    <dgm:pt modelId="{76E2CFD6-3D5C-49CB-916F-AB6A8FC8820D}" type="pres">
      <dgm:prSet presAssocID="{4C1435FD-0480-4E20-80A8-7DF704BEA41D}" presName="childText3" presStyleLbl="solidAlignAcc1" presStyleIdx="2" presStyleCnt="4">
        <dgm:presLayoutVars>
          <dgm:chMax val="0"/>
          <dgm:chPref val="0"/>
          <dgm:bulletEnabled val="1"/>
        </dgm:presLayoutVars>
      </dgm:prSet>
      <dgm:spPr/>
    </dgm:pt>
    <dgm:pt modelId="{EFC1E2A2-6B7E-4A7F-82F4-147EE8F537C9}" type="pres">
      <dgm:prSet presAssocID="{BB8E4B9E-A66D-4BD3-ABE1-27C7C3E01480}" presName="parentText4" presStyleLbl="node1" presStyleIdx="3" presStyleCnt="4">
        <dgm:presLayoutVars>
          <dgm:chMax/>
          <dgm:chPref val="3"/>
          <dgm:bulletEnabled val="1"/>
        </dgm:presLayoutVars>
      </dgm:prSet>
      <dgm:spPr/>
    </dgm:pt>
    <dgm:pt modelId="{82ADE104-0380-4F80-9B2A-A205259FAFA9}" type="pres">
      <dgm:prSet presAssocID="{BB8E4B9E-A66D-4BD3-ABE1-27C7C3E01480}" presName="childText4" presStyleLbl="solidAlignAcc1" presStyleIdx="3" presStyleCnt="4">
        <dgm:presLayoutVars>
          <dgm:chMax val="0"/>
          <dgm:chPref val="0"/>
          <dgm:bulletEnabled val="1"/>
        </dgm:presLayoutVars>
      </dgm:prSet>
      <dgm:spPr/>
    </dgm:pt>
  </dgm:ptLst>
  <dgm:cxnLst>
    <dgm:cxn modelId="{E3B76B23-D39D-4446-8AB0-E75A1F70AB97}" srcId="{1E7F9FAA-8A28-431D-8BA7-C40317E7841B}" destId="{E6CF23CC-88BC-E849-9755-9D9878347D15}" srcOrd="1" destOrd="0" parTransId="{48E65068-1BB3-6D47-B9AF-107BABABE7F9}" sibTransId="{E32C2AE9-714A-DF4F-8342-20BB516CD5D0}"/>
    <dgm:cxn modelId="{E67E4436-1784-4B4B-8D8C-17474824236B}" type="presOf" srcId="{DD0186BE-BF15-429E-8B98-19CDBBF05545}" destId="{76E2CFD6-3D5C-49CB-916F-AB6A8FC8820D}" srcOrd="0" destOrd="0" presId="urn:microsoft.com/office/officeart/2009/3/layout/IncreasingArrowsProcess"/>
    <dgm:cxn modelId="{5F0B453A-16A0-4444-B5CD-B0397E44777F}" srcId="{E031FE27-208E-4446-8889-FB0FED085239}" destId="{1E7F9FAA-8A28-431D-8BA7-C40317E7841B}" srcOrd="1" destOrd="0" parTransId="{960D5B24-5CF7-4C30-8648-780D3A7A74B2}" sibTransId="{50BB94DA-6832-4091-9996-84FE87A28A65}"/>
    <dgm:cxn modelId="{E8F86D3A-708C-4261-BDA6-74C2C41C2185}" srcId="{04460EB4-6C40-4C1D-A2A3-6C61E2C373F0}" destId="{6050F449-AD99-4CFF-809E-C4094A954392}" srcOrd="0" destOrd="0" parTransId="{7D7D2B50-4364-45FA-965D-85819886F969}" sibTransId="{8CAE109B-651C-4534-A109-69B51D120BBD}"/>
    <dgm:cxn modelId="{A05B643C-B9D8-45F0-AF64-D290B56C00CA}" type="presOf" srcId="{04460EB4-6C40-4C1D-A2A3-6C61E2C373F0}" destId="{DB38E4A4-FE9C-459B-B20E-BD97F9256F62}" srcOrd="0" destOrd="0" presId="urn:microsoft.com/office/officeart/2009/3/layout/IncreasingArrowsProcess"/>
    <dgm:cxn modelId="{1EC33646-BA0B-4AE3-9C40-E063DEE45D34}" srcId="{4C1435FD-0480-4E20-80A8-7DF704BEA41D}" destId="{9D64F4D2-7162-4A66-865A-D68548EB8D15}" srcOrd="1" destOrd="0" parTransId="{F5E81988-07F3-4398-AE09-23D37CAD5707}" sibTransId="{889F2176-BB1D-400B-9F12-A9B8D945737F}"/>
    <dgm:cxn modelId="{04D63947-3561-45E3-87A5-499DA5E3105C}" type="presOf" srcId="{1E7F9FAA-8A28-431D-8BA7-C40317E7841B}" destId="{51274184-3ACA-4BD0-8ACF-ED28FA5D105A}" srcOrd="0" destOrd="0" presId="urn:microsoft.com/office/officeart/2009/3/layout/IncreasingArrowsProcess"/>
    <dgm:cxn modelId="{54D9F14C-423F-4F5F-B811-AA57949A5F5E}" srcId="{BB8E4B9E-A66D-4BD3-ABE1-27C7C3E01480}" destId="{5BF8A486-CFAF-4EBF-8635-4841E523C89C}" srcOrd="0" destOrd="0" parTransId="{83F59659-B2E0-49B7-AA76-3C1B6EB24016}" sibTransId="{22037169-A5C4-4270-9ACC-F97158A24F1D}"/>
    <dgm:cxn modelId="{0DE6F752-D6B1-40BC-B67E-6BD921FEA651}" type="presOf" srcId="{564DED00-64B6-4289-A2CF-FA413E8E6204}" destId="{82ADE104-0380-4F80-9B2A-A205259FAFA9}" srcOrd="0" destOrd="1" presId="urn:microsoft.com/office/officeart/2009/3/layout/IncreasingArrowsProcess"/>
    <dgm:cxn modelId="{9C0BA975-C2F7-403A-BDBC-C6D8AAE05D70}" srcId="{4C1435FD-0480-4E20-80A8-7DF704BEA41D}" destId="{DD0186BE-BF15-429E-8B98-19CDBBF05545}" srcOrd="0" destOrd="0" parTransId="{1236B899-D56B-457B-AFE2-602709D12160}" sibTransId="{4C1C46ED-6BBF-4A2C-9929-EB8A2EE3B24A}"/>
    <dgm:cxn modelId="{B9B3C37C-B1A2-4D01-9A5E-1C14B354A311}" srcId="{4C1435FD-0480-4E20-80A8-7DF704BEA41D}" destId="{66229A82-EF1A-4D4C-A5AE-E20964539E35}" srcOrd="2" destOrd="0" parTransId="{24CB9FE3-79C5-458D-9598-2CB950A6D1AD}" sibTransId="{0DD70B63-0BE7-4EB5-AB0E-8AC37EE9212F}"/>
    <dgm:cxn modelId="{CEB66D87-AE11-49D5-BBC4-D23FCF3D6AA1}" type="presOf" srcId="{9D64F4D2-7162-4A66-865A-D68548EB8D15}" destId="{76E2CFD6-3D5C-49CB-916F-AB6A8FC8820D}" srcOrd="0" destOrd="1" presId="urn:microsoft.com/office/officeart/2009/3/layout/IncreasingArrowsProcess"/>
    <dgm:cxn modelId="{ECD2E889-D31B-B943-A0E0-8F9B262149C6}" type="presOf" srcId="{E6CF23CC-88BC-E849-9755-9D9878347D15}" destId="{CFF475D0-1E86-4C7A-A7B9-0FB462C94A68}" srcOrd="0" destOrd="1" presId="urn:microsoft.com/office/officeart/2009/3/layout/IncreasingArrowsProcess"/>
    <dgm:cxn modelId="{6D941496-C4D6-4CE1-90A4-F1700E5568B5}" type="presOf" srcId="{6050F449-AD99-4CFF-809E-C4094A954392}" destId="{C1F6EB22-8989-4E68-9433-58A69312C4D8}" srcOrd="0" destOrd="0" presId="urn:microsoft.com/office/officeart/2009/3/layout/IncreasingArrowsProcess"/>
    <dgm:cxn modelId="{2FCB4F9B-E0A8-4A34-85AA-54B223364309}" type="presOf" srcId="{5BF8A486-CFAF-4EBF-8635-4841E523C89C}" destId="{82ADE104-0380-4F80-9B2A-A205259FAFA9}" srcOrd="0" destOrd="0" presId="urn:microsoft.com/office/officeart/2009/3/layout/IncreasingArrowsProcess"/>
    <dgm:cxn modelId="{F2C866A2-81E4-460D-97F9-D8E60FF6EA61}" type="presOf" srcId="{66229A82-EF1A-4D4C-A5AE-E20964539E35}" destId="{76E2CFD6-3D5C-49CB-916F-AB6A8FC8820D}" srcOrd="0" destOrd="2" presId="urn:microsoft.com/office/officeart/2009/3/layout/IncreasingArrowsProcess"/>
    <dgm:cxn modelId="{31606BA3-5FA4-4541-8CCA-D8CC5EFBE3B3}" srcId="{1E7F9FAA-8A28-431D-8BA7-C40317E7841B}" destId="{D6326384-525D-43E6-B284-88DD7F97D565}" srcOrd="0" destOrd="0" parTransId="{7A93F39B-A079-40B9-A994-6C100BA2B15F}" sibTransId="{984172EE-E890-48DC-8583-33680A5D8051}"/>
    <dgm:cxn modelId="{12AE1DC6-E8C0-4ECD-97C2-19CBB05F6C07}" type="presOf" srcId="{E031FE27-208E-4446-8889-FB0FED085239}" destId="{325B6891-B128-467C-A6E6-0A3C55F1A205}" srcOrd="0" destOrd="0" presId="urn:microsoft.com/office/officeart/2009/3/layout/IncreasingArrowsProcess"/>
    <dgm:cxn modelId="{3C7699CB-8358-4CBA-805B-246267BCCBC8}" type="presOf" srcId="{4C1435FD-0480-4E20-80A8-7DF704BEA41D}" destId="{EA02EDDF-7F03-4826-A360-9BE1FBD4BDC5}" srcOrd="0" destOrd="0" presId="urn:microsoft.com/office/officeart/2009/3/layout/IncreasingArrowsProcess"/>
    <dgm:cxn modelId="{1E6775CC-D7A6-4C59-AC40-EFCCACC73E96}" srcId="{E031FE27-208E-4446-8889-FB0FED085239}" destId="{04460EB4-6C40-4C1D-A2A3-6C61E2C373F0}" srcOrd="0" destOrd="0" parTransId="{A2CADF2A-CCB9-4906-A7BF-3EE9EA430145}" sibTransId="{084B251D-7028-4C16-B542-4416F1B75197}"/>
    <dgm:cxn modelId="{8EEF87D4-FEB4-4477-9665-FB2E585A4C70}" srcId="{E031FE27-208E-4446-8889-FB0FED085239}" destId="{BB8E4B9E-A66D-4BD3-ABE1-27C7C3E01480}" srcOrd="3" destOrd="0" parTransId="{656B4FF3-11E2-434C-8E0E-A6736486C876}" sibTransId="{1F19A0B7-448E-418C-9F31-0228B3BB9855}"/>
    <dgm:cxn modelId="{5000AED7-A71C-4877-AAC5-FC05C189C46E}" srcId="{E031FE27-208E-4446-8889-FB0FED085239}" destId="{4C1435FD-0480-4E20-80A8-7DF704BEA41D}" srcOrd="2" destOrd="0" parTransId="{48FC3911-3CC5-4891-A0B4-ABE1822D7A38}" sibTransId="{DC8C0D18-F731-40D5-9AD0-59AB10E3D8F2}"/>
    <dgm:cxn modelId="{9E03D1E1-8F19-4C88-9380-6590DEA07359}" type="presOf" srcId="{1CD470B9-8A18-42DD-B618-1CD89B4E98B9}" destId="{76E2CFD6-3D5C-49CB-916F-AB6A8FC8820D}" srcOrd="0" destOrd="3" presId="urn:microsoft.com/office/officeart/2009/3/layout/IncreasingArrowsProcess"/>
    <dgm:cxn modelId="{353FF4EA-9B1C-4F3E-A817-6149865867E6}" type="presOf" srcId="{D6326384-525D-43E6-B284-88DD7F97D565}" destId="{CFF475D0-1E86-4C7A-A7B9-0FB462C94A68}" srcOrd="0" destOrd="0" presId="urn:microsoft.com/office/officeart/2009/3/layout/IncreasingArrowsProcess"/>
    <dgm:cxn modelId="{F184CFEC-F177-44DB-B280-2910BEF5C3BC}" srcId="{BB8E4B9E-A66D-4BD3-ABE1-27C7C3E01480}" destId="{564DED00-64B6-4289-A2CF-FA413E8E6204}" srcOrd="1" destOrd="0" parTransId="{701E012D-8430-47EB-A0F5-F9D757ED51AA}" sibTransId="{958916DF-CC47-4D14-8C21-DCAEF97079C6}"/>
    <dgm:cxn modelId="{F2059DF2-01AF-4267-9769-4F32C5A8DDF2}" srcId="{4C1435FD-0480-4E20-80A8-7DF704BEA41D}" destId="{1CD470B9-8A18-42DD-B618-1CD89B4E98B9}" srcOrd="3" destOrd="0" parTransId="{E16343CB-A7AB-4C6C-8211-E3E13C96A766}" sibTransId="{DEDD25A7-D7BD-4EA1-B855-E50F8AFB18BB}"/>
    <dgm:cxn modelId="{C6E001F3-04F6-458B-B2D3-06E697CB0F0D}" type="presOf" srcId="{BB8E4B9E-A66D-4BD3-ABE1-27C7C3E01480}" destId="{EFC1E2A2-6B7E-4A7F-82F4-147EE8F537C9}" srcOrd="0" destOrd="0" presId="urn:microsoft.com/office/officeart/2009/3/layout/IncreasingArrowsProcess"/>
    <dgm:cxn modelId="{7AD0CB32-620A-4A17-864F-2FB15C23B177}" type="presParOf" srcId="{325B6891-B128-467C-A6E6-0A3C55F1A205}" destId="{DB38E4A4-FE9C-459B-B20E-BD97F9256F62}" srcOrd="0" destOrd="0" presId="urn:microsoft.com/office/officeart/2009/3/layout/IncreasingArrowsProcess"/>
    <dgm:cxn modelId="{9509252A-6B36-433C-AB3F-1B5C55A31AD6}" type="presParOf" srcId="{325B6891-B128-467C-A6E6-0A3C55F1A205}" destId="{C1F6EB22-8989-4E68-9433-58A69312C4D8}" srcOrd="1" destOrd="0" presId="urn:microsoft.com/office/officeart/2009/3/layout/IncreasingArrowsProcess"/>
    <dgm:cxn modelId="{AF522A6A-AE27-42A0-BAED-5F3D9224FEBB}" type="presParOf" srcId="{325B6891-B128-467C-A6E6-0A3C55F1A205}" destId="{51274184-3ACA-4BD0-8ACF-ED28FA5D105A}" srcOrd="2" destOrd="0" presId="urn:microsoft.com/office/officeart/2009/3/layout/IncreasingArrowsProcess"/>
    <dgm:cxn modelId="{8E4B5BD2-1FD8-4F86-B941-231E6F61D7AB}" type="presParOf" srcId="{325B6891-B128-467C-A6E6-0A3C55F1A205}" destId="{CFF475D0-1E86-4C7A-A7B9-0FB462C94A68}" srcOrd="3" destOrd="0" presId="urn:microsoft.com/office/officeart/2009/3/layout/IncreasingArrowsProcess"/>
    <dgm:cxn modelId="{EE91057F-AB21-493B-BE9E-6F51ECC3DCF3}" type="presParOf" srcId="{325B6891-B128-467C-A6E6-0A3C55F1A205}" destId="{EA02EDDF-7F03-4826-A360-9BE1FBD4BDC5}" srcOrd="4" destOrd="0" presId="urn:microsoft.com/office/officeart/2009/3/layout/IncreasingArrowsProcess"/>
    <dgm:cxn modelId="{3AA52C8E-CD95-41F8-B4B2-F2F8566395D8}" type="presParOf" srcId="{325B6891-B128-467C-A6E6-0A3C55F1A205}" destId="{76E2CFD6-3D5C-49CB-916F-AB6A8FC8820D}" srcOrd="5" destOrd="0" presId="urn:microsoft.com/office/officeart/2009/3/layout/IncreasingArrowsProcess"/>
    <dgm:cxn modelId="{D06E1A5F-68C8-452E-8751-5C8407E47840}" type="presParOf" srcId="{325B6891-B128-467C-A6E6-0A3C55F1A205}" destId="{EFC1E2A2-6B7E-4A7F-82F4-147EE8F537C9}" srcOrd="6" destOrd="0" presId="urn:microsoft.com/office/officeart/2009/3/layout/IncreasingArrowsProcess"/>
    <dgm:cxn modelId="{17828764-5A48-456B-BEA8-0133A6B930AA}" type="presParOf" srcId="{325B6891-B128-467C-A6E6-0A3C55F1A205}" destId="{82ADE104-0380-4F80-9B2A-A205259FAFA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D29D47-46F5-304E-AC84-01ACF37DC8F7}"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n-US"/>
        </a:p>
      </dgm:t>
    </dgm:pt>
    <dgm:pt modelId="{43D3034D-521B-AB4C-A9CC-CBFA2F59A3FB}">
      <dgm:prSet phldrT="[Text]" custT="1">
        <dgm:style>
          <a:lnRef idx="2">
            <a:schemeClr val="dk1"/>
          </a:lnRef>
          <a:fillRef idx="1">
            <a:schemeClr val="lt1"/>
          </a:fillRef>
          <a:effectRef idx="0">
            <a:schemeClr val="dk1"/>
          </a:effectRef>
          <a:fontRef idx="minor">
            <a:schemeClr val="dk1"/>
          </a:fontRef>
        </dgm:style>
      </dgm:prSet>
      <dgm:spPr/>
      <dgm:t>
        <a:bodyPr/>
        <a:lstStyle/>
        <a:p>
          <a:r>
            <a:rPr lang="en-US" sz="2000" b="1" dirty="0">
              <a:solidFill>
                <a:srgbClr val="FF0000"/>
              </a:solidFill>
            </a:rPr>
            <a:t>Critical for decision-making</a:t>
          </a:r>
        </a:p>
      </dgm:t>
    </dgm:pt>
    <dgm:pt modelId="{B1723943-C733-F841-8FC7-0BC66EA03C03}" type="parTrans" cxnId="{11978B7D-1CE3-0141-9A6B-DC3695FB81FD}">
      <dgm:prSet/>
      <dgm:spPr/>
      <dgm:t>
        <a:bodyPr/>
        <a:lstStyle/>
        <a:p>
          <a:endParaRPr lang="en-US" sz="2000">
            <a:solidFill>
              <a:schemeClr val="tx1"/>
            </a:solidFill>
          </a:endParaRPr>
        </a:p>
      </dgm:t>
    </dgm:pt>
    <dgm:pt modelId="{A48E5D1A-493F-4545-8B7D-E182E78807D4}" type="sibTrans" cxnId="{11978B7D-1CE3-0141-9A6B-DC3695FB81FD}">
      <dgm:prSet custT="1">
        <dgm:style>
          <a:lnRef idx="2">
            <a:schemeClr val="dk1">
              <a:shade val="50000"/>
            </a:schemeClr>
          </a:lnRef>
          <a:fillRef idx="1">
            <a:schemeClr val="dk1"/>
          </a:fillRef>
          <a:effectRef idx="0">
            <a:schemeClr val="dk1"/>
          </a:effectRef>
          <a:fontRef idx="minor">
            <a:schemeClr val="lt1"/>
          </a:fontRef>
        </dgm:style>
      </dgm:prSet>
      <dgm:spPr/>
      <dgm:t>
        <a:bodyPr/>
        <a:lstStyle/>
        <a:p>
          <a:endParaRPr lang="en-US" sz="2000">
            <a:solidFill>
              <a:schemeClr val="tx1"/>
            </a:solidFill>
          </a:endParaRPr>
        </a:p>
      </dgm:t>
    </dgm:pt>
    <dgm:pt modelId="{564C050D-11C2-D445-9323-CB5D22730F78}">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a:solidFill>
                <a:srgbClr val="FF0000"/>
              </a:solidFill>
            </a:rPr>
            <a:t>Important, but not critical for decision-making</a:t>
          </a:r>
        </a:p>
      </dgm:t>
    </dgm:pt>
    <dgm:pt modelId="{073B6AE9-9907-3146-830F-34918AE6CE10}" type="parTrans" cxnId="{A30435BB-0208-CA49-95FB-4BE62325CD16}">
      <dgm:prSet/>
      <dgm:spPr/>
      <dgm:t>
        <a:bodyPr/>
        <a:lstStyle/>
        <a:p>
          <a:endParaRPr lang="en-US" sz="2000">
            <a:solidFill>
              <a:schemeClr val="tx1"/>
            </a:solidFill>
          </a:endParaRPr>
        </a:p>
      </dgm:t>
    </dgm:pt>
    <dgm:pt modelId="{19D202A6-8012-2D48-821B-961EE5CA69CC}" type="sibTrans" cxnId="{A30435BB-0208-CA49-95FB-4BE62325CD16}">
      <dgm:prSet custT="1">
        <dgm:style>
          <a:lnRef idx="2">
            <a:schemeClr val="dk1">
              <a:shade val="50000"/>
            </a:schemeClr>
          </a:lnRef>
          <a:fillRef idx="1">
            <a:schemeClr val="dk1"/>
          </a:fillRef>
          <a:effectRef idx="0">
            <a:schemeClr val="dk1"/>
          </a:effectRef>
          <a:fontRef idx="minor">
            <a:schemeClr val="lt1"/>
          </a:fontRef>
        </dgm:style>
      </dgm:prSet>
      <dgm:spPr/>
      <dgm:t>
        <a:bodyPr/>
        <a:lstStyle/>
        <a:p>
          <a:endParaRPr lang="en-US" sz="2000">
            <a:solidFill>
              <a:schemeClr val="tx1"/>
            </a:solidFill>
          </a:endParaRPr>
        </a:p>
      </dgm:t>
    </dgm:pt>
    <dgm:pt modelId="{9BF67F4B-D349-4E46-87E4-C2EA4311FDEE}" type="pres">
      <dgm:prSet presAssocID="{53D29D47-46F5-304E-AC84-01ACF37DC8F7}" presName="Name0" presStyleCnt="0">
        <dgm:presLayoutVars>
          <dgm:dir/>
          <dgm:resizeHandles val="exact"/>
        </dgm:presLayoutVars>
      </dgm:prSet>
      <dgm:spPr/>
    </dgm:pt>
    <dgm:pt modelId="{E09AE46B-3138-4AF8-96DF-2B1EDFE077D3}" type="pres">
      <dgm:prSet presAssocID="{43D3034D-521B-AB4C-A9CC-CBFA2F59A3FB}" presName="node" presStyleLbl="node1" presStyleIdx="0" presStyleCnt="2">
        <dgm:presLayoutVars>
          <dgm:bulletEnabled val="1"/>
        </dgm:presLayoutVars>
      </dgm:prSet>
      <dgm:spPr/>
    </dgm:pt>
    <dgm:pt modelId="{416F03C4-A509-4713-8A3E-FED7EB610441}" type="pres">
      <dgm:prSet presAssocID="{A48E5D1A-493F-4545-8B7D-E182E78807D4}" presName="sibTrans" presStyleLbl="sibTrans2D1" presStyleIdx="0" presStyleCnt="1"/>
      <dgm:spPr/>
    </dgm:pt>
    <dgm:pt modelId="{9346DBDC-82B2-43C4-A99D-C7AF2F973631}" type="pres">
      <dgm:prSet presAssocID="{A48E5D1A-493F-4545-8B7D-E182E78807D4}" presName="connectorText" presStyleLbl="sibTrans2D1" presStyleIdx="0" presStyleCnt="1"/>
      <dgm:spPr/>
    </dgm:pt>
    <dgm:pt modelId="{9AEF8AEA-93D4-45D5-9745-7D621F475734}" type="pres">
      <dgm:prSet presAssocID="{564C050D-11C2-D445-9323-CB5D22730F78}" presName="node" presStyleLbl="node1" presStyleIdx="1" presStyleCnt="2" custLinFactNeighborX="3683">
        <dgm:presLayoutVars>
          <dgm:bulletEnabled val="1"/>
        </dgm:presLayoutVars>
      </dgm:prSet>
      <dgm:spPr/>
    </dgm:pt>
  </dgm:ptLst>
  <dgm:cxnLst>
    <dgm:cxn modelId="{D682BF05-A177-43D4-BB98-6935FA639363}" type="presOf" srcId="{564C050D-11C2-D445-9323-CB5D22730F78}" destId="{9AEF8AEA-93D4-45D5-9745-7D621F475734}" srcOrd="0" destOrd="0" presId="urn:microsoft.com/office/officeart/2005/8/layout/process1"/>
    <dgm:cxn modelId="{4CC6F044-F0CE-4E87-8CF3-D87B68A4DE16}" type="presOf" srcId="{53D29D47-46F5-304E-AC84-01ACF37DC8F7}" destId="{9BF67F4B-D349-4E46-87E4-C2EA4311FDEE}" srcOrd="0" destOrd="0" presId="urn:microsoft.com/office/officeart/2005/8/layout/process1"/>
    <dgm:cxn modelId="{11978B7D-1CE3-0141-9A6B-DC3695FB81FD}" srcId="{53D29D47-46F5-304E-AC84-01ACF37DC8F7}" destId="{43D3034D-521B-AB4C-A9CC-CBFA2F59A3FB}" srcOrd="0" destOrd="0" parTransId="{B1723943-C733-F841-8FC7-0BC66EA03C03}" sibTransId="{A48E5D1A-493F-4545-8B7D-E182E78807D4}"/>
    <dgm:cxn modelId="{1FACCDB4-A5AC-4E57-A0F3-8F13A089CE03}" type="presOf" srcId="{A48E5D1A-493F-4545-8B7D-E182E78807D4}" destId="{9346DBDC-82B2-43C4-A99D-C7AF2F973631}" srcOrd="1" destOrd="0" presId="urn:microsoft.com/office/officeart/2005/8/layout/process1"/>
    <dgm:cxn modelId="{2EFB08BB-9EDB-4B65-B5EA-C6DC62F13198}" type="presOf" srcId="{A48E5D1A-493F-4545-8B7D-E182E78807D4}" destId="{416F03C4-A509-4713-8A3E-FED7EB610441}" srcOrd="0" destOrd="0" presId="urn:microsoft.com/office/officeart/2005/8/layout/process1"/>
    <dgm:cxn modelId="{A30435BB-0208-CA49-95FB-4BE62325CD16}" srcId="{53D29D47-46F5-304E-AC84-01ACF37DC8F7}" destId="{564C050D-11C2-D445-9323-CB5D22730F78}" srcOrd="1" destOrd="0" parTransId="{073B6AE9-9907-3146-830F-34918AE6CE10}" sibTransId="{19D202A6-8012-2D48-821B-961EE5CA69CC}"/>
    <dgm:cxn modelId="{69E868D7-07EC-4AEA-A794-4323C5A1CEFE}" type="presOf" srcId="{43D3034D-521B-AB4C-A9CC-CBFA2F59A3FB}" destId="{E09AE46B-3138-4AF8-96DF-2B1EDFE077D3}" srcOrd="0" destOrd="0" presId="urn:microsoft.com/office/officeart/2005/8/layout/process1"/>
    <dgm:cxn modelId="{016031AF-AEDC-4E72-A5E8-EFD4806F36BE}" type="presParOf" srcId="{9BF67F4B-D349-4E46-87E4-C2EA4311FDEE}" destId="{E09AE46B-3138-4AF8-96DF-2B1EDFE077D3}" srcOrd="0" destOrd="0" presId="urn:microsoft.com/office/officeart/2005/8/layout/process1"/>
    <dgm:cxn modelId="{F6D336B0-D4C7-4111-92A9-70CF56EB802C}" type="presParOf" srcId="{9BF67F4B-D349-4E46-87E4-C2EA4311FDEE}" destId="{416F03C4-A509-4713-8A3E-FED7EB610441}" srcOrd="1" destOrd="0" presId="urn:microsoft.com/office/officeart/2005/8/layout/process1"/>
    <dgm:cxn modelId="{4D55E24B-1CDA-4E93-87DE-7D6C5C3C0F9A}" type="presParOf" srcId="{416F03C4-A509-4713-8A3E-FED7EB610441}" destId="{9346DBDC-82B2-43C4-A99D-C7AF2F973631}" srcOrd="0" destOrd="0" presId="urn:microsoft.com/office/officeart/2005/8/layout/process1"/>
    <dgm:cxn modelId="{D3FEF826-D7B3-40EC-9104-5F8ED357AB08}" type="presParOf" srcId="{9BF67F4B-D349-4E46-87E4-C2EA4311FDEE}" destId="{9AEF8AEA-93D4-45D5-9745-7D621F47573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Specify evidence to be collected</a:t>
          </a:r>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Specify evidence to be collected</a:t>
          </a:r>
          <a:endParaRPr lang="en-US" sz="1500" kern="1200" dirty="0"/>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7F5ED-12B3-824E-A81C-83A30069B2E5}">
      <dsp:nvSpPr>
        <dsp:cNvPr id="0" name=""/>
        <dsp:cNvSpPr/>
      </dsp:nvSpPr>
      <dsp:spPr>
        <a:xfrm>
          <a:off x="2362202" y="12703"/>
          <a:ext cx="2665694" cy="71652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Disease or public </a:t>
          </a:r>
        </a:p>
        <a:p>
          <a:pPr marL="0" lvl="0" indent="0" algn="ctr" defTabSz="666750">
            <a:lnSpc>
              <a:spcPct val="90000"/>
            </a:lnSpc>
            <a:spcBef>
              <a:spcPct val="0"/>
            </a:spcBef>
            <a:spcAft>
              <a:spcPct val="35000"/>
            </a:spcAft>
            <a:buNone/>
          </a:pPr>
          <a:r>
            <a:rPr lang="en-US" sz="1500" kern="1200" dirty="0">
              <a:solidFill>
                <a:schemeClr val="tx1"/>
              </a:solidFill>
            </a:rPr>
            <a:t>health problem</a:t>
          </a:r>
        </a:p>
      </dsp:txBody>
      <dsp:txXfrm>
        <a:off x="2397180" y="47681"/>
        <a:ext cx="2595738" cy="646567"/>
      </dsp:txXfrm>
    </dsp:sp>
    <dsp:sp modelId="{F19B9B20-4F81-2B42-B508-F95F55A190FF}">
      <dsp:nvSpPr>
        <dsp:cNvPr id="0" name=""/>
        <dsp:cNvSpPr/>
      </dsp:nvSpPr>
      <dsp:spPr>
        <a:xfrm>
          <a:off x="2376996" y="2260028"/>
          <a:ext cx="2665694" cy="716523"/>
        </a:xfrm>
        <a:prstGeom prst="roundRect">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Vaccine and immunization characteristics</a:t>
          </a:r>
        </a:p>
      </dsp:txBody>
      <dsp:txXfrm>
        <a:off x="2411974" y="2295006"/>
        <a:ext cx="2595738" cy="646567"/>
      </dsp:txXfrm>
    </dsp:sp>
    <dsp:sp modelId="{18862E3A-5DEE-B940-BD76-1148F97AA621}">
      <dsp:nvSpPr>
        <dsp:cNvPr id="0" name=""/>
        <dsp:cNvSpPr/>
      </dsp:nvSpPr>
      <dsp:spPr>
        <a:xfrm>
          <a:off x="2369506" y="759299"/>
          <a:ext cx="2665694" cy="716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Resource use</a:t>
          </a:r>
        </a:p>
      </dsp:txBody>
      <dsp:txXfrm>
        <a:off x="2404484" y="794277"/>
        <a:ext cx="2595738" cy="646567"/>
      </dsp:txXfrm>
    </dsp:sp>
    <dsp:sp modelId="{D1D98CD6-D3B5-D04F-9DE6-4A6754C5117D}">
      <dsp:nvSpPr>
        <dsp:cNvPr id="0" name=""/>
        <dsp:cNvSpPr/>
      </dsp:nvSpPr>
      <dsp:spPr>
        <a:xfrm>
          <a:off x="2369506" y="1515933"/>
          <a:ext cx="2665694" cy="716523"/>
        </a:xfrm>
        <a:prstGeom prst="roundRect">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Health policy and programmatic issues</a:t>
          </a:r>
        </a:p>
      </dsp:txBody>
      <dsp:txXfrm>
        <a:off x="2404484" y="1550911"/>
        <a:ext cx="2595738" cy="6465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7F5ED-12B3-824E-A81C-83A30069B2E5}">
      <dsp:nvSpPr>
        <dsp:cNvPr id="0" name=""/>
        <dsp:cNvSpPr/>
      </dsp:nvSpPr>
      <dsp:spPr>
        <a:xfrm>
          <a:off x="2362202" y="12703"/>
          <a:ext cx="2665694" cy="71652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Disease or public </a:t>
          </a:r>
        </a:p>
        <a:p>
          <a:pPr marL="0" lvl="0" indent="0" algn="ctr" defTabSz="666750">
            <a:lnSpc>
              <a:spcPct val="90000"/>
            </a:lnSpc>
            <a:spcBef>
              <a:spcPct val="0"/>
            </a:spcBef>
            <a:spcAft>
              <a:spcPct val="35000"/>
            </a:spcAft>
            <a:buNone/>
          </a:pPr>
          <a:r>
            <a:rPr lang="en-US" sz="1500" kern="1200" dirty="0">
              <a:solidFill>
                <a:schemeClr val="tx1"/>
              </a:solidFill>
            </a:rPr>
            <a:t>health problem</a:t>
          </a:r>
        </a:p>
      </dsp:txBody>
      <dsp:txXfrm>
        <a:off x="2397180" y="47681"/>
        <a:ext cx="2595738" cy="646567"/>
      </dsp:txXfrm>
    </dsp:sp>
    <dsp:sp modelId="{F19B9B20-4F81-2B42-B508-F95F55A190FF}">
      <dsp:nvSpPr>
        <dsp:cNvPr id="0" name=""/>
        <dsp:cNvSpPr/>
      </dsp:nvSpPr>
      <dsp:spPr>
        <a:xfrm>
          <a:off x="2376996" y="2260028"/>
          <a:ext cx="2665694" cy="716523"/>
        </a:xfrm>
        <a:prstGeom prst="roundRect">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Vaccine and immunization characteristics</a:t>
          </a:r>
        </a:p>
      </dsp:txBody>
      <dsp:txXfrm>
        <a:off x="2411974" y="2295006"/>
        <a:ext cx="2595738" cy="646567"/>
      </dsp:txXfrm>
    </dsp:sp>
    <dsp:sp modelId="{18862E3A-5DEE-B940-BD76-1148F97AA621}">
      <dsp:nvSpPr>
        <dsp:cNvPr id="0" name=""/>
        <dsp:cNvSpPr/>
      </dsp:nvSpPr>
      <dsp:spPr>
        <a:xfrm>
          <a:off x="2369506" y="759299"/>
          <a:ext cx="2665694" cy="716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Resource use</a:t>
          </a:r>
        </a:p>
      </dsp:txBody>
      <dsp:txXfrm>
        <a:off x="2404484" y="794277"/>
        <a:ext cx="2595738" cy="646567"/>
      </dsp:txXfrm>
    </dsp:sp>
    <dsp:sp modelId="{D1D98CD6-D3B5-D04F-9DE6-4A6754C5117D}">
      <dsp:nvSpPr>
        <dsp:cNvPr id="0" name=""/>
        <dsp:cNvSpPr/>
      </dsp:nvSpPr>
      <dsp:spPr>
        <a:xfrm>
          <a:off x="2369506" y="1515933"/>
          <a:ext cx="2665694" cy="716523"/>
        </a:xfrm>
        <a:prstGeom prst="roundRect">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Health policy and programmatic issues</a:t>
          </a:r>
        </a:p>
      </dsp:txBody>
      <dsp:txXfrm>
        <a:off x="2404484" y="1550911"/>
        <a:ext cx="2595738" cy="6465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Specify evidence to be collected</a:t>
          </a:r>
          <a:endParaRPr lang="en-US" sz="1500" kern="1200" dirty="0"/>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Specify evidence to be collected</a:t>
          </a:r>
          <a:endParaRPr lang="en-US" sz="1500" kern="1200" dirty="0"/>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0" y="0"/>
          <a:ext cx="1143000"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Disease or Public health problem</a:t>
          </a:r>
        </a:p>
      </dsp:txBody>
      <dsp:txXfrm>
        <a:off x="0" y="0"/>
        <a:ext cx="1143000" cy="973945"/>
      </dsp:txXfrm>
    </dsp:sp>
    <dsp:sp modelId="{4522ED32-E5FD-1E44-86B6-59BB09D9CE3E}">
      <dsp:nvSpPr>
        <dsp:cNvPr id="0" name=""/>
        <dsp:cNvSpPr/>
      </dsp:nvSpPr>
      <dsp:spPr>
        <a:xfrm>
          <a:off x="114299" y="974559"/>
          <a:ext cx="914400"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Burden of disease</a:t>
          </a:r>
        </a:p>
      </dsp:txBody>
      <dsp:txXfrm>
        <a:off x="125299" y="985559"/>
        <a:ext cx="892400" cy="353572"/>
      </dsp:txXfrm>
    </dsp:sp>
    <dsp:sp modelId="{334C83A0-D743-834D-A2AA-F34E6A6BD98F}">
      <dsp:nvSpPr>
        <dsp:cNvPr id="0" name=""/>
        <dsp:cNvSpPr/>
      </dsp:nvSpPr>
      <dsp:spPr>
        <a:xfrm>
          <a:off x="114299" y="1407912"/>
          <a:ext cx="914400"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Clinical characteristic</a:t>
          </a:r>
        </a:p>
      </dsp:txBody>
      <dsp:txXfrm>
        <a:off x="125299" y="1418912"/>
        <a:ext cx="892400" cy="353572"/>
      </dsp:txXfrm>
    </dsp:sp>
    <dsp:sp modelId="{36A6926D-5A68-F740-9311-5E0275A90C9E}">
      <dsp:nvSpPr>
        <dsp:cNvPr id="0" name=""/>
        <dsp:cNvSpPr/>
      </dsp:nvSpPr>
      <dsp:spPr>
        <a:xfrm>
          <a:off x="114299" y="1841266"/>
          <a:ext cx="914400"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Use and costs of health care</a:t>
          </a:r>
        </a:p>
      </dsp:txBody>
      <dsp:txXfrm>
        <a:off x="125299" y="1852266"/>
        <a:ext cx="892400" cy="353572"/>
      </dsp:txXfrm>
    </dsp:sp>
    <dsp:sp modelId="{6DB06675-272E-6440-A816-69C9CC8FE493}">
      <dsp:nvSpPr>
        <dsp:cNvPr id="0" name=""/>
        <dsp:cNvSpPr/>
      </dsp:nvSpPr>
      <dsp:spPr>
        <a:xfrm>
          <a:off x="114299" y="2274619"/>
          <a:ext cx="914400"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Alternative preventive and control measures</a:t>
          </a:r>
        </a:p>
      </dsp:txBody>
      <dsp:txXfrm>
        <a:off x="125299" y="2285619"/>
        <a:ext cx="892400" cy="353572"/>
      </dsp:txXfrm>
    </dsp:sp>
    <dsp:sp modelId="{730CF6BE-5EE3-674D-8D9D-1C2DE27CE5E9}">
      <dsp:nvSpPr>
        <dsp:cNvPr id="0" name=""/>
        <dsp:cNvSpPr/>
      </dsp:nvSpPr>
      <dsp:spPr>
        <a:xfrm>
          <a:off x="114299" y="2707972"/>
          <a:ext cx="914400"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Regional and international considerations</a:t>
          </a:r>
        </a:p>
      </dsp:txBody>
      <dsp:txXfrm>
        <a:off x="125299" y="2718972"/>
        <a:ext cx="892400" cy="3535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6DD6C-740D-A441-B947-40A68EDE5F1D}">
      <dsp:nvSpPr>
        <dsp:cNvPr id="0" name=""/>
        <dsp:cNvSpPr/>
      </dsp:nvSpPr>
      <dsp:spPr>
        <a:xfrm>
          <a:off x="0" y="0"/>
          <a:ext cx="1143000"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Vaccine and immunization characteristics</a:t>
          </a:r>
        </a:p>
      </dsp:txBody>
      <dsp:txXfrm>
        <a:off x="0" y="0"/>
        <a:ext cx="1143000" cy="973945"/>
      </dsp:txXfrm>
    </dsp:sp>
    <dsp:sp modelId="{F7CD07DE-720C-4443-B5F9-C7D10CAE568F}">
      <dsp:nvSpPr>
        <dsp:cNvPr id="0" name=""/>
        <dsp:cNvSpPr/>
      </dsp:nvSpPr>
      <dsp:spPr>
        <a:xfrm>
          <a:off x="114299" y="974559"/>
          <a:ext cx="914400"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Vaccine characteristics</a:t>
          </a:r>
        </a:p>
      </dsp:txBody>
      <dsp:txXfrm>
        <a:off x="125299" y="985559"/>
        <a:ext cx="892400" cy="353572"/>
      </dsp:txXfrm>
    </dsp:sp>
    <dsp:sp modelId="{F2EC1069-716A-004F-8035-E2EA1FE45B9D}">
      <dsp:nvSpPr>
        <dsp:cNvPr id="0" name=""/>
        <dsp:cNvSpPr/>
      </dsp:nvSpPr>
      <dsp:spPr>
        <a:xfrm>
          <a:off x="114299" y="1407912"/>
          <a:ext cx="914400"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Safety</a:t>
          </a:r>
        </a:p>
      </dsp:txBody>
      <dsp:txXfrm>
        <a:off x="125299" y="1418912"/>
        <a:ext cx="892400" cy="353572"/>
      </dsp:txXfrm>
    </dsp:sp>
    <dsp:sp modelId="{C03D3C8B-BF03-1346-A3D6-DB7FE6A78870}">
      <dsp:nvSpPr>
        <dsp:cNvPr id="0" name=""/>
        <dsp:cNvSpPr/>
      </dsp:nvSpPr>
      <dsp:spPr>
        <a:xfrm>
          <a:off x="114299" y="1841266"/>
          <a:ext cx="914400"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Efficacy and effectiveness</a:t>
          </a:r>
        </a:p>
      </dsp:txBody>
      <dsp:txXfrm>
        <a:off x="125299" y="1852266"/>
        <a:ext cx="892400" cy="353572"/>
      </dsp:txXfrm>
    </dsp:sp>
    <dsp:sp modelId="{8EB1FE75-10EC-354F-BFB0-790036956CAB}">
      <dsp:nvSpPr>
        <dsp:cNvPr id="0" name=""/>
        <dsp:cNvSpPr/>
      </dsp:nvSpPr>
      <dsp:spPr>
        <a:xfrm>
          <a:off x="114299" y="2274619"/>
          <a:ext cx="914400"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Vaccine indirect effects</a:t>
          </a:r>
        </a:p>
      </dsp:txBody>
      <dsp:txXfrm>
        <a:off x="125299" y="2285619"/>
        <a:ext cx="892400" cy="353572"/>
      </dsp:txXfrm>
    </dsp:sp>
    <dsp:sp modelId="{5EB195AB-E4DC-2747-9AB8-C05F7C4D82D5}">
      <dsp:nvSpPr>
        <dsp:cNvPr id="0" name=""/>
        <dsp:cNvSpPr/>
      </dsp:nvSpPr>
      <dsp:spPr>
        <a:xfrm>
          <a:off x="114299" y="2707972"/>
          <a:ext cx="914400"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endParaRPr>
        </a:p>
      </dsp:txBody>
      <dsp:txXfrm>
        <a:off x="125299" y="2718972"/>
        <a:ext cx="892400" cy="3535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B84CA-3EE0-544E-AA95-2DE078838CD1}">
      <dsp:nvSpPr>
        <dsp:cNvPr id="0" name=""/>
        <dsp:cNvSpPr/>
      </dsp:nvSpPr>
      <dsp:spPr>
        <a:xfrm>
          <a:off x="0" y="0"/>
          <a:ext cx="1143000" cy="31263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Resource use</a:t>
          </a:r>
        </a:p>
      </dsp:txBody>
      <dsp:txXfrm>
        <a:off x="0" y="0"/>
        <a:ext cx="1143000" cy="937916"/>
      </dsp:txXfrm>
    </dsp:sp>
    <dsp:sp modelId="{20688556-6440-D44F-B51D-240FBBE7CCD2}">
      <dsp:nvSpPr>
        <dsp:cNvPr id="0" name=""/>
        <dsp:cNvSpPr/>
      </dsp:nvSpPr>
      <dsp:spPr>
        <a:xfrm>
          <a:off x="114299" y="937993"/>
          <a:ext cx="914400" cy="45544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Vaccine related costs and resource use</a:t>
          </a:r>
        </a:p>
      </dsp:txBody>
      <dsp:txXfrm>
        <a:off x="127639" y="951333"/>
        <a:ext cx="887720" cy="428768"/>
      </dsp:txXfrm>
    </dsp:sp>
    <dsp:sp modelId="{FC9FE298-AF1A-4549-9B95-E029FB47BF07}">
      <dsp:nvSpPr>
        <dsp:cNvPr id="0" name=""/>
        <dsp:cNvSpPr/>
      </dsp:nvSpPr>
      <dsp:spPr>
        <a:xfrm>
          <a:off x="114299" y="1463510"/>
          <a:ext cx="914400" cy="45544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Vaccine availability</a:t>
          </a:r>
        </a:p>
      </dsp:txBody>
      <dsp:txXfrm>
        <a:off x="127639" y="1476850"/>
        <a:ext cx="887720" cy="428768"/>
      </dsp:txXfrm>
    </dsp:sp>
    <dsp:sp modelId="{AD59B320-FD19-5047-9AAE-015491BB92E2}">
      <dsp:nvSpPr>
        <dsp:cNvPr id="0" name=""/>
        <dsp:cNvSpPr/>
      </dsp:nvSpPr>
      <dsp:spPr>
        <a:xfrm>
          <a:off x="114299" y="1989027"/>
          <a:ext cx="914400" cy="45544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Vaccine affordability</a:t>
          </a:r>
        </a:p>
      </dsp:txBody>
      <dsp:txXfrm>
        <a:off x="127639" y="2002367"/>
        <a:ext cx="887720" cy="428768"/>
      </dsp:txXfrm>
    </dsp:sp>
    <dsp:sp modelId="{D686E2C1-E5DC-024A-8B44-8F4087C4F96B}">
      <dsp:nvSpPr>
        <dsp:cNvPr id="0" name=""/>
        <dsp:cNvSpPr/>
      </dsp:nvSpPr>
      <dsp:spPr>
        <a:xfrm>
          <a:off x="114299" y="2514544"/>
          <a:ext cx="914400" cy="45544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Economic impact of intervention on NIP as well as health sector</a:t>
          </a:r>
        </a:p>
      </dsp:txBody>
      <dsp:txXfrm>
        <a:off x="127639" y="2527884"/>
        <a:ext cx="887720" cy="4287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EFC4A-2963-4F4A-A1FE-472836C5A69C}">
      <dsp:nvSpPr>
        <dsp:cNvPr id="0" name=""/>
        <dsp:cNvSpPr/>
      </dsp:nvSpPr>
      <dsp:spPr>
        <a:xfrm>
          <a:off x="558" y="0"/>
          <a:ext cx="1141883"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Health policy and programmatic issues</a:t>
          </a:r>
        </a:p>
      </dsp:txBody>
      <dsp:txXfrm>
        <a:off x="558" y="0"/>
        <a:ext cx="1141883" cy="973945"/>
      </dsp:txXfrm>
    </dsp:sp>
    <dsp:sp modelId="{EC80D995-7455-7C4F-9342-506C2C8BCF69}">
      <dsp:nvSpPr>
        <dsp:cNvPr id="0" name=""/>
        <dsp:cNvSpPr/>
      </dsp:nvSpPr>
      <dsp:spPr>
        <a:xfrm>
          <a:off x="114746" y="974539"/>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Interactions with existing interventions and control strategies</a:t>
          </a:r>
        </a:p>
      </dsp:txBody>
      <dsp:txXfrm>
        <a:off x="121551" y="981344"/>
        <a:ext cx="899897" cy="218740"/>
      </dsp:txXfrm>
    </dsp:sp>
    <dsp:sp modelId="{2A1B4ABB-27DF-504E-86A0-BB4A29050AFC}">
      <dsp:nvSpPr>
        <dsp:cNvPr id="0" name=""/>
        <dsp:cNvSpPr/>
      </dsp:nvSpPr>
      <dsp:spPr>
        <a:xfrm>
          <a:off x="114746" y="1242636"/>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Feasibility</a:t>
          </a:r>
        </a:p>
      </dsp:txBody>
      <dsp:txXfrm>
        <a:off x="121551" y="1249441"/>
        <a:ext cx="899897" cy="218740"/>
      </dsp:txXfrm>
    </dsp:sp>
    <dsp:sp modelId="{E7789D28-1C38-BB4A-A718-6C27BB5A0E87}">
      <dsp:nvSpPr>
        <dsp:cNvPr id="0" name=""/>
        <dsp:cNvSpPr/>
      </dsp:nvSpPr>
      <dsp:spPr>
        <a:xfrm>
          <a:off x="114746" y="1510732"/>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Vaccine registration and regulations</a:t>
          </a:r>
        </a:p>
      </dsp:txBody>
      <dsp:txXfrm>
        <a:off x="121551" y="1517537"/>
        <a:ext cx="899897" cy="218740"/>
      </dsp:txXfrm>
    </dsp:sp>
    <dsp:sp modelId="{C2684F4A-FF4B-1B4D-9171-73F2F4255B3D}">
      <dsp:nvSpPr>
        <dsp:cNvPr id="0" name=""/>
        <dsp:cNvSpPr/>
      </dsp:nvSpPr>
      <dsp:spPr>
        <a:xfrm>
          <a:off x="114746" y="1778829"/>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Impact on resources</a:t>
          </a:r>
        </a:p>
      </dsp:txBody>
      <dsp:txXfrm>
        <a:off x="121551" y="1785634"/>
        <a:ext cx="899897" cy="218740"/>
      </dsp:txXfrm>
    </dsp:sp>
    <dsp:sp modelId="{4CB76A62-A620-424D-ACDF-B74BE22357E8}">
      <dsp:nvSpPr>
        <dsp:cNvPr id="0" name=""/>
        <dsp:cNvSpPr/>
      </dsp:nvSpPr>
      <dsp:spPr>
        <a:xfrm>
          <a:off x="114746" y="2046925"/>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Ability to evaluate</a:t>
          </a:r>
        </a:p>
      </dsp:txBody>
      <dsp:txXfrm>
        <a:off x="121551" y="2053730"/>
        <a:ext cx="899897" cy="218740"/>
      </dsp:txXfrm>
    </dsp:sp>
    <dsp:sp modelId="{82F70FF3-4471-2B44-B96D-E0E5F258982C}">
      <dsp:nvSpPr>
        <dsp:cNvPr id="0" name=""/>
        <dsp:cNvSpPr/>
      </dsp:nvSpPr>
      <dsp:spPr>
        <a:xfrm>
          <a:off x="114746" y="2315022"/>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Acceptability</a:t>
          </a:r>
        </a:p>
      </dsp:txBody>
      <dsp:txXfrm>
        <a:off x="121551" y="2321827"/>
        <a:ext cx="899897" cy="218740"/>
      </dsp:txXfrm>
    </dsp:sp>
    <dsp:sp modelId="{0B28B1AE-A8BB-8D4C-9FDD-BD8009DF726F}">
      <dsp:nvSpPr>
        <dsp:cNvPr id="0" name=""/>
        <dsp:cNvSpPr/>
      </dsp:nvSpPr>
      <dsp:spPr>
        <a:xfrm>
          <a:off x="114746" y="2583118"/>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Equity</a:t>
          </a:r>
        </a:p>
      </dsp:txBody>
      <dsp:txXfrm>
        <a:off x="121551" y="2589923"/>
        <a:ext cx="899897" cy="218740"/>
      </dsp:txXfrm>
    </dsp:sp>
    <dsp:sp modelId="{814F0B66-C88E-A749-9639-EB50436EBD70}">
      <dsp:nvSpPr>
        <dsp:cNvPr id="0" name=""/>
        <dsp:cNvSpPr/>
      </dsp:nvSpPr>
      <dsp:spPr>
        <a:xfrm>
          <a:off x="114746" y="2851215"/>
          <a:ext cx="913507"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Social considerations</a:t>
          </a:r>
        </a:p>
      </dsp:txBody>
      <dsp:txXfrm>
        <a:off x="121551" y="2858020"/>
        <a:ext cx="899897" cy="2187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Specify evidence to be collected</a:t>
          </a:r>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34133"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34133"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Specify evidence to be collected</a:t>
          </a:r>
          <a:endParaRPr lang="en-US" sz="1500" kern="1200" dirty="0"/>
        </a:p>
        <a:p>
          <a:pPr marL="0" lvl="0" indent="0" algn="l" defTabSz="666750">
            <a:lnSpc>
              <a:spcPct val="90000"/>
            </a:lnSpc>
            <a:spcBef>
              <a:spcPct val="0"/>
            </a:spcBef>
            <a:spcAft>
              <a:spcPct val="35000"/>
            </a:spcAft>
            <a:buNone/>
          </a:pPr>
          <a:r>
            <a:rPr lang="en-US" sz="1500" kern="1200"/>
            <a:t>Rank outcomes</a:t>
          </a:r>
          <a:endParaRPr lang="en-US" sz="1500" kern="1200" dirty="0"/>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032" y="0"/>
          <a:ext cx="1012999"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Disease or Public health problem</a:t>
          </a:r>
        </a:p>
      </dsp:txBody>
      <dsp:txXfrm>
        <a:off x="1032" y="0"/>
        <a:ext cx="1012999" cy="973945"/>
      </dsp:txXfrm>
    </dsp:sp>
    <dsp:sp modelId="{4522ED32-E5FD-1E44-86B6-59BB09D9CE3E}">
      <dsp:nvSpPr>
        <dsp:cNvPr id="0" name=""/>
        <dsp:cNvSpPr/>
      </dsp:nvSpPr>
      <dsp:spPr>
        <a:xfrm>
          <a:off x="102332" y="974559"/>
          <a:ext cx="810399"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Burden of disease</a:t>
          </a:r>
        </a:p>
      </dsp:txBody>
      <dsp:txXfrm>
        <a:off x="113332" y="985559"/>
        <a:ext cx="788399" cy="353572"/>
      </dsp:txXfrm>
    </dsp:sp>
    <dsp:sp modelId="{334C83A0-D743-834D-A2AA-F34E6A6BD98F}">
      <dsp:nvSpPr>
        <dsp:cNvPr id="0" name=""/>
        <dsp:cNvSpPr/>
      </dsp:nvSpPr>
      <dsp:spPr>
        <a:xfrm>
          <a:off x="102332" y="1407912"/>
          <a:ext cx="810399"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Clinical characteristic</a:t>
          </a:r>
        </a:p>
      </dsp:txBody>
      <dsp:txXfrm>
        <a:off x="113332" y="1418912"/>
        <a:ext cx="788399" cy="353572"/>
      </dsp:txXfrm>
    </dsp:sp>
    <dsp:sp modelId="{36A6926D-5A68-F740-9311-5E0275A90C9E}">
      <dsp:nvSpPr>
        <dsp:cNvPr id="0" name=""/>
        <dsp:cNvSpPr/>
      </dsp:nvSpPr>
      <dsp:spPr>
        <a:xfrm>
          <a:off x="102332" y="1841266"/>
          <a:ext cx="810399"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Use and costs of health care</a:t>
          </a:r>
        </a:p>
      </dsp:txBody>
      <dsp:txXfrm>
        <a:off x="113332" y="1852266"/>
        <a:ext cx="788399" cy="353572"/>
      </dsp:txXfrm>
    </dsp:sp>
    <dsp:sp modelId="{6DB06675-272E-6440-A816-69C9CC8FE493}">
      <dsp:nvSpPr>
        <dsp:cNvPr id="0" name=""/>
        <dsp:cNvSpPr/>
      </dsp:nvSpPr>
      <dsp:spPr>
        <a:xfrm>
          <a:off x="102332" y="2274619"/>
          <a:ext cx="810399"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Alternative preventive and control measures</a:t>
          </a:r>
        </a:p>
      </dsp:txBody>
      <dsp:txXfrm>
        <a:off x="113332" y="2285619"/>
        <a:ext cx="788399" cy="353572"/>
      </dsp:txXfrm>
    </dsp:sp>
    <dsp:sp modelId="{730CF6BE-5EE3-674D-8D9D-1C2DE27CE5E9}">
      <dsp:nvSpPr>
        <dsp:cNvPr id="0" name=""/>
        <dsp:cNvSpPr/>
      </dsp:nvSpPr>
      <dsp:spPr>
        <a:xfrm>
          <a:off x="102332" y="2707972"/>
          <a:ext cx="810399" cy="375572"/>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Regional and international considerations</a:t>
          </a:r>
        </a:p>
      </dsp:txBody>
      <dsp:txXfrm>
        <a:off x="113332" y="2718972"/>
        <a:ext cx="788399" cy="353572"/>
      </dsp:txXfrm>
    </dsp:sp>
    <dsp:sp modelId="{9E16DD6C-740D-A441-B947-40A68EDE5F1D}">
      <dsp:nvSpPr>
        <dsp:cNvPr id="0" name=""/>
        <dsp:cNvSpPr/>
      </dsp:nvSpPr>
      <dsp:spPr>
        <a:xfrm>
          <a:off x="1090006" y="0"/>
          <a:ext cx="1012999"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Vaccine and immunization characteristics</a:t>
          </a:r>
        </a:p>
      </dsp:txBody>
      <dsp:txXfrm>
        <a:off x="1090006" y="0"/>
        <a:ext cx="1012999" cy="973945"/>
      </dsp:txXfrm>
    </dsp:sp>
    <dsp:sp modelId="{F7CD07DE-720C-4443-B5F9-C7D10CAE568F}">
      <dsp:nvSpPr>
        <dsp:cNvPr id="0" name=""/>
        <dsp:cNvSpPr/>
      </dsp:nvSpPr>
      <dsp:spPr>
        <a:xfrm>
          <a:off x="1191306" y="974559"/>
          <a:ext cx="810399"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Vaccine characteristics</a:t>
          </a:r>
        </a:p>
      </dsp:txBody>
      <dsp:txXfrm>
        <a:off x="1202306" y="985559"/>
        <a:ext cx="788399" cy="353572"/>
      </dsp:txXfrm>
    </dsp:sp>
    <dsp:sp modelId="{F2EC1069-716A-004F-8035-E2EA1FE45B9D}">
      <dsp:nvSpPr>
        <dsp:cNvPr id="0" name=""/>
        <dsp:cNvSpPr/>
      </dsp:nvSpPr>
      <dsp:spPr>
        <a:xfrm>
          <a:off x="1191306" y="1407912"/>
          <a:ext cx="810399"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Safety</a:t>
          </a:r>
        </a:p>
      </dsp:txBody>
      <dsp:txXfrm>
        <a:off x="1202306" y="1418912"/>
        <a:ext cx="788399" cy="353572"/>
      </dsp:txXfrm>
    </dsp:sp>
    <dsp:sp modelId="{C03D3C8B-BF03-1346-A3D6-DB7FE6A78870}">
      <dsp:nvSpPr>
        <dsp:cNvPr id="0" name=""/>
        <dsp:cNvSpPr/>
      </dsp:nvSpPr>
      <dsp:spPr>
        <a:xfrm>
          <a:off x="1191306" y="1841266"/>
          <a:ext cx="810399"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Efficacy and effectiveness</a:t>
          </a:r>
        </a:p>
      </dsp:txBody>
      <dsp:txXfrm>
        <a:off x="1202306" y="1852266"/>
        <a:ext cx="788399" cy="353572"/>
      </dsp:txXfrm>
    </dsp:sp>
    <dsp:sp modelId="{8EB1FE75-10EC-354F-BFB0-790036956CAB}">
      <dsp:nvSpPr>
        <dsp:cNvPr id="0" name=""/>
        <dsp:cNvSpPr/>
      </dsp:nvSpPr>
      <dsp:spPr>
        <a:xfrm>
          <a:off x="1191306" y="2274619"/>
          <a:ext cx="810399"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Vaccine indirect effects</a:t>
          </a:r>
        </a:p>
      </dsp:txBody>
      <dsp:txXfrm>
        <a:off x="1202306" y="2285619"/>
        <a:ext cx="788399" cy="353572"/>
      </dsp:txXfrm>
    </dsp:sp>
    <dsp:sp modelId="{5EB195AB-E4DC-2747-9AB8-C05F7C4D82D5}">
      <dsp:nvSpPr>
        <dsp:cNvPr id="0" name=""/>
        <dsp:cNvSpPr/>
      </dsp:nvSpPr>
      <dsp:spPr>
        <a:xfrm>
          <a:off x="1191306" y="2707972"/>
          <a:ext cx="810399" cy="375572"/>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1202306" y="2718972"/>
        <a:ext cx="788399" cy="353572"/>
      </dsp:txXfrm>
    </dsp:sp>
    <dsp:sp modelId="{271B84CA-3EE0-544E-AA95-2DE078838CD1}">
      <dsp:nvSpPr>
        <dsp:cNvPr id="0" name=""/>
        <dsp:cNvSpPr/>
      </dsp:nvSpPr>
      <dsp:spPr>
        <a:xfrm>
          <a:off x="2178981" y="0"/>
          <a:ext cx="1012999"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Resource use</a:t>
          </a:r>
        </a:p>
      </dsp:txBody>
      <dsp:txXfrm>
        <a:off x="2178981" y="0"/>
        <a:ext cx="1012999" cy="973945"/>
      </dsp:txXfrm>
    </dsp:sp>
    <dsp:sp modelId="{20688556-6440-D44F-B51D-240FBBE7CCD2}">
      <dsp:nvSpPr>
        <dsp:cNvPr id="0" name=""/>
        <dsp:cNvSpPr/>
      </dsp:nvSpPr>
      <dsp:spPr>
        <a:xfrm>
          <a:off x="2280281" y="974024"/>
          <a:ext cx="810399" cy="47294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Vaccine related costs and resource use</a:t>
          </a:r>
        </a:p>
      </dsp:txBody>
      <dsp:txXfrm>
        <a:off x="2294133" y="987876"/>
        <a:ext cx="782695" cy="445239"/>
      </dsp:txXfrm>
    </dsp:sp>
    <dsp:sp modelId="{FC9FE298-AF1A-4549-9B95-E029FB47BF07}">
      <dsp:nvSpPr>
        <dsp:cNvPr id="0" name=""/>
        <dsp:cNvSpPr/>
      </dsp:nvSpPr>
      <dsp:spPr>
        <a:xfrm>
          <a:off x="2280281" y="1519728"/>
          <a:ext cx="810399" cy="47294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Vaccine availability</a:t>
          </a:r>
        </a:p>
      </dsp:txBody>
      <dsp:txXfrm>
        <a:off x="2294133" y="1533580"/>
        <a:ext cx="782695" cy="445239"/>
      </dsp:txXfrm>
    </dsp:sp>
    <dsp:sp modelId="{AD59B320-FD19-5047-9AAE-015491BB92E2}">
      <dsp:nvSpPr>
        <dsp:cNvPr id="0" name=""/>
        <dsp:cNvSpPr/>
      </dsp:nvSpPr>
      <dsp:spPr>
        <a:xfrm>
          <a:off x="2280281" y="2065432"/>
          <a:ext cx="810399" cy="47294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Vaccine affordability</a:t>
          </a:r>
        </a:p>
      </dsp:txBody>
      <dsp:txXfrm>
        <a:off x="2294133" y="2079284"/>
        <a:ext cx="782695" cy="445239"/>
      </dsp:txXfrm>
    </dsp:sp>
    <dsp:sp modelId="{D686E2C1-E5DC-024A-8B44-8F4087C4F96B}">
      <dsp:nvSpPr>
        <dsp:cNvPr id="0" name=""/>
        <dsp:cNvSpPr/>
      </dsp:nvSpPr>
      <dsp:spPr>
        <a:xfrm>
          <a:off x="2280281" y="2611136"/>
          <a:ext cx="810399" cy="47294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Economic impact of intervention on NIP as well as health sector</a:t>
          </a:r>
        </a:p>
      </dsp:txBody>
      <dsp:txXfrm>
        <a:off x="2294133" y="2624988"/>
        <a:ext cx="782695" cy="445239"/>
      </dsp:txXfrm>
    </dsp:sp>
    <dsp:sp modelId="{317EFC4A-2963-4F4A-A1FE-472836C5A69C}">
      <dsp:nvSpPr>
        <dsp:cNvPr id="0" name=""/>
        <dsp:cNvSpPr/>
      </dsp:nvSpPr>
      <dsp:spPr>
        <a:xfrm>
          <a:off x="3267956" y="0"/>
          <a:ext cx="1012999" cy="32464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Health policy and programmatic issues</a:t>
          </a:r>
        </a:p>
      </dsp:txBody>
      <dsp:txXfrm>
        <a:off x="3267956" y="0"/>
        <a:ext cx="1012999" cy="973945"/>
      </dsp:txXfrm>
    </dsp:sp>
    <dsp:sp modelId="{EC80D995-7455-7C4F-9342-506C2C8BCF69}">
      <dsp:nvSpPr>
        <dsp:cNvPr id="0" name=""/>
        <dsp:cNvSpPr/>
      </dsp:nvSpPr>
      <dsp:spPr>
        <a:xfrm>
          <a:off x="3369256" y="974539"/>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Interactions with existing interventions and control strategies</a:t>
          </a:r>
        </a:p>
      </dsp:txBody>
      <dsp:txXfrm>
        <a:off x="3376061" y="981344"/>
        <a:ext cx="796789" cy="218740"/>
      </dsp:txXfrm>
    </dsp:sp>
    <dsp:sp modelId="{2A1B4ABB-27DF-504E-86A0-BB4A29050AFC}">
      <dsp:nvSpPr>
        <dsp:cNvPr id="0" name=""/>
        <dsp:cNvSpPr/>
      </dsp:nvSpPr>
      <dsp:spPr>
        <a:xfrm>
          <a:off x="3369256" y="1242636"/>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Feasibility</a:t>
          </a:r>
        </a:p>
      </dsp:txBody>
      <dsp:txXfrm>
        <a:off x="3376061" y="1249441"/>
        <a:ext cx="796789" cy="218740"/>
      </dsp:txXfrm>
    </dsp:sp>
    <dsp:sp modelId="{E7789D28-1C38-BB4A-A718-6C27BB5A0E87}">
      <dsp:nvSpPr>
        <dsp:cNvPr id="0" name=""/>
        <dsp:cNvSpPr/>
      </dsp:nvSpPr>
      <dsp:spPr>
        <a:xfrm>
          <a:off x="3369256" y="1510732"/>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Vaccine registration and regulations</a:t>
          </a:r>
        </a:p>
      </dsp:txBody>
      <dsp:txXfrm>
        <a:off x="3376061" y="1517537"/>
        <a:ext cx="796789" cy="218740"/>
      </dsp:txXfrm>
    </dsp:sp>
    <dsp:sp modelId="{C2684F4A-FF4B-1B4D-9171-73F2F4255B3D}">
      <dsp:nvSpPr>
        <dsp:cNvPr id="0" name=""/>
        <dsp:cNvSpPr/>
      </dsp:nvSpPr>
      <dsp:spPr>
        <a:xfrm>
          <a:off x="3369256" y="1778829"/>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Impact on resources</a:t>
          </a:r>
        </a:p>
      </dsp:txBody>
      <dsp:txXfrm>
        <a:off x="3376061" y="1785634"/>
        <a:ext cx="796789" cy="218740"/>
      </dsp:txXfrm>
    </dsp:sp>
    <dsp:sp modelId="{4CB76A62-A620-424D-ACDF-B74BE22357E8}">
      <dsp:nvSpPr>
        <dsp:cNvPr id="0" name=""/>
        <dsp:cNvSpPr/>
      </dsp:nvSpPr>
      <dsp:spPr>
        <a:xfrm>
          <a:off x="3369256" y="2046925"/>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Ability to evaluate</a:t>
          </a:r>
        </a:p>
      </dsp:txBody>
      <dsp:txXfrm>
        <a:off x="3376061" y="2053730"/>
        <a:ext cx="796789" cy="218740"/>
      </dsp:txXfrm>
    </dsp:sp>
    <dsp:sp modelId="{82F70FF3-4471-2B44-B96D-E0E5F258982C}">
      <dsp:nvSpPr>
        <dsp:cNvPr id="0" name=""/>
        <dsp:cNvSpPr/>
      </dsp:nvSpPr>
      <dsp:spPr>
        <a:xfrm>
          <a:off x="3369256" y="2315022"/>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Acceptability</a:t>
          </a:r>
        </a:p>
      </dsp:txBody>
      <dsp:txXfrm>
        <a:off x="3376061" y="2321827"/>
        <a:ext cx="796789" cy="218740"/>
      </dsp:txXfrm>
    </dsp:sp>
    <dsp:sp modelId="{0B28B1AE-A8BB-8D4C-9FDD-BD8009DF726F}">
      <dsp:nvSpPr>
        <dsp:cNvPr id="0" name=""/>
        <dsp:cNvSpPr/>
      </dsp:nvSpPr>
      <dsp:spPr>
        <a:xfrm>
          <a:off x="3369256" y="2583118"/>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Equity</a:t>
          </a:r>
        </a:p>
      </dsp:txBody>
      <dsp:txXfrm>
        <a:off x="3376061" y="2589923"/>
        <a:ext cx="796789" cy="218740"/>
      </dsp:txXfrm>
    </dsp:sp>
    <dsp:sp modelId="{814F0B66-C88E-A749-9639-EB50436EBD70}">
      <dsp:nvSpPr>
        <dsp:cNvPr id="0" name=""/>
        <dsp:cNvSpPr/>
      </dsp:nvSpPr>
      <dsp:spPr>
        <a:xfrm>
          <a:off x="3369256" y="2851215"/>
          <a:ext cx="810399" cy="23235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rPr>
            <a:t>Social considerations</a:t>
          </a:r>
        </a:p>
      </dsp:txBody>
      <dsp:txXfrm>
        <a:off x="3376061" y="2858020"/>
        <a:ext cx="796789" cy="21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or Public health problem</a:t>
          </a:r>
        </a:p>
      </dsp:txBody>
      <dsp:txXfrm>
        <a:off x="1469" y="0"/>
        <a:ext cx="1442144" cy="1219200"/>
      </dsp:txXfrm>
    </dsp:sp>
    <dsp:sp modelId="{4522ED32-E5FD-1E44-86B6-59BB09D9CE3E}">
      <dsp:nvSpPr>
        <dsp:cNvPr id="0" name=""/>
        <dsp:cNvSpPr/>
      </dsp:nvSpPr>
      <dsp:spPr>
        <a:xfrm>
          <a:off x="145684" y="1219200"/>
          <a:ext cx="1153715" cy="264160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179475" y="1252991"/>
        <a:ext cx="1086133" cy="2574018"/>
      </dsp:txXfrm>
    </dsp:sp>
    <dsp:sp modelId="{9E16DD6C-740D-A441-B947-40A68EDE5F1D}">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Vaccine and immunization characteristics</a:t>
          </a:r>
        </a:p>
      </dsp:txBody>
      <dsp:txXfrm>
        <a:off x="1551775" y="0"/>
        <a:ext cx="1442144" cy="1219200"/>
      </dsp:txXfrm>
    </dsp:sp>
    <dsp:sp modelId="{F7CD07DE-720C-4443-B5F9-C7D10CAE568F}">
      <dsp:nvSpPr>
        <dsp:cNvPr id="0" name=""/>
        <dsp:cNvSpPr/>
      </dsp:nvSpPr>
      <dsp:spPr>
        <a:xfrm>
          <a:off x="1695989" y="1219200"/>
          <a:ext cx="1153715" cy="2641600"/>
        </a:xfrm>
        <a:prstGeom prst="roundRect">
          <a:avLst>
            <a:gd name="adj" fmla="val 10000"/>
          </a:avLst>
        </a:prstGeom>
        <a:solidFill>
          <a:srgbClr val="FC7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729780" y="1252991"/>
        <a:ext cx="1086133" cy="2574018"/>
      </dsp:txXfrm>
    </dsp:sp>
    <dsp:sp modelId="{271B84CA-3EE0-544E-AA95-2DE078838CD1}">
      <dsp:nvSpPr>
        <dsp:cNvPr id="0" name=""/>
        <dsp:cNvSpPr/>
      </dsp:nvSpPr>
      <dsp:spPr>
        <a:xfrm>
          <a:off x="3102080"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Resource use</a:t>
          </a:r>
        </a:p>
      </dsp:txBody>
      <dsp:txXfrm>
        <a:off x="3102080" y="0"/>
        <a:ext cx="1442144" cy="1219200"/>
      </dsp:txXfrm>
    </dsp:sp>
    <dsp:sp modelId="{20688556-6440-D44F-B51D-240FBBE7CCD2}">
      <dsp:nvSpPr>
        <dsp:cNvPr id="0" name=""/>
        <dsp:cNvSpPr/>
      </dsp:nvSpPr>
      <dsp:spPr>
        <a:xfrm>
          <a:off x="3246294" y="1219200"/>
          <a:ext cx="1153715" cy="264160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280085" y="1252991"/>
        <a:ext cx="1086133" cy="2574018"/>
      </dsp:txXfrm>
    </dsp:sp>
    <dsp:sp modelId="{317EFC4A-2963-4F4A-A1FE-472836C5A69C}">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policy and programmatic issues</a:t>
          </a:r>
        </a:p>
      </dsp:txBody>
      <dsp:txXfrm>
        <a:off x="4652385" y="0"/>
        <a:ext cx="1442144" cy="1219200"/>
      </dsp:txXfrm>
    </dsp:sp>
    <dsp:sp modelId="{EC80D995-7455-7C4F-9342-506C2C8BCF69}">
      <dsp:nvSpPr>
        <dsp:cNvPr id="0" name=""/>
        <dsp:cNvSpPr/>
      </dsp:nvSpPr>
      <dsp:spPr>
        <a:xfrm>
          <a:off x="4796600" y="1219200"/>
          <a:ext cx="1153715" cy="264160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830391" y="1252991"/>
        <a:ext cx="1086133" cy="2574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or Public health problem</a:t>
          </a:r>
        </a:p>
      </dsp:txBody>
      <dsp:txXfrm>
        <a:off x="1469" y="0"/>
        <a:ext cx="1442144" cy="1219200"/>
      </dsp:txXfrm>
    </dsp:sp>
    <dsp:sp modelId="{4522ED32-E5FD-1E44-86B6-59BB09D9CE3E}">
      <dsp:nvSpPr>
        <dsp:cNvPr id="0" name=""/>
        <dsp:cNvSpPr/>
      </dsp:nvSpPr>
      <dsp:spPr>
        <a:xfrm>
          <a:off x="145684" y="1219968"/>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Burden of disease</a:t>
          </a:r>
        </a:p>
      </dsp:txBody>
      <dsp:txXfrm>
        <a:off x="159454" y="1233738"/>
        <a:ext cx="1126175" cy="442608"/>
      </dsp:txXfrm>
    </dsp:sp>
    <dsp:sp modelId="{334C83A0-D743-834D-A2AA-F34E6A6BD98F}">
      <dsp:nvSpPr>
        <dsp:cNvPr id="0" name=""/>
        <dsp:cNvSpPr/>
      </dsp:nvSpPr>
      <dsp:spPr>
        <a:xfrm>
          <a:off x="145684" y="1762447"/>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Clinical characteristic</a:t>
          </a:r>
        </a:p>
      </dsp:txBody>
      <dsp:txXfrm>
        <a:off x="159454" y="1776217"/>
        <a:ext cx="1126175" cy="442608"/>
      </dsp:txXfrm>
    </dsp:sp>
    <dsp:sp modelId="{36A6926D-5A68-F740-9311-5E0275A90C9E}">
      <dsp:nvSpPr>
        <dsp:cNvPr id="0" name=""/>
        <dsp:cNvSpPr/>
      </dsp:nvSpPr>
      <dsp:spPr>
        <a:xfrm>
          <a:off x="145684" y="2304925"/>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Use and costs of health care</a:t>
          </a:r>
        </a:p>
      </dsp:txBody>
      <dsp:txXfrm>
        <a:off x="159454" y="2318695"/>
        <a:ext cx="1126175" cy="442608"/>
      </dsp:txXfrm>
    </dsp:sp>
    <dsp:sp modelId="{6DB06675-272E-6440-A816-69C9CC8FE493}">
      <dsp:nvSpPr>
        <dsp:cNvPr id="0" name=""/>
        <dsp:cNvSpPr/>
      </dsp:nvSpPr>
      <dsp:spPr>
        <a:xfrm>
          <a:off x="145684" y="2847404"/>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Alternative preventive and control measures</a:t>
          </a:r>
        </a:p>
      </dsp:txBody>
      <dsp:txXfrm>
        <a:off x="159454" y="2861174"/>
        <a:ext cx="1126175" cy="442608"/>
      </dsp:txXfrm>
    </dsp:sp>
    <dsp:sp modelId="{730CF6BE-5EE3-674D-8D9D-1C2DE27CE5E9}">
      <dsp:nvSpPr>
        <dsp:cNvPr id="0" name=""/>
        <dsp:cNvSpPr/>
      </dsp:nvSpPr>
      <dsp:spPr>
        <a:xfrm>
          <a:off x="145684" y="3389883"/>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Regional and international considerations</a:t>
          </a:r>
        </a:p>
      </dsp:txBody>
      <dsp:txXfrm>
        <a:off x="159454" y="3403653"/>
        <a:ext cx="1126175" cy="442608"/>
      </dsp:txXfrm>
    </dsp:sp>
    <dsp:sp modelId="{9E16DD6C-740D-A441-B947-40A68EDE5F1D}">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Vaccine and immunization characteristics</a:t>
          </a:r>
        </a:p>
      </dsp:txBody>
      <dsp:txXfrm>
        <a:off x="1551775" y="0"/>
        <a:ext cx="1442144" cy="1219200"/>
      </dsp:txXfrm>
    </dsp:sp>
    <dsp:sp modelId="{F7CD07DE-720C-4443-B5F9-C7D10CAE568F}">
      <dsp:nvSpPr>
        <dsp:cNvPr id="0" name=""/>
        <dsp:cNvSpPr/>
      </dsp:nvSpPr>
      <dsp:spPr>
        <a:xfrm>
          <a:off x="1695989" y="1219200"/>
          <a:ext cx="1153715" cy="2641600"/>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29780" y="1252991"/>
        <a:ext cx="1086133" cy="2574018"/>
      </dsp:txXfrm>
    </dsp:sp>
    <dsp:sp modelId="{271B84CA-3EE0-544E-AA95-2DE078838CD1}">
      <dsp:nvSpPr>
        <dsp:cNvPr id="0" name=""/>
        <dsp:cNvSpPr/>
      </dsp:nvSpPr>
      <dsp:spPr>
        <a:xfrm>
          <a:off x="3102080"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Resource use</a:t>
          </a:r>
        </a:p>
      </dsp:txBody>
      <dsp:txXfrm>
        <a:off x="3102080" y="0"/>
        <a:ext cx="1442144" cy="1219200"/>
      </dsp:txXfrm>
    </dsp:sp>
    <dsp:sp modelId="{20688556-6440-D44F-B51D-240FBBE7CCD2}">
      <dsp:nvSpPr>
        <dsp:cNvPr id="0" name=""/>
        <dsp:cNvSpPr/>
      </dsp:nvSpPr>
      <dsp:spPr>
        <a:xfrm>
          <a:off x="3246294" y="1219200"/>
          <a:ext cx="1153715" cy="264160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280085" y="1252991"/>
        <a:ext cx="1086133" cy="2574018"/>
      </dsp:txXfrm>
    </dsp:sp>
    <dsp:sp modelId="{317EFC4A-2963-4F4A-A1FE-472836C5A69C}">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policy and programmatic issues</a:t>
          </a:r>
        </a:p>
      </dsp:txBody>
      <dsp:txXfrm>
        <a:off x="4652385" y="0"/>
        <a:ext cx="1442144" cy="1219200"/>
      </dsp:txXfrm>
    </dsp:sp>
    <dsp:sp modelId="{EC80D995-7455-7C4F-9342-506C2C8BCF69}">
      <dsp:nvSpPr>
        <dsp:cNvPr id="0" name=""/>
        <dsp:cNvSpPr/>
      </dsp:nvSpPr>
      <dsp:spPr>
        <a:xfrm>
          <a:off x="4796600" y="1219200"/>
          <a:ext cx="1153715" cy="264160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830391" y="1252991"/>
        <a:ext cx="1086133" cy="2574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or Public health problem</a:t>
          </a:r>
        </a:p>
      </dsp:txBody>
      <dsp:txXfrm>
        <a:off x="1469" y="0"/>
        <a:ext cx="1442144" cy="1219200"/>
      </dsp:txXfrm>
    </dsp:sp>
    <dsp:sp modelId="{4522ED32-E5FD-1E44-86B6-59BB09D9CE3E}">
      <dsp:nvSpPr>
        <dsp:cNvPr id="0" name=""/>
        <dsp:cNvSpPr/>
      </dsp:nvSpPr>
      <dsp:spPr>
        <a:xfrm>
          <a:off x="145684" y="1219968"/>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Burden of disease</a:t>
          </a:r>
        </a:p>
      </dsp:txBody>
      <dsp:txXfrm>
        <a:off x="159454" y="1233738"/>
        <a:ext cx="1126175" cy="442608"/>
      </dsp:txXfrm>
    </dsp:sp>
    <dsp:sp modelId="{334C83A0-D743-834D-A2AA-F34E6A6BD98F}">
      <dsp:nvSpPr>
        <dsp:cNvPr id="0" name=""/>
        <dsp:cNvSpPr/>
      </dsp:nvSpPr>
      <dsp:spPr>
        <a:xfrm>
          <a:off x="145684" y="1762447"/>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Clinical characteristic</a:t>
          </a:r>
        </a:p>
      </dsp:txBody>
      <dsp:txXfrm>
        <a:off x="159454" y="1776217"/>
        <a:ext cx="1126175" cy="442608"/>
      </dsp:txXfrm>
    </dsp:sp>
    <dsp:sp modelId="{36A6926D-5A68-F740-9311-5E0275A90C9E}">
      <dsp:nvSpPr>
        <dsp:cNvPr id="0" name=""/>
        <dsp:cNvSpPr/>
      </dsp:nvSpPr>
      <dsp:spPr>
        <a:xfrm>
          <a:off x="145684" y="2304925"/>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Use and costs of health care</a:t>
          </a:r>
        </a:p>
      </dsp:txBody>
      <dsp:txXfrm>
        <a:off x="159454" y="2318695"/>
        <a:ext cx="1126175" cy="442608"/>
      </dsp:txXfrm>
    </dsp:sp>
    <dsp:sp modelId="{6DB06675-272E-6440-A816-69C9CC8FE493}">
      <dsp:nvSpPr>
        <dsp:cNvPr id="0" name=""/>
        <dsp:cNvSpPr/>
      </dsp:nvSpPr>
      <dsp:spPr>
        <a:xfrm>
          <a:off x="145684" y="2847404"/>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Alternative preventive and control measures</a:t>
          </a:r>
        </a:p>
      </dsp:txBody>
      <dsp:txXfrm>
        <a:off x="159454" y="2861174"/>
        <a:ext cx="1126175" cy="442608"/>
      </dsp:txXfrm>
    </dsp:sp>
    <dsp:sp modelId="{730CF6BE-5EE3-674D-8D9D-1C2DE27CE5E9}">
      <dsp:nvSpPr>
        <dsp:cNvPr id="0" name=""/>
        <dsp:cNvSpPr/>
      </dsp:nvSpPr>
      <dsp:spPr>
        <a:xfrm>
          <a:off x="145684" y="3389883"/>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Regional and international considerations</a:t>
          </a:r>
        </a:p>
      </dsp:txBody>
      <dsp:txXfrm>
        <a:off x="159454" y="3403653"/>
        <a:ext cx="1126175" cy="442608"/>
      </dsp:txXfrm>
    </dsp:sp>
    <dsp:sp modelId="{9E16DD6C-740D-A441-B947-40A68EDE5F1D}">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Vaccine and immunization characteristics</a:t>
          </a:r>
        </a:p>
      </dsp:txBody>
      <dsp:txXfrm>
        <a:off x="1551775" y="0"/>
        <a:ext cx="1442144" cy="1219200"/>
      </dsp:txXfrm>
    </dsp:sp>
    <dsp:sp modelId="{F7CD07DE-720C-4443-B5F9-C7D10CAE568F}">
      <dsp:nvSpPr>
        <dsp:cNvPr id="0" name=""/>
        <dsp:cNvSpPr/>
      </dsp:nvSpPr>
      <dsp:spPr>
        <a:xfrm>
          <a:off x="1695989" y="1219968"/>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Vaccine characteristics</a:t>
          </a:r>
        </a:p>
      </dsp:txBody>
      <dsp:txXfrm>
        <a:off x="1709759" y="1233738"/>
        <a:ext cx="1126175" cy="442608"/>
      </dsp:txXfrm>
    </dsp:sp>
    <dsp:sp modelId="{F2EC1069-716A-004F-8035-E2EA1FE45B9D}">
      <dsp:nvSpPr>
        <dsp:cNvPr id="0" name=""/>
        <dsp:cNvSpPr/>
      </dsp:nvSpPr>
      <dsp:spPr>
        <a:xfrm>
          <a:off x="1695989" y="1762447"/>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Safety</a:t>
          </a:r>
        </a:p>
      </dsp:txBody>
      <dsp:txXfrm>
        <a:off x="1709759" y="1776217"/>
        <a:ext cx="1126175" cy="442608"/>
      </dsp:txXfrm>
    </dsp:sp>
    <dsp:sp modelId="{C03D3C8B-BF03-1346-A3D6-DB7FE6A78870}">
      <dsp:nvSpPr>
        <dsp:cNvPr id="0" name=""/>
        <dsp:cNvSpPr/>
      </dsp:nvSpPr>
      <dsp:spPr>
        <a:xfrm>
          <a:off x="1695989" y="2304925"/>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Efficacy and effectiveness</a:t>
          </a:r>
        </a:p>
      </dsp:txBody>
      <dsp:txXfrm>
        <a:off x="1709759" y="2318695"/>
        <a:ext cx="1126175" cy="442608"/>
      </dsp:txXfrm>
    </dsp:sp>
    <dsp:sp modelId="{8EB1FE75-10EC-354F-BFB0-790036956CAB}">
      <dsp:nvSpPr>
        <dsp:cNvPr id="0" name=""/>
        <dsp:cNvSpPr/>
      </dsp:nvSpPr>
      <dsp:spPr>
        <a:xfrm>
          <a:off x="1695989" y="2847404"/>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Vaccine indirect effects</a:t>
          </a:r>
        </a:p>
      </dsp:txBody>
      <dsp:txXfrm>
        <a:off x="1709759" y="2861174"/>
        <a:ext cx="1126175" cy="442608"/>
      </dsp:txXfrm>
    </dsp:sp>
    <dsp:sp modelId="{5EB195AB-E4DC-2747-9AB8-C05F7C4D82D5}">
      <dsp:nvSpPr>
        <dsp:cNvPr id="0" name=""/>
        <dsp:cNvSpPr/>
      </dsp:nvSpPr>
      <dsp:spPr>
        <a:xfrm>
          <a:off x="1695989" y="3389883"/>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1709759" y="3403653"/>
        <a:ext cx="1126175" cy="442608"/>
      </dsp:txXfrm>
    </dsp:sp>
    <dsp:sp modelId="{271B84CA-3EE0-544E-AA95-2DE078838CD1}">
      <dsp:nvSpPr>
        <dsp:cNvPr id="0" name=""/>
        <dsp:cNvSpPr/>
      </dsp:nvSpPr>
      <dsp:spPr>
        <a:xfrm>
          <a:off x="3102080"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Resource use</a:t>
          </a:r>
        </a:p>
      </dsp:txBody>
      <dsp:txXfrm>
        <a:off x="3102080" y="0"/>
        <a:ext cx="1442144" cy="1219200"/>
      </dsp:txXfrm>
    </dsp:sp>
    <dsp:sp modelId="{20688556-6440-D44F-B51D-240FBBE7CCD2}">
      <dsp:nvSpPr>
        <dsp:cNvPr id="0" name=""/>
        <dsp:cNvSpPr/>
      </dsp:nvSpPr>
      <dsp:spPr>
        <a:xfrm>
          <a:off x="3246294" y="1219200"/>
          <a:ext cx="1153715" cy="264160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280085" y="1252991"/>
        <a:ext cx="1086133" cy="2574018"/>
      </dsp:txXfrm>
    </dsp:sp>
    <dsp:sp modelId="{317EFC4A-2963-4F4A-A1FE-472836C5A69C}">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policy and programmatic issues</a:t>
          </a:r>
        </a:p>
      </dsp:txBody>
      <dsp:txXfrm>
        <a:off x="4652385" y="0"/>
        <a:ext cx="1442144" cy="1219200"/>
      </dsp:txXfrm>
    </dsp:sp>
    <dsp:sp modelId="{EC80D995-7455-7C4F-9342-506C2C8BCF69}">
      <dsp:nvSpPr>
        <dsp:cNvPr id="0" name=""/>
        <dsp:cNvSpPr/>
      </dsp:nvSpPr>
      <dsp:spPr>
        <a:xfrm>
          <a:off x="4796600" y="1219200"/>
          <a:ext cx="1153715" cy="264160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830391" y="1252991"/>
        <a:ext cx="1086133" cy="2574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or Public health problem</a:t>
          </a:r>
        </a:p>
      </dsp:txBody>
      <dsp:txXfrm>
        <a:off x="1469" y="0"/>
        <a:ext cx="1442144" cy="1219200"/>
      </dsp:txXfrm>
    </dsp:sp>
    <dsp:sp modelId="{4522ED32-E5FD-1E44-86B6-59BB09D9CE3E}">
      <dsp:nvSpPr>
        <dsp:cNvPr id="0" name=""/>
        <dsp:cNvSpPr/>
      </dsp:nvSpPr>
      <dsp:spPr>
        <a:xfrm>
          <a:off x="145684" y="1219968"/>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Burden of disease</a:t>
          </a:r>
        </a:p>
      </dsp:txBody>
      <dsp:txXfrm>
        <a:off x="159454" y="1233738"/>
        <a:ext cx="1126175" cy="442608"/>
      </dsp:txXfrm>
    </dsp:sp>
    <dsp:sp modelId="{334C83A0-D743-834D-A2AA-F34E6A6BD98F}">
      <dsp:nvSpPr>
        <dsp:cNvPr id="0" name=""/>
        <dsp:cNvSpPr/>
      </dsp:nvSpPr>
      <dsp:spPr>
        <a:xfrm>
          <a:off x="145684" y="1762447"/>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Clinical characteristic</a:t>
          </a:r>
        </a:p>
      </dsp:txBody>
      <dsp:txXfrm>
        <a:off x="159454" y="1776217"/>
        <a:ext cx="1126175" cy="442608"/>
      </dsp:txXfrm>
    </dsp:sp>
    <dsp:sp modelId="{36A6926D-5A68-F740-9311-5E0275A90C9E}">
      <dsp:nvSpPr>
        <dsp:cNvPr id="0" name=""/>
        <dsp:cNvSpPr/>
      </dsp:nvSpPr>
      <dsp:spPr>
        <a:xfrm>
          <a:off x="145684" y="2304925"/>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Use and costs of health care</a:t>
          </a:r>
        </a:p>
      </dsp:txBody>
      <dsp:txXfrm>
        <a:off x="159454" y="2318695"/>
        <a:ext cx="1126175" cy="442608"/>
      </dsp:txXfrm>
    </dsp:sp>
    <dsp:sp modelId="{6DB06675-272E-6440-A816-69C9CC8FE493}">
      <dsp:nvSpPr>
        <dsp:cNvPr id="0" name=""/>
        <dsp:cNvSpPr/>
      </dsp:nvSpPr>
      <dsp:spPr>
        <a:xfrm>
          <a:off x="145684" y="2847404"/>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Alternative preventive and control measures</a:t>
          </a:r>
        </a:p>
      </dsp:txBody>
      <dsp:txXfrm>
        <a:off x="159454" y="2861174"/>
        <a:ext cx="1126175" cy="442608"/>
      </dsp:txXfrm>
    </dsp:sp>
    <dsp:sp modelId="{730CF6BE-5EE3-674D-8D9D-1C2DE27CE5E9}">
      <dsp:nvSpPr>
        <dsp:cNvPr id="0" name=""/>
        <dsp:cNvSpPr/>
      </dsp:nvSpPr>
      <dsp:spPr>
        <a:xfrm>
          <a:off x="145684" y="3389883"/>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Regional and international considerations</a:t>
          </a:r>
        </a:p>
      </dsp:txBody>
      <dsp:txXfrm>
        <a:off x="159454" y="3403653"/>
        <a:ext cx="1126175" cy="442608"/>
      </dsp:txXfrm>
    </dsp:sp>
    <dsp:sp modelId="{9E16DD6C-740D-A441-B947-40A68EDE5F1D}">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Vaccine and immunization characteristics</a:t>
          </a:r>
        </a:p>
      </dsp:txBody>
      <dsp:txXfrm>
        <a:off x="1551775" y="0"/>
        <a:ext cx="1442144" cy="1219200"/>
      </dsp:txXfrm>
    </dsp:sp>
    <dsp:sp modelId="{F7CD07DE-720C-4443-B5F9-C7D10CAE568F}">
      <dsp:nvSpPr>
        <dsp:cNvPr id="0" name=""/>
        <dsp:cNvSpPr/>
      </dsp:nvSpPr>
      <dsp:spPr>
        <a:xfrm>
          <a:off x="1695989" y="1219968"/>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Vaccine characteristics</a:t>
          </a:r>
        </a:p>
      </dsp:txBody>
      <dsp:txXfrm>
        <a:off x="1709759" y="1233738"/>
        <a:ext cx="1126175" cy="442608"/>
      </dsp:txXfrm>
    </dsp:sp>
    <dsp:sp modelId="{F2EC1069-716A-004F-8035-E2EA1FE45B9D}">
      <dsp:nvSpPr>
        <dsp:cNvPr id="0" name=""/>
        <dsp:cNvSpPr/>
      </dsp:nvSpPr>
      <dsp:spPr>
        <a:xfrm>
          <a:off x="1695989" y="1762447"/>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Safety</a:t>
          </a:r>
        </a:p>
      </dsp:txBody>
      <dsp:txXfrm>
        <a:off x="1709759" y="1776217"/>
        <a:ext cx="1126175" cy="442608"/>
      </dsp:txXfrm>
    </dsp:sp>
    <dsp:sp modelId="{C03D3C8B-BF03-1346-A3D6-DB7FE6A78870}">
      <dsp:nvSpPr>
        <dsp:cNvPr id="0" name=""/>
        <dsp:cNvSpPr/>
      </dsp:nvSpPr>
      <dsp:spPr>
        <a:xfrm>
          <a:off x="1695989" y="2304925"/>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Efficacy and effectiveness</a:t>
          </a:r>
        </a:p>
      </dsp:txBody>
      <dsp:txXfrm>
        <a:off x="1709759" y="2318695"/>
        <a:ext cx="1126175" cy="442608"/>
      </dsp:txXfrm>
    </dsp:sp>
    <dsp:sp modelId="{8EB1FE75-10EC-354F-BFB0-790036956CAB}">
      <dsp:nvSpPr>
        <dsp:cNvPr id="0" name=""/>
        <dsp:cNvSpPr/>
      </dsp:nvSpPr>
      <dsp:spPr>
        <a:xfrm>
          <a:off x="1695989" y="2847404"/>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Vaccine indirect effects</a:t>
          </a:r>
        </a:p>
      </dsp:txBody>
      <dsp:txXfrm>
        <a:off x="1709759" y="2861174"/>
        <a:ext cx="1126175" cy="442608"/>
      </dsp:txXfrm>
    </dsp:sp>
    <dsp:sp modelId="{5EB195AB-E4DC-2747-9AB8-C05F7C4D82D5}">
      <dsp:nvSpPr>
        <dsp:cNvPr id="0" name=""/>
        <dsp:cNvSpPr/>
      </dsp:nvSpPr>
      <dsp:spPr>
        <a:xfrm>
          <a:off x="1695989" y="3389883"/>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dsp:txBody>
      <dsp:txXfrm>
        <a:off x="1709759" y="3403653"/>
        <a:ext cx="1126175" cy="442608"/>
      </dsp:txXfrm>
    </dsp:sp>
    <dsp:sp modelId="{79BA78E5-56EB-5044-9B4F-21AD84A6DF84}">
      <dsp:nvSpPr>
        <dsp:cNvPr id="0" name=""/>
        <dsp:cNvSpPr/>
      </dsp:nvSpPr>
      <dsp:spPr>
        <a:xfrm>
          <a:off x="3102080"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Resource use</a:t>
          </a:r>
        </a:p>
      </dsp:txBody>
      <dsp:txXfrm>
        <a:off x="3102080" y="0"/>
        <a:ext cx="1442144" cy="1219200"/>
      </dsp:txXfrm>
    </dsp:sp>
    <dsp:sp modelId="{20688556-6440-D44F-B51D-240FBBE7CCD2}">
      <dsp:nvSpPr>
        <dsp:cNvPr id="0" name=""/>
        <dsp:cNvSpPr/>
      </dsp:nvSpPr>
      <dsp:spPr>
        <a:xfrm>
          <a:off x="3246294" y="1219299"/>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Vaccine related costs and resource use</a:t>
          </a:r>
        </a:p>
      </dsp:txBody>
      <dsp:txXfrm>
        <a:off x="3263634" y="1236639"/>
        <a:ext cx="1119035" cy="557358"/>
      </dsp:txXfrm>
    </dsp:sp>
    <dsp:sp modelId="{FC9FE298-AF1A-4549-9B95-E029FB47BF07}">
      <dsp:nvSpPr>
        <dsp:cNvPr id="0" name=""/>
        <dsp:cNvSpPr/>
      </dsp:nvSpPr>
      <dsp:spPr>
        <a:xfrm>
          <a:off x="3246294" y="1902420"/>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Vaccine availability</a:t>
          </a:r>
        </a:p>
      </dsp:txBody>
      <dsp:txXfrm>
        <a:off x="3263634" y="1919760"/>
        <a:ext cx="1119035" cy="557358"/>
      </dsp:txXfrm>
    </dsp:sp>
    <dsp:sp modelId="{AD59B320-FD19-5047-9AAE-015491BB92E2}">
      <dsp:nvSpPr>
        <dsp:cNvPr id="0" name=""/>
        <dsp:cNvSpPr/>
      </dsp:nvSpPr>
      <dsp:spPr>
        <a:xfrm>
          <a:off x="3246294" y="2585541"/>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Vaccine affordability</a:t>
          </a:r>
        </a:p>
      </dsp:txBody>
      <dsp:txXfrm>
        <a:off x="3263634" y="2602881"/>
        <a:ext cx="1119035" cy="557358"/>
      </dsp:txXfrm>
    </dsp:sp>
    <dsp:sp modelId="{248BA15E-D7D1-7A43-A509-38BDF9EF52A3}">
      <dsp:nvSpPr>
        <dsp:cNvPr id="0" name=""/>
        <dsp:cNvSpPr/>
      </dsp:nvSpPr>
      <dsp:spPr>
        <a:xfrm>
          <a:off x="3246294" y="3268662"/>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Economic impact of intervention on NIP as well as health sector</a:t>
          </a:r>
        </a:p>
      </dsp:txBody>
      <dsp:txXfrm>
        <a:off x="3263634" y="3286002"/>
        <a:ext cx="1119035" cy="557358"/>
      </dsp:txXfrm>
    </dsp:sp>
    <dsp:sp modelId="{317EFC4A-2963-4F4A-A1FE-472836C5A69C}">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policy and programmatic issues</a:t>
          </a:r>
        </a:p>
      </dsp:txBody>
      <dsp:txXfrm>
        <a:off x="4652385" y="0"/>
        <a:ext cx="1442144" cy="1219200"/>
      </dsp:txXfrm>
    </dsp:sp>
    <dsp:sp modelId="{EC80D995-7455-7C4F-9342-506C2C8BCF69}">
      <dsp:nvSpPr>
        <dsp:cNvPr id="0" name=""/>
        <dsp:cNvSpPr/>
      </dsp:nvSpPr>
      <dsp:spPr>
        <a:xfrm>
          <a:off x="4796600" y="1219200"/>
          <a:ext cx="1153715" cy="2641600"/>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830391" y="1252991"/>
        <a:ext cx="1086133" cy="2574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B5CC-25A0-0C47-90FA-CC658451D7DB}">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or Public health problem</a:t>
          </a:r>
        </a:p>
      </dsp:txBody>
      <dsp:txXfrm>
        <a:off x="1469" y="0"/>
        <a:ext cx="1442144" cy="1219200"/>
      </dsp:txXfrm>
    </dsp:sp>
    <dsp:sp modelId="{4522ED32-E5FD-1E44-86B6-59BB09D9CE3E}">
      <dsp:nvSpPr>
        <dsp:cNvPr id="0" name=""/>
        <dsp:cNvSpPr/>
      </dsp:nvSpPr>
      <dsp:spPr>
        <a:xfrm>
          <a:off x="145684" y="1219968"/>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Burden of disease</a:t>
          </a:r>
        </a:p>
      </dsp:txBody>
      <dsp:txXfrm>
        <a:off x="159454" y="1233738"/>
        <a:ext cx="1126175" cy="442608"/>
      </dsp:txXfrm>
    </dsp:sp>
    <dsp:sp modelId="{334C83A0-D743-834D-A2AA-F34E6A6BD98F}">
      <dsp:nvSpPr>
        <dsp:cNvPr id="0" name=""/>
        <dsp:cNvSpPr/>
      </dsp:nvSpPr>
      <dsp:spPr>
        <a:xfrm>
          <a:off x="145684" y="1762447"/>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Clinical characteristic</a:t>
          </a:r>
        </a:p>
      </dsp:txBody>
      <dsp:txXfrm>
        <a:off x="159454" y="1776217"/>
        <a:ext cx="1126175" cy="442608"/>
      </dsp:txXfrm>
    </dsp:sp>
    <dsp:sp modelId="{36A6926D-5A68-F740-9311-5E0275A90C9E}">
      <dsp:nvSpPr>
        <dsp:cNvPr id="0" name=""/>
        <dsp:cNvSpPr/>
      </dsp:nvSpPr>
      <dsp:spPr>
        <a:xfrm>
          <a:off x="145684" y="2304925"/>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Use and costs of health care</a:t>
          </a:r>
        </a:p>
      </dsp:txBody>
      <dsp:txXfrm>
        <a:off x="159454" y="2318695"/>
        <a:ext cx="1126175" cy="442608"/>
      </dsp:txXfrm>
    </dsp:sp>
    <dsp:sp modelId="{6DB06675-272E-6440-A816-69C9CC8FE493}">
      <dsp:nvSpPr>
        <dsp:cNvPr id="0" name=""/>
        <dsp:cNvSpPr/>
      </dsp:nvSpPr>
      <dsp:spPr>
        <a:xfrm>
          <a:off x="145684" y="2847404"/>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Alternative preventive and control measures</a:t>
          </a:r>
        </a:p>
      </dsp:txBody>
      <dsp:txXfrm>
        <a:off x="159454" y="2861174"/>
        <a:ext cx="1126175" cy="442608"/>
      </dsp:txXfrm>
    </dsp:sp>
    <dsp:sp modelId="{730CF6BE-5EE3-674D-8D9D-1C2DE27CE5E9}">
      <dsp:nvSpPr>
        <dsp:cNvPr id="0" name=""/>
        <dsp:cNvSpPr/>
      </dsp:nvSpPr>
      <dsp:spPr>
        <a:xfrm>
          <a:off x="145684" y="3389883"/>
          <a:ext cx="1153715" cy="47014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Regional and international considerations</a:t>
          </a:r>
        </a:p>
      </dsp:txBody>
      <dsp:txXfrm>
        <a:off x="159454" y="3403653"/>
        <a:ext cx="1126175" cy="442608"/>
      </dsp:txXfrm>
    </dsp:sp>
    <dsp:sp modelId="{9E16DD6C-740D-A441-B947-40A68EDE5F1D}">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Vaccine and immunization characteristics</a:t>
          </a:r>
        </a:p>
      </dsp:txBody>
      <dsp:txXfrm>
        <a:off x="1551775" y="0"/>
        <a:ext cx="1442144" cy="1219200"/>
      </dsp:txXfrm>
    </dsp:sp>
    <dsp:sp modelId="{F7CD07DE-720C-4443-B5F9-C7D10CAE568F}">
      <dsp:nvSpPr>
        <dsp:cNvPr id="0" name=""/>
        <dsp:cNvSpPr/>
      </dsp:nvSpPr>
      <dsp:spPr>
        <a:xfrm>
          <a:off x="1695989" y="1219968"/>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Vaccine characteristics</a:t>
          </a:r>
        </a:p>
      </dsp:txBody>
      <dsp:txXfrm>
        <a:off x="1709759" y="1233738"/>
        <a:ext cx="1126175" cy="442608"/>
      </dsp:txXfrm>
    </dsp:sp>
    <dsp:sp modelId="{F2EC1069-716A-004F-8035-E2EA1FE45B9D}">
      <dsp:nvSpPr>
        <dsp:cNvPr id="0" name=""/>
        <dsp:cNvSpPr/>
      </dsp:nvSpPr>
      <dsp:spPr>
        <a:xfrm>
          <a:off x="1695989" y="1762447"/>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Safety</a:t>
          </a:r>
        </a:p>
      </dsp:txBody>
      <dsp:txXfrm>
        <a:off x="1709759" y="1776217"/>
        <a:ext cx="1126175" cy="442608"/>
      </dsp:txXfrm>
    </dsp:sp>
    <dsp:sp modelId="{C03D3C8B-BF03-1346-A3D6-DB7FE6A78870}">
      <dsp:nvSpPr>
        <dsp:cNvPr id="0" name=""/>
        <dsp:cNvSpPr/>
      </dsp:nvSpPr>
      <dsp:spPr>
        <a:xfrm>
          <a:off x="1695989" y="2304925"/>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Efficacy and effectiveness</a:t>
          </a:r>
        </a:p>
      </dsp:txBody>
      <dsp:txXfrm>
        <a:off x="1709759" y="2318695"/>
        <a:ext cx="1126175" cy="442608"/>
      </dsp:txXfrm>
    </dsp:sp>
    <dsp:sp modelId="{8EB1FE75-10EC-354F-BFB0-790036956CAB}">
      <dsp:nvSpPr>
        <dsp:cNvPr id="0" name=""/>
        <dsp:cNvSpPr/>
      </dsp:nvSpPr>
      <dsp:spPr>
        <a:xfrm>
          <a:off x="1695989" y="2847404"/>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Vaccine indirect effects</a:t>
          </a:r>
        </a:p>
      </dsp:txBody>
      <dsp:txXfrm>
        <a:off x="1709759" y="2861174"/>
        <a:ext cx="1126175" cy="442608"/>
      </dsp:txXfrm>
    </dsp:sp>
    <dsp:sp modelId="{5EB195AB-E4DC-2747-9AB8-C05F7C4D82D5}">
      <dsp:nvSpPr>
        <dsp:cNvPr id="0" name=""/>
        <dsp:cNvSpPr/>
      </dsp:nvSpPr>
      <dsp:spPr>
        <a:xfrm>
          <a:off x="1695989" y="3389883"/>
          <a:ext cx="1153715" cy="470148"/>
        </a:xfrm>
        <a:prstGeom prst="roundRect">
          <a:avLst>
            <a:gd name="adj" fmla="val 10000"/>
          </a:avLst>
        </a:prstGeom>
        <a:solidFill>
          <a:srgbClr val="EA72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a:off x="1709759" y="3403653"/>
        <a:ext cx="1126175" cy="442608"/>
      </dsp:txXfrm>
    </dsp:sp>
    <dsp:sp modelId="{271B84CA-3EE0-544E-AA95-2DE078838CD1}">
      <dsp:nvSpPr>
        <dsp:cNvPr id="0" name=""/>
        <dsp:cNvSpPr/>
      </dsp:nvSpPr>
      <dsp:spPr>
        <a:xfrm>
          <a:off x="3102080"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Resource use</a:t>
          </a:r>
        </a:p>
      </dsp:txBody>
      <dsp:txXfrm>
        <a:off x="3102080" y="0"/>
        <a:ext cx="1442144" cy="1219200"/>
      </dsp:txXfrm>
    </dsp:sp>
    <dsp:sp modelId="{20688556-6440-D44F-B51D-240FBBE7CCD2}">
      <dsp:nvSpPr>
        <dsp:cNvPr id="0" name=""/>
        <dsp:cNvSpPr/>
      </dsp:nvSpPr>
      <dsp:spPr>
        <a:xfrm>
          <a:off x="3246294" y="1219299"/>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Vaccine related costs and resource use</a:t>
          </a:r>
        </a:p>
      </dsp:txBody>
      <dsp:txXfrm>
        <a:off x="3263634" y="1236639"/>
        <a:ext cx="1119035" cy="557358"/>
      </dsp:txXfrm>
    </dsp:sp>
    <dsp:sp modelId="{FC9FE298-AF1A-4549-9B95-E029FB47BF07}">
      <dsp:nvSpPr>
        <dsp:cNvPr id="0" name=""/>
        <dsp:cNvSpPr/>
      </dsp:nvSpPr>
      <dsp:spPr>
        <a:xfrm>
          <a:off x="3246294" y="1902420"/>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Vaccine availability</a:t>
          </a:r>
        </a:p>
      </dsp:txBody>
      <dsp:txXfrm>
        <a:off x="3263634" y="1919760"/>
        <a:ext cx="1119035" cy="557358"/>
      </dsp:txXfrm>
    </dsp:sp>
    <dsp:sp modelId="{AD59B320-FD19-5047-9AAE-015491BB92E2}">
      <dsp:nvSpPr>
        <dsp:cNvPr id="0" name=""/>
        <dsp:cNvSpPr/>
      </dsp:nvSpPr>
      <dsp:spPr>
        <a:xfrm>
          <a:off x="3246294" y="2585541"/>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Vaccine affordability</a:t>
          </a:r>
        </a:p>
      </dsp:txBody>
      <dsp:txXfrm>
        <a:off x="3263634" y="2602881"/>
        <a:ext cx="1119035" cy="557358"/>
      </dsp:txXfrm>
    </dsp:sp>
    <dsp:sp modelId="{D686E2C1-E5DC-024A-8B44-8F4087C4F96B}">
      <dsp:nvSpPr>
        <dsp:cNvPr id="0" name=""/>
        <dsp:cNvSpPr/>
      </dsp:nvSpPr>
      <dsp:spPr>
        <a:xfrm>
          <a:off x="3246294" y="3268662"/>
          <a:ext cx="1153715" cy="59203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Economic impact of intervention on NIP as well as health sector</a:t>
          </a:r>
        </a:p>
      </dsp:txBody>
      <dsp:txXfrm>
        <a:off x="3263634" y="3286002"/>
        <a:ext cx="1119035" cy="557358"/>
      </dsp:txXfrm>
    </dsp:sp>
    <dsp:sp modelId="{317EFC4A-2963-4F4A-A1FE-472836C5A69C}">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policy and programmatic issues</a:t>
          </a:r>
        </a:p>
      </dsp:txBody>
      <dsp:txXfrm>
        <a:off x="4652385" y="0"/>
        <a:ext cx="1442144" cy="1219200"/>
      </dsp:txXfrm>
    </dsp:sp>
    <dsp:sp modelId="{EC80D995-7455-7C4F-9342-506C2C8BCF69}">
      <dsp:nvSpPr>
        <dsp:cNvPr id="0" name=""/>
        <dsp:cNvSpPr/>
      </dsp:nvSpPr>
      <dsp:spPr>
        <a:xfrm>
          <a:off x="4796600" y="1219944"/>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Interactions with existing interventions and control strategies</a:t>
          </a:r>
        </a:p>
      </dsp:txBody>
      <dsp:txXfrm>
        <a:off x="4805119" y="1228463"/>
        <a:ext cx="1136677" cy="273821"/>
      </dsp:txXfrm>
    </dsp:sp>
    <dsp:sp modelId="{2A1B4ABB-27DF-504E-86A0-BB4A29050AFC}">
      <dsp:nvSpPr>
        <dsp:cNvPr id="0" name=""/>
        <dsp:cNvSpPr/>
      </dsp:nvSpPr>
      <dsp:spPr>
        <a:xfrm>
          <a:off x="4796600" y="1555551"/>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Feasibility</a:t>
          </a:r>
        </a:p>
      </dsp:txBody>
      <dsp:txXfrm>
        <a:off x="4805119" y="1564070"/>
        <a:ext cx="1136677" cy="273821"/>
      </dsp:txXfrm>
    </dsp:sp>
    <dsp:sp modelId="{E7789D28-1C38-BB4A-A718-6C27BB5A0E87}">
      <dsp:nvSpPr>
        <dsp:cNvPr id="0" name=""/>
        <dsp:cNvSpPr/>
      </dsp:nvSpPr>
      <dsp:spPr>
        <a:xfrm>
          <a:off x="4796600" y="1891158"/>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Vaccine registration and regulations</a:t>
          </a:r>
        </a:p>
      </dsp:txBody>
      <dsp:txXfrm>
        <a:off x="4805119" y="1899677"/>
        <a:ext cx="1136677" cy="273821"/>
      </dsp:txXfrm>
    </dsp:sp>
    <dsp:sp modelId="{C2684F4A-FF4B-1B4D-9171-73F2F4255B3D}">
      <dsp:nvSpPr>
        <dsp:cNvPr id="0" name=""/>
        <dsp:cNvSpPr/>
      </dsp:nvSpPr>
      <dsp:spPr>
        <a:xfrm>
          <a:off x="4796600" y="2226766"/>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Impact on resources</a:t>
          </a:r>
        </a:p>
      </dsp:txBody>
      <dsp:txXfrm>
        <a:off x="4805119" y="2235285"/>
        <a:ext cx="1136677" cy="273821"/>
      </dsp:txXfrm>
    </dsp:sp>
    <dsp:sp modelId="{4CB76A62-A620-424D-ACDF-B74BE22357E8}">
      <dsp:nvSpPr>
        <dsp:cNvPr id="0" name=""/>
        <dsp:cNvSpPr/>
      </dsp:nvSpPr>
      <dsp:spPr>
        <a:xfrm>
          <a:off x="4796600" y="2562373"/>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Ability to evaluate</a:t>
          </a:r>
        </a:p>
      </dsp:txBody>
      <dsp:txXfrm>
        <a:off x="4805119" y="2570892"/>
        <a:ext cx="1136677" cy="273821"/>
      </dsp:txXfrm>
    </dsp:sp>
    <dsp:sp modelId="{82F70FF3-4471-2B44-B96D-E0E5F258982C}">
      <dsp:nvSpPr>
        <dsp:cNvPr id="0" name=""/>
        <dsp:cNvSpPr/>
      </dsp:nvSpPr>
      <dsp:spPr>
        <a:xfrm>
          <a:off x="4796600" y="2897981"/>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Acceptability</a:t>
          </a:r>
        </a:p>
      </dsp:txBody>
      <dsp:txXfrm>
        <a:off x="4805119" y="2906500"/>
        <a:ext cx="1136677" cy="273821"/>
      </dsp:txXfrm>
    </dsp:sp>
    <dsp:sp modelId="{0B28B1AE-A8BB-8D4C-9FDD-BD8009DF726F}">
      <dsp:nvSpPr>
        <dsp:cNvPr id="0" name=""/>
        <dsp:cNvSpPr/>
      </dsp:nvSpPr>
      <dsp:spPr>
        <a:xfrm>
          <a:off x="4796600" y="3233588"/>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Equity</a:t>
          </a:r>
        </a:p>
      </dsp:txBody>
      <dsp:txXfrm>
        <a:off x="4805119" y="3242107"/>
        <a:ext cx="1136677" cy="273821"/>
      </dsp:txXfrm>
    </dsp:sp>
    <dsp:sp modelId="{814F0B66-C88E-A749-9639-EB50436EBD70}">
      <dsp:nvSpPr>
        <dsp:cNvPr id="0" name=""/>
        <dsp:cNvSpPr/>
      </dsp:nvSpPr>
      <dsp:spPr>
        <a:xfrm>
          <a:off x="4796600" y="3569196"/>
          <a:ext cx="1153715" cy="290859"/>
        </a:xfrm>
        <a:prstGeom prst="roundRect">
          <a:avLst>
            <a:gd name="adj" fmla="val 10000"/>
          </a:avLst>
        </a:prstGeom>
        <a:solidFill>
          <a:srgbClr val="86BF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0" kern="1200" dirty="0">
              <a:solidFill>
                <a:schemeClr val="tx1"/>
              </a:solidFill>
            </a:rPr>
            <a:t>Social considerations</a:t>
          </a:r>
        </a:p>
      </dsp:txBody>
      <dsp:txXfrm>
        <a:off x="4805119" y="3577715"/>
        <a:ext cx="1136677" cy="273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4A4-FE9C-459B-B20E-BD97F9256F62}">
      <dsp:nvSpPr>
        <dsp:cNvPr id="0" name=""/>
        <dsp:cNvSpPr/>
      </dsp:nvSpPr>
      <dsp:spPr>
        <a:xfrm>
          <a:off x="234133" y="27932"/>
          <a:ext cx="7629988"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1</a:t>
          </a:r>
        </a:p>
      </dsp:txBody>
      <dsp:txXfrm>
        <a:off x="234133" y="305635"/>
        <a:ext cx="7352285" cy="555405"/>
      </dsp:txXfrm>
    </dsp:sp>
    <dsp:sp modelId="{C1F6EB22-8989-4E68-9433-58A69312C4D8}">
      <dsp:nvSpPr>
        <dsp:cNvPr id="0" name=""/>
        <dsp:cNvSpPr/>
      </dsp:nvSpPr>
      <dsp:spPr>
        <a:xfrm>
          <a:off x="249662" y="886340"/>
          <a:ext cx="1758712" cy="2054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Formulate policy question</a:t>
          </a:r>
        </a:p>
        <a:p>
          <a:pPr marL="0" lvl="0" indent="0" algn="l" defTabSz="666750">
            <a:lnSpc>
              <a:spcPct val="90000"/>
            </a:lnSpc>
            <a:spcBef>
              <a:spcPct val="0"/>
            </a:spcBef>
            <a:spcAft>
              <a:spcPct val="35000"/>
            </a:spcAft>
            <a:buNone/>
          </a:pPr>
          <a:r>
            <a:rPr lang="en-US" sz="1500" kern="1200" dirty="0"/>
            <a:t>Focus policy question</a:t>
          </a:r>
        </a:p>
      </dsp:txBody>
      <dsp:txXfrm>
        <a:off x="249662" y="886340"/>
        <a:ext cx="1758712" cy="2054666"/>
      </dsp:txXfrm>
    </dsp:sp>
    <dsp:sp modelId="{51274184-3ACA-4BD0-8ACF-ED28FA5D105A}">
      <dsp:nvSpPr>
        <dsp:cNvPr id="0" name=""/>
        <dsp:cNvSpPr/>
      </dsp:nvSpPr>
      <dsp:spPr>
        <a:xfrm>
          <a:off x="1992845" y="398071"/>
          <a:ext cx="5871275"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2</a:t>
          </a:r>
        </a:p>
      </dsp:txBody>
      <dsp:txXfrm>
        <a:off x="1992845" y="675774"/>
        <a:ext cx="5593572" cy="555405"/>
      </dsp:txXfrm>
    </dsp:sp>
    <dsp:sp modelId="{CFF475D0-1E86-4C7A-A7B9-0FB462C94A68}">
      <dsp:nvSpPr>
        <dsp:cNvPr id="0" name=""/>
        <dsp:cNvSpPr/>
      </dsp:nvSpPr>
      <dsp:spPr>
        <a:xfrm>
          <a:off x="1992845" y="1256479"/>
          <a:ext cx="1758712" cy="2002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Specify evidence to be collected</a:t>
          </a:r>
        </a:p>
        <a:p>
          <a:pPr marL="0" lvl="0" indent="0" algn="l" defTabSz="666750">
            <a:lnSpc>
              <a:spcPct val="90000"/>
            </a:lnSpc>
            <a:spcBef>
              <a:spcPct val="0"/>
            </a:spcBef>
            <a:spcAft>
              <a:spcPct val="35000"/>
            </a:spcAft>
            <a:buNone/>
          </a:pPr>
          <a:r>
            <a:rPr lang="en-US" sz="1500" kern="1200" dirty="0"/>
            <a:t>Rank outcomes</a:t>
          </a:r>
        </a:p>
      </dsp:txBody>
      <dsp:txXfrm>
        <a:off x="1992845" y="1256479"/>
        <a:ext cx="1758712" cy="2002296"/>
      </dsp:txXfrm>
    </dsp:sp>
    <dsp:sp modelId="{EA02EDDF-7F03-4826-A360-9BE1FBD4BDC5}">
      <dsp:nvSpPr>
        <dsp:cNvPr id="0" name=""/>
        <dsp:cNvSpPr/>
      </dsp:nvSpPr>
      <dsp:spPr>
        <a:xfrm>
          <a:off x="3751557" y="768210"/>
          <a:ext cx="4112563"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3</a:t>
          </a:r>
        </a:p>
      </dsp:txBody>
      <dsp:txXfrm>
        <a:off x="3751557" y="1045913"/>
        <a:ext cx="3834860" cy="555405"/>
      </dsp:txXfrm>
    </dsp:sp>
    <dsp:sp modelId="{76E2CFD6-3D5C-49CB-916F-AB6A8FC8820D}">
      <dsp:nvSpPr>
        <dsp:cNvPr id="0" name=""/>
        <dsp:cNvSpPr/>
      </dsp:nvSpPr>
      <dsp:spPr>
        <a:xfrm>
          <a:off x="3751557" y="1626618"/>
          <a:ext cx="1758712" cy="20156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Gather, analyze evidence</a:t>
          </a:r>
        </a:p>
        <a:p>
          <a:pPr marL="0" lvl="0" indent="0" algn="l" defTabSz="666750">
            <a:lnSpc>
              <a:spcPct val="90000"/>
            </a:lnSpc>
            <a:spcBef>
              <a:spcPct val="0"/>
            </a:spcBef>
            <a:spcAft>
              <a:spcPct val="35000"/>
            </a:spcAft>
            <a:buNone/>
          </a:pPr>
          <a:r>
            <a:rPr lang="en-US" sz="1500" kern="1200" dirty="0"/>
            <a:t>Assess quality of evidence</a:t>
          </a:r>
        </a:p>
        <a:p>
          <a:pPr marL="0" lvl="0" indent="0" algn="l" defTabSz="666750">
            <a:lnSpc>
              <a:spcPct val="90000"/>
            </a:lnSpc>
            <a:spcBef>
              <a:spcPct val="0"/>
            </a:spcBef>
            <a:spcAft>
              <a:spcPct val="35000"/>
            </a:spcAft>
            <a:buNone/>
          </a:pPr>
          <a:r>
            <a:rPr lang="en-US" sz="1500" kern="1200" dirty="0"/>
            <a:t>Synthesize evidence</a:t>
          </a:r>
        </a:p>
        <a:p>
          <a:pPr marL="0" lvl="0" indent="0" algn="l" defTabSz="666750">
            <a:lnSpc>
              <a:spcPct val="90000"/>
            </a:lnSpc>
            <a:spcBef>
              <a:spcPct val="0"/>
            </a:spcBef>
            <a:spcAft>
              <a:spcPct val="35000"/>
            </a:spcAft>
            <a:buNone/>
          </a:pPr>
          <a:r>
            <a:rPr lang="en-US" sz="1500" kern="1200" dirty="0"/>
            <a:t>Prepare background documents</a:t>
          </a:r>
        </a:p>
      </dsp:txBody>
      <dsp:txXfrm>
        <a:off x="3751557" y="1626618"/>
        <a:ext cx="1758712" cy="2015684"/>
      </dsp:txXfrm>
    </dsp:sp>
    <dsp:sp modelId="{EFC1E2A2-6B7E-4A7F-82F4-147EE8F537C9}">
      <dsp:nvSpPr>
        <dsp:cNvPr id="0" name=""/>
        <dsp:cNvSpPr/>
      </dsp:nvSpPr>
      <dsp:spPr>
        <a:xfrm>
          <a:off x="5510270" y="1138349"/>
          <a:ext cx="2353851" cy="111081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341" numCol="1" spcCol="1270" anchor="ctr" anchorCtr="0">
          <a:noAutofit/>
        </a:bodyPr>
        <a:lstStyle/>
        <a:p>
          <a:pPr marL="0" lvl="0" indent="0" algn="l" defTabSz="933450">
            <a:lnSpc>
              <a:spcPct val="90000"/>
            </a:lnSpc>
            <a:spcBef>
              <a:spcPct val="0"/>
            </a:spcBef>
            <a:spcAft>
              <a:spcPct val="35000"/>
            </a:spcAft>
            <a:buNone/>
          </a:pPr>
          <a:r>
            <a:rPr lang="en-US" sz="2100" kern="1200" dirty="0"/>
            <a:t>Step 4</a:t>
          </a:r>
        </a:p>
      </dsp:txBody>
      <dsp:txXfrm>
        <a:off x="5510270" y="1416052"/>
        <a:ext cx="2076148" cy="555405"/>
      </dsp:txXfrm>
    </dsp:sp>
    <dsp:sp modelId="{82ADE104-0380-4F80-9B2A-A205259FAFA9}">
      <dsp:nvSpPr>
        <dsp:cNvPr id="0" name=""/>
        <dsp:cNvSpPr/>
      </dsp:nvSpPr>
      <dsp:spPr>
        <a:xfrm>
          <a:off x="5510270" y="1996758"/>
          <a:ext cx="1774735" cy="203930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Discuss recommendation</a:t>
          </a:r>
        </a:p>
        <a:p>
          <a:pPr marL="0" lvl="0" indent="0" algn="l" defTabSz="666750">
            <a:lnSpc>
              <a:spcPct val="90000"/>
            </a:lnSpc>
            <a:spcBef>
              <a:spcPct val="0"/>
            </a:spcBef>
            <a:spcAft>
              <a:spcPct val="35000"/>
            </a:spcAft>
            <a:buNone/>
          </a:pPr>
          <a:r>
            <a:rPr lang="en-US" sz="1500" kern="1200" dirty="0"/>
            <a:t>Decide on recommendation</a:t>
          </a:r>
        </a:p>
      </dsp:txBody>
      <dsp:txXfrm>
        <a:off x="5510270" y="1996758"/>
        <a:ext cx="1774735" cy="2039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AE46B-3138-4AF8-96DF-2B1EDFE077D3}">
      <dsp:nvSpPr>
        <dsp:cNvPr id="0" name=""/>
        <dsp:cNvSpPr/>
      </dsp:nvSpPr>
      <dsp:spPr>
        <a:xfrm>
          <a:off x="1225" y="0"/>
          <a:ext cx="2612401" cy="1299772"/>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Critical for decision-making</a:t>
          </a:r>
        </a:p>
      </dsp:txBody>
      <dsp:txXfrm>
        <a:off x="39294" y="38069"/>
        <a:ext cx="2536263" cy="1223634"/>
      </dsp:txXfrm>
    </dsp:sp>
    <dsp:sp modelId="{416F03C4-A509-4713-8A3E-FED7EB610441}">
      <dsp:nvSpPr>
        <dsp:cNvPr id="0" name=""/>
        <dsp:cNvSpPr/>
      </dsp:nvSpPr>
      <dsp:spPr>
        <a:xfrm>
          <a:off x="2875173" y="325948"/>
          <a:ext cx="554478" cy="647875"/>
        </a:xfrm>
        <a:prstGeom prst="rightArrow">
          <a:avLst>
            <a:gd name="adj1" fmla="val 60000"/>
            <a:gd name="adj2" fmla="val 50000"/>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a:off x="2875173" y="455523"/>
        <a:ext cx="388135" cy="388725"/>
      </dsp:txXfrm>
    </dsp:sp>
    <dsp:sp modelId="{9AEF8AEA-93D4-45D5-9745-7D621F475734}">
      <dsp:nvSpPr>
        <dsp:cNvPr id="0" name=""/>
        <dsp:cNvSpPr/>
      </dsp:nvSpPr>
      <dsp:spPr>
        <a:xfrm>
          <a:off x="3659812" y="0"/>
          <a:ext cx="2612401" cy="1299772"/>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0000"/>
              </a:solidFill>
            </a:rPr>
            <a:t>Important, but not critical for decision-making</a:t>
          </a:r>
        </a:p>
      </dsp:txBody>
      <dsp:txXfrm>
        <a:off x="3697881" y="38069"/>
        <a:ext cx="2536263" cy="122363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171BDCF-8E91-4B1A-8116-2BDAEA0D689E}" type="datetimeFigureOut">
              <a:rPr lang="en-US"/>
              <a:pPr>
                <a:defRPr/>
              </a:pPr>
              <a:t>10/22/19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9D36B5-1DCC-4415-B6CD-92196300B657}" type="slidenum">
              <a:rPr lang="en-US"/>
              <a:pPr>
                <a:defRPr/>
              </a:pPr>
              <a:t>‹#›</a:t>
            </a:fld>
            <a:endParaRPr lang="en-US"/>
          </a:p>
        </p:txBody>
      </p:sp>
    </p:spTree>
    <p:extLst>
      <p:ext uri="{BB962C8B-B14F-4D97-AF65-F5344CB8AC3E}">
        <p14:creationId xmlns:p14="http://schemas.microsoft.com/office/powerpoint/2010/main" val="1725742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319E78-E029-4EB6-BB6A-7B5EFDCCAE11}" type="datetimeFigureOut">
              <a:rPr lang="en-US"/>
              <a:pPr>
                <a:defRPr/>
              </a:pPr>
              <a:t>10/22/19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7941621-1E5A-4FFF-A0C8-93DA26631E48}" type="slidenum">
              <a:rPr lang="en-US"/>
              <a:pPr>
                <a:defRPr/>
              </a:pPr>
              <a:t>‹#›</a:t>
            </a:fld>
            <a:endParaRPr lang="en-US"/>
          </a:p>
        </p:txBody>
      </p:sp>
    </p:spTree>
    <p:extLst>
      <p:ext uri="{BB962C8B-B14F-4D97-AF65-F5344CB8AC3E}">
        <p14:creationId xmlns:p14="http://schemas.microsoft.com/office/powerpoint/2010/main" val="29350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who.int/immunization/position_papers/PP_rubella_July_2011_summary.pdf?ua=1" TargetMode="External"/><Relationship Id="rId3" Type="http://schemas.openxmlformats.org/officeDocument/2006/relationships/hyperlink" Target="https://www.who.int/wer/2011/wer8629.pdf?ua=1" TargetMode="External"/><Relationship Id="rId7" Type="http://schemas.openxmlformats.org/officeDocument/2006/relationships/hyperlink" Target="https://www.who.int/immunization/rubella_grad_safety.pdf?ua=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who.int/immunization/rubella_grad_duration.pdf?ua=1" TargetMode="External"/><Relationship Id="rId5" Type="http://schemas.openxmlformats.org/officeDocument/2006/relationships/hyperlink" Target="https://www.who.int/immunization/rubella_grad_protection.pdf?ua=1" TargetMode="External"/><Relationship Id="rId4" Type="http://schemas.openxmlformats.org/officeDocument/2006/relationships/hyperlink" Target="https://www.who.int/immunization/position_papers/PP_rubella_July_2011_references.pdf?ua=1" TargetMode="External"/><Relationship Id="rId9" Type="http://schemas.openxmlformats.org/officeDocument/2006/relationships/hyperlink" Target="https://www.who.int/immunization/position_papers/PP_rubella_July_2011_presentation.pdf?ua=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who.int/immunization/position_papers/PP_rotavirus_january_2013_summary.pdf?ua=1" TargetMode="External"/><Relationship Id="rId3" Type="http://schemas.openxmlformats.org/officeDocument/2006/relationships/hyperlink" Target="https://www.who.int/wer/2013/wer8805.pdf?ua=1" TargetMode="External"/><Relationship Id="rId7" Type="http://schemas.openxmlformats.org/officeDocument/2006/relationships/hyperlink" Target="https://www.who.int/immunization/position_papers/rotavirus_grad_safe_first_dose_ages.pdf?ua=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who.int/immunization/position_papers/rotavirus_grad_rv1_3rd_dose.pdf?ua=1" TargetMode="External"/><Relationship Id="rId5" Type="http://schemas.openxmlformats.org/officeDocument/2006/relationships/hyperlink" Target="https://www.who.int/immunization/position_papers/rotavirus_grad_rv1_rv5_protection.pdf?ua=1" TargetMode="External"/><Relationship Id="rId4" Type="http://schemas.openxmlformats.org/officeDocument/2006/relationships/hyperlink" Target="https://www.who.int/immunization/position_papers/PP_rotavirus_january_2013_references.pdf?ua=1" TargetMode="External"/><Relationship Id="rId9" Type="http://schemas.openxmlformats.org/officeDocument/2006/relationships/hyperlink" Target="https://www.who.int/immunization/position_papers/PP_rotavirus_january_2013_presentation.pdf?ua=1"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who.int/wer/2008/wer8342.pdf?ua=1" TargetMode="External"/><Relationship Id="rId3" Type="http://schemas.openxmlformats.org/officeDocument/2006/relationships/hyperlink" Target="https://www.who.int/wer/2012/wer8714.pdf?ua=1" TargetMode="External"/><Relationship Id="rId7" Type="http://schemas.openxmlformats.org/officeDocument/2006/relationships/hyperlink" Target="https://www.who.int/immunization/pneumococcal_grad_carriage.pdf?ua=1" TargetMode="External"/><Relationship Id="rId12" Type="http://schemas.openxmlformats.org/officeDocument/2006/relationships/hyperlink" Target="https://www.who.int/immunization/documents/PPV23_Extended_list_references.pdf?ua=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ho.int/immunization/position_papers/PP_pneumococcal_April_2012_references.pdf?ua=1" TargetMode="External"/><Relationship Id="rId11" Type="http://schemas.openxmlformats.org/officeDocument/2006/relationships/hyperlink" Target="https://www.who.int/immunization/documents/PPV23_Core_list_references_summaries.pdf?ua=1" TargetMode="External"/><Relationship Id="rId5" Type="http://schemas.openxmlformats.org/officeDocument/2006/relationships/hyperlink" Target="https://www.who.int/immunization/position_papers/PP_pneumococcal_April_2012_presentation.pdf?ua=1" TargetMode="External"/><Relationship Id="rId10" Type="http://schemas.openxmlformats.org/officeDocument/2006/relationships/hyperlink" Target="https://www.who.int/immunization/pp_pneumo_additional_summaries/en/" TargetMode="External"/><Relationship Id="rId4" Type="http://schemas.openxmlformats.org/officeDocument/2006/relationships/hyperlink" Target="https://www.who.int/immunization/position_papers/PP_pneumococcal_April_2012_summary.pdf?ua=1" TargetMode="External"/><Relationship Id="rId9" Type="http://schemas.openxmlformats.org/officeDocument/2006/relationships/hyperlink" Target="https://www.who.int/immunization/pp_pneumo_grade_tables/en/"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How does the NITAG go from a policy question to developing a recommendation? </a:t>
            </a:r>
          </a:p>
          <a:p>
            <a:r>
              <a:rPr lang="en-US" i="1" dirty="0"/>
              <a:t>Facilitator should walk participants through the slide as follows:</a:t>
            </a:r>
          </a:p>
          <a:p>
            <a:r>
              <a:rPr lang="en-US" dirty="0"/>
              <a:t>This graphic shows the steps in the process. In the course of this workshop, we will go into detail for each of these steps. And you will participate in group exercises in which you will conduct some of these steps.</a:t>
            </a:r>
          </a:p>
          <a:p>
            <a:r>
              <a:rPr lang="en-US" dirty="0"/>
              <a:t>For now, let’s look at this briefly:</a:t>
            </a:r>
          </a:p>
          <a:p>
            <a:r>
              <a:rPr lang="en-US" dirty="0"/>
              <a:t>The 1</a:t>
            </a:r>
            <a:r>
              <a:rPr lang="en-US" baseline="30000" dirty="0"/>
              <a:t>st</a:t>
            </a:r>
            <a:r>
              <a:rPr lang="en-US" dirty="0"/>
              <a:t> step is the Formulating and focusing the policy question. This is a prerequisite for starting the process.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2</a:t>
            </a:r>
            <a:r>
              <a:rPr lang="en-US" baseline="30000" dirty="0"/>
              <a:t>nd</a:t>
            </a:r>
            <a:r>
              <a:rPr lang="en-US" dirty="0"/>
              <a:t> step involves specifying evidence to be collected. And then ranking the outcomes to prioritize data collection. </a:t>
            </a:r>
          </a:p>
          <a:p>
            <a:endParaRPr lang="en-US" dirty="0"/>
          </a:p>
          <a:p>
            <a:r>
              <a:rPr lang="en-US" dirty="0"/>
              <a:t>The 3rd step includes gathering evidence—we will discuss various options.</a:t>
            </a:r>
          </a:p>
          <a:p>
            <a:r>
              <a:rPr lang="en-US" dirty="0"/>
              <a:t>Where relevant, you will assess the quality of that evidence. </a:t>
            </a:r>
          </a:p>
          <a:p>
            <a:r>
              <a:rPr lang="en-US" dirty="0"/>
              <a:t>Then the NITAG will synthesize the evidence to draft a recommendation.  We will use a tool for this step.</a:t>
            </a:r>
          </a:p>
          <a:p>
            <a:endParaRPr lang="en-US" dirty="0"/>
          </a:p>
          <a:p>
            <a:r>
              <a:rPr lang="en-US" dirty="0"/>
              <a:t>The final step is for the NITAG to discuss the recommendation and when ready to make a decision on it.</a:t>
            </a:r>
          </a:p>
          <a:p>
            <a:endParaRPr lang="en-US" dirty="0"/>
          </a:p>
          <a:p>
            <a:r>
              <a:rPr lang="en-US" dirty="0"/>
              <a:t>In this session, we will cover steps 1, 2 and 3.</a:t>
            </a:r>
          </a:p>
          <a:p>
            <a:r>
              <a:rPr lang="en-US" dirty="0"/>
              <a:t>Any questions?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a:t>
            </a:fld>
            <a:endParaRPr lang="en-US"/>
          </a:p>
        </p:txBody>
      </p:sp>
    </p:spTree>
    <p:extLst>
      <p:ext uri="{BB962C8B-B14F-4D97-AF65-F5344CB8AC3E}">
        <p14:creationId xmlns:p14="http://schemas.microsoft.com/office/powerpoint/2010/main" val="268849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complete a group exercise</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11</a:t>
            </a:fld>
            <a:endParaRPr lang="en-US"/>
          </a:p>
        </p:txBody>
      </p:sp>
    </p:spTree>
    <p:extLst>
      <p:ext uri="{BB962C8B-B14F-4D97-AF65-F5344CB8AC3E}">
        <p14:creationId xmlns:p14="http://schemas.microsoft.com/office/powerpoint/2010/main" val="69970193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to summarize, in this session, we have gone through steps 1, 2, and 3 which prepare the NITAG for discussion and decision-making which comes in step 4.</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105</a:t>
            </a:fld>
            <a:endParaRPr lang="en-US"/>
          </a:p>
        </p:txBody>
      </p:sp>
    </p:spTree>
    <p:extLst>
      <p:ext uri="{BB962C8B-B14F-4D97-AF65-F5344CB8AC3E}">
        <p14:creationId xmlns:p14="http://schemas.microsoft.com/office/powerpoint/2010/main" val="36611127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106</a:t>
            </a:fld>
            <a:endParaRPr lang="en-US"/>
          </a:p>
        </p:txBody>
      </p:sp>
    </p:spTree>
    <p:extLst>
      <p:ext uri="{BB962C8B-B14F-4D97-AF65-F5344CB8AC3E}">
        <p14:creationId xmlns:p14="http://schemas.microsoft.com/office/powerpoint/2010/main" val="38533853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This is the Evidence to Recommendation Framework adapted from what SAGE uses. It is based on the criteria that we have reviewed in this workshop.  </a:t>
            </a:r>
          </a:p>
          <a:p>
            <a:endParaRPr lang="en-US" dirty="0"/>
          </a:p>
          <a:p>
            <a:r>
              <a:rPr lang="en-US" dirty="0"/>
              <a:t>The framework starts with the PICO question and then background.</a:t>
            </a:r>
          </a:p>
          <a:p>
            <a:endParaRPr lang="en-US" dirty="0"/>
          </a:p>
          <a:p>
            <a:r>
              <a:rPr lang="en-US" dirty="0"/>
              <a:t>The next section contains a synthesis of the evidence in the tables we’ve been reviewing.   A number of these will need to be tailored to fit your country context.</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a:t>
            </a:r>
            <a:r>
              <a:rPr lang="en-US" sz="1200" b="1" i="0" u="none" strike="noStrike" kern="1200" dirty="0">
                <a:solidFill>
                  <a:schemeClr val="tx1"/>
                </a:solidFill>
                <a:effectLst/>
                <a:latin typeface="+mn-lt"/>
                <a:ea typeface="+mn-ea"/>
                <a:cs typeface="+mn-cs"/>
              </a:rPr>
              <a:t>he problem</a:t>
            </a:r>
            <a:r>
              <a:rPr lang="en-US" sz="1200" b="0" i="0" u="none" strike="noStrike" kern="1200" dirty="0">
                <a:solidFill>
                  <a:schemeClr val="tx1"/>
                </a:solidFill>
                <a:effectLst/>
                <a:latin typeface="+mn-lt"/>
                <a:ea typeface="+mn-ea"/>
                <a:cs typeface="+mn-cs"/>
              </a:rPr>
              <a:t> or issue that the recommendation is intended to address.  The gold color here aligns with the gold table we reviewed on PH problem or disease. This area covers presentation of information regarding why the issue is considered a public health priority.  It will often include information regarding burden of disease and other considerations that contributed to the need for a recommendation to be developed.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1" i="0" u="none" strike="noStrike" kern="1200" dirty="0">
                <a:solidFill>
                  <a:schemeClr val="tx1"/>
                </a:solidFill>
                <a:effectLst/>
                <a:latin typeface="+mn-lt"/>
                <a:ea typeface="+mn-ea"/>
                <a:cs typeface="+mn-cs"/>
              </a:rPr>
              <a:t>The Benefits and Harms</a:t>
            </a:r>
            <a:r>
              <a:rPr lang="en-US" sz="1200" b="0" i="0" u="none" strike="noStrike" kern="1200" dirty="0">
                <a:solidFill>
                  <a:schemeClr val="tx1"/>
                </a:solidFill>
                <a:effectLst/>
                <a:latin typeface="+mn-lt"/>
                <a:ea typeface="+mn-ea"/>
                <a:cs typeface="+mn-cs"/>
              </a:rPr>
              <a:t>. The orange color aligns with the orange table we reviewed on vaccine and immunization characteristics.  This area includes both presentation of the available evidence for benefits and harms of the vaccine option as well as the certainty in this evidence.  The preparation of GRADE evidence profiles will typically be part of this section, or in circumstances where evidence tables were not prepared, a description of the rationale for the decision not to prepare tables.  Finally, the evaluation and determination of the balance of the benefits and harms is also a key component of this criterion.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Resource use—</a:t>
            </a:r>
            <a:r>
              <a:rPr lang="en-US" sz="1200" b="0" i="0" u="none" strike="noStrike" kern="1200" dirty="0">
                <a:solidFill>
                  <a:schemeClr val="tx1"/>
                </a:solidFill>
                <a:effectLst/>
                <a:latin typeface="+mn-lt"/>
                <a:ea typeface="+mn-ea"/>
                <a:cs typeface="+mn-cs"/>
              </a:rPr>
              <a:t>The green color aligns with the table we reviewed on Resource use. It encompasses the health economic analyses that are conducted.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The Rows in blue align with the table on health policy and programmatic issues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Values and Preferences.</a:t>
            </a:r>
            <a:r>
              <a:rPr lang="en-US" sz="1200" b="0" i="0" u="none" strike="noStrike" kern="1200" dirty="0">
                <a:solidFill>
                  <a:schemeClr val="tx1"/>
                </a:solidFill>
                <a:effectLst/>
                <a:latin typeface="+mn-lt"/>
                <a:ea typeface="+mn-ea"/>
                <a:cs typeface="+mn-cs"/>
              </a:rPr>
              <a:t> This includes both how potential vaccine recipients and their families feel about the balance of benefits and harms, and captures whether there is significant variation in this perception among the population.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Equity</a:t>
            </a:r>
            <a:r>
              <a:rPr lang="en-US" sz="1200" b="0" i="0" u="none" strike="noStrike" kern="1200" dirty="0">
                <a:solidFill>
                  <a:schemeClr val="tx1"/>
                </a:solidFill>
                <a:effectLst/>
                <a:latin typeface="+mn-lt"/>
                <a:ea typeface="+mn-ea"/>
                <a:cs typeface="+mn-cs"/>
              </a:rPr>
              <a:t> describes how well the option will be accessible to all.</a:t>
            </a:r>
            <a:endParaRPr lang="en-US" sz="1200" u="none" strike="noStrike" dirty="0">
              <a:effectLst/>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Acceptability</a:t>
            </a:r>
            <a:r>
              <a:rPr lang="en-US" sz="1200" b="0" i="0" u="none" strike="noStrike" kern="1200" dirty="0">
                <a:solidFill>
                  <a:schemeClr val="tx1"/>
                </a:solidFill>
                <a:effectLst/>
                <a:latin typeface="+mn-lt"/>
                <a:ea typeface="+mn-ea"/>
                <a:cs typeface="+mn-cs"/>
              </a:rPr>
              <a:t> describes how acceptable the option is to key stakeholders such as providers, professional societies and as such may vary according to the vaccine.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Feasibility</a:t>
            </a:r>
            <a:r>
              <a:rPr lang="en-US" sz="1200" b="0" i="0" u="none" strike="noStrike" kern="1200" dirty="0">
                <a:solidFill>
                  <a:schemeClr val="tx1"/>
                </a:solidFill>
                <a:effectLst/>
                <a:latin typeface="+mn-lt"/>
                <a:ea typeface="+mn-ea"/>
                <a:cs typeface="+mn-cs"/>
              </a:rPr>
              <a:t> involves consideration of the implementation considerations that factor into decision making. </a:t>
            </a:r>
          </a:p>
          <a:p>
            <a:endParaRPr lang="en-US" dirty="0"/>
          </a:p>
          <a:p>
            <a:r>
              <a:rPr lang="en-US" dirty="0"/>
              <a:t>An understanding of all these criteria are used to develop the last 3 rows.</a:t>
            </a:r>
          </a:p>
          <a:p>
            <a:r>
              <a:rPr lang="en-US" dirty="0"/>
              <a:t>—After considering all the evidence, the NITAG would make a judgement on the balance of the consequences</a:t>
            </a:r>
          </a:p>
          <a:p>
            <a:r>
              <a:rPr lang="en-US" dirty="0"/>
              <a:t>-- And then develop recommendation options are described.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--Lastly, the NITAG should offer input on implementation, monitoring and evaluation, and research priorities.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In the next exercise, you will study the SAGE E2R framework.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107</a:t>
            </a:fld>
            <a:endParaRPr lang="en-US"/>
          </a:p>
        </p:txBody>
      </p:sp>
    </p:spTree>
    <p:extLst>
      <p:ext uri="{BB962C8B-B14F-4D97-AF65-F5344CB8AC3E}">
        <p14:creationId xmlns:p14="http://schemas.microsoft.com/office/powerpoint/2010/main" val="96316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1" i="0" u="none" strike="noStrike" kern="1200" dirty="0">
              <a:solidFill>
                <a:schemeClr val="tx1"/>
              </a:solidFill>
              <a:effectLst/>
              <a:latin typeface="+mn-lt"/>
              <a:ea typeface="+mn-ea"/>
              <a:cs typeface="+mn-cs"/>
            </a:endParaRPr>
          </a:p>
          <a:p>
            <a:pPr fontAlgn="base"/>
            <a:r>
              <a:rPr lang="en-US" sz="1200" b="1" i="1" u="none" strike="noStrike" kern="1200" dirty="0">
                <a:solidFill>
                  <a:schemeClr val="tx1"/>
                </a:solidFill>
                <a:effectLst/>
                <a:latin typeface="+mn-lt"/>
                <a:ea typeface="+mn-ea"/>
                <a:cs typeface="+mn-cs"/>
              </a:rPr>
              <a:t>Resources for reference only</a:t>
            </a:r>
          </a:p>
          <a:p>
            <a:pPr fontAlgn="base"/>
            <a:r>
              <a:rPr lang="en-US" sz="1200" b="1" i="0" u="none" strike="noStrike" kern="1200" dirty="0">
                <a:solidFill>
                  <a:schemeClr val="tx1"/>
                </a:solidFill>
                <a:effectLst/>
                <a:latin typeface="+mn-lt"/>
                <a:ea typeface="+mn-ea"/>
                <a:cs typeface="+mn-cs"/>
              </a:rPr>
              <a:t>Rubella</a:t>
            </a:r>
          </a:p>
          <a:p>
            <a:pPr fontAlgn="base"/>
            <a:r>
              <a:rPr lang="en-US" sz="1200" b="0" i="0" u="none" strike="noStrike" kern="1200" dirty="0">
                <a:solidFill>
                  <a:schemeClr val="tx1"/>
                </a:solidFill>
                <a:effectLst/>
                <a:latin typeface="+mn-lt"/>
                <a:ea typeface="+mn-ea"/>
                <a:cs typeface="+mn-cs"/>
                <a:hlinkClick r:id="rId3"/>
              </a:rPr>
              <a:t>Position paper (July 2011) Original English and French versions</a:t>
            </a:r>
            <a:br>
              <a:rPr lang="en-US" sz="1200" b="0" i="0" u="none" strike="noStrike" kern="1200" dirty="0">
                <a:solidFill>
                  <a:schemeClr val="tx1"/>
                </a:solidFill>
                <a:effectLst/>
                <a:latin typeface="+mn-lt"/>
                <a:ea typeface="+mn-ea"/>
                <a:cs typeface="+mn-cs"/>
                <a:hlinkClick r:id="rId3"/>
              </a:rPr>
            </a:br>
            <a:r>
              <a:rPr lang="en-US" sz="1200" b="0" i="0" u="none" strike="noStrike" kern="1200" dirty="0">
                <a:solidFill>
                  <a:schemeClr val="tx1"/>
                </a:solidFill>
                <a:effectLst/>
                <a:latin typeface="+mn-lt"/>
                <a:ea typeface="+mn-ea"/>
                <a:cs typeface="+mn-cs"/>
                <a:hlinkClick r:id="rId3"/>
              </a:rPr>
              <a:t>pdf, 414kb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4"/>
              </a:rPr>
              <a:t>References</a:t>
            </a:r>
            <a:br>
              <a:rPr lang="en-US" sz="1200" b="0" i="0" u="none" strike="noStrike" kern="1200" dirty="0">
                <a:solidFill>
                  <a:schemeClr val="tx1"/>
                </a:solidFill>
                <a:effectLst/>
                <a:latin typeface="+mn-lt"/>
                <a:ea typeface="+mn-ea"/>
                <a:cs typeface="+mn-cs"/>
                <a:hlinkClick r:id="rId4"/>
              </a:rPr>
            </a:br>
            <a:r>
              <a:rPr lang="en-US" sz="1200" b="0" i="0" u="none" strike="noStrike" kern="1200" dirty="0">
                <a:solidFill>
                  <a:schemeClr val="tx1"/>
                </a:solidFill>
                <a:effectLst/>
                <a:latin typeface="+mn-lt"/>
                <a:ea typeface="+mn-ea"/>
                <a:cs typeface="+mn-cs"/>
                <a:hlinkClick r:id="rId4"/>
              </a:rPr>
              <a:t>pdf, 431kb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5"/>
              </a:rPr>
              <a:t>Grading of scientific evidence (protection)</a:t>
            </a:r>
            <a:br>
              <a:rPr lang="en-US" sz="1200" b="0" i="0" u="none" strike="noStrike" kern="1200" dirty="0">
                <a:solidFill>
                  <a:schemeClr val="tx1"/>
                </a:solidFill>
                <a:effectLst/>
                <a:latin typeface="+mn-lt"/>
                <a:ea typeface="+mn-ea"/>
                <a:cs typeface="+mn-cs"/>
                <a:hlinkClick r:id="rId5"/>
              </a:rPr>
            </a:br>
            <a:r>
              <a:rPr lang="en-US" sz="1200" b="0" i="0" u="none" strike="noStrike" kern="1200" dirty="0">
                <a:solidFill>
                  <a:schemeClr val="tx1"/>
                </a:solidFill>
                <a:effectLst/>
                <a:latin typeface="+mn-lt"/>
                <a:ea typeface="+mn-ea"/>
                <a:cs typeface="+mn-cs"/>
                <a:hlinkClick r:id="rId5"/>
              </a:rPr>
              <a:t>pdf, 136kb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6"/>
              </a:rPr>
              <a:t>Grading of scientific evidence (duration)</a:t>
            </a:r>
            <a:br>
              <a:rPr lang="en-US" sz="1200" b="0" i="0" u="none" strike="noStrike" kern="1200" dirty="0">
                <a:solidFill>
                  <a:schemeClr val="tx1"/>
                </a:solidFill>
                <a:effectLst/>
                <a:latin typeface="+mn-lt"/>
                <a:ea typeface="+mn-ea"/>
                <a:cs typeface="+mn-cs"/>
                <a:hlinkClick r:id="rId6"/>
              </a:rPr>
            </a:br>
            <a:r>
              <a:rPr lang="en-US" sz="1200" b="0" i="0" u="none" strike="noStrike" kern="1200" dirty="0">
                <a:solidFill>
                  <a:schemeClr val="tx1"/>
                </a:solidFill>
                <a:effectLst/>
                <a:latin typeface="+mn-lt"/>
                <a:ea typeface="+mn-ea"/>
                <a:cs typeface="+mn-cs"/>
                <a:hlinkClick r:id="rId6"/>
              </a:rPr>
              <a:t>pdf, 114kb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7"/>
              </a:rPr>
              <a:t>Grading of scientific evidence (safety)</a:t>
            </a:r>
            <a:br>
              <a:rPr lang="en-US" sz="1200" b="0" i="0" u="none" strike="noStrike" kern="1200" dirty="0">
                <a:solidFill>
                  <a:schemeClr val="tx1"/>
                </a:solidFill>
                <a:effectLst/>
                <a:latin typeface="+mn-lt"/>
                <a:ea typeface="+mn-ea"/>
                <a:cs typeface="+mn-cs"/>
                <a:hlinkClick r:id="rId7"/>
              </a:rPr>
            </a:br>
            <a:r>
              <a:rPr lang="en-US" sz="1200" b="0" i="0" u="none" strike="noStrike" kern="1200" dirty="0">
                <a:solidFill>
                  <a:schemeClr val="tx1"/>
                </a:solidFill>
                <a:effectLst/>
                <a:latin typeface="+mn-lt"/>
                <a:ea typeface="+mn-ea"/>
                <a:cs typeface="+mn-cs"/>
                <a:hlinkClick r:id="rId7"/>
              </a:rPr>
              <a:t>pdf, 159kb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8"/>
              </a:rPr>
              <a:t>Summary of WHO position paper on rubella</a:t>
            </a:r>
            <a:br>
              <a:rPr lang="en-US" sz="1200" b="0" i="0" u="none" strike="noStrike" kern="1200" dirty="0">
                <a:solidFill>
                  <a:schemeClr val="tx1"/>
                </a:solidFill>
                <a:effectLst/>
                <a:latin typeface="+mn-lt"/>
                <a:ea typeface="+mn-ea"/>
                <a:cs typeface="+mn-cs"/>
                <a:hlinkClick r:id="rId8"/>
              </a:rPr>
            </a:br>
            <a:r>
              <a:rPr lang="en-US" sz="1200" b="0" i="0" u="none" strike="noStrike" kern="1200" dirty="0">
                <a:solidFill>
                  <a:schemeClr val="tx1"/>
                </a:solidFill>
                <a:effectLst/>
                <a:latin typeface="+mn-lt"/>
                <a:ea typeface="+mn-ea"/>
                <a:cs typeface="+mn-cs"/>
                <a:hlinkClick r:id="rId8"/>
              </a:rPr>
              <a:t>pdf, 76kb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9"/>
              </a:rPr>
              <a:t>Presentation: Summary of key points - WHO position paper on rubella</a:t>
            </a:r>
            <a:br>
              <a:rPr lang="en-US" sz="1200" b="0" i="0" u="none" strike="noStrike" kern="1200" dirty="0">
                <a:solidFill>
                  <a:schemeClr val="tx1"/>
                </a:solidFill>
                <a:effectLst/>
                <a:latin typeface="+mn-lt"/>
                <a:ea typeface="+mn-ea"/>
                <a:cs typeface="+mn-cs"/>
                <a:hlinkClick r:id="rId9"/>
              </a:rPr>
            </a:br>
            <a:r>
              <a:rPr lang="en-US" sz="1200" b="0" i="0" u="none" strike="noStrike" kern="1200" dirty="0">
                <a:solidFill>
                  <a:schemeClr val="tx1"/>
                </a:solidFill>
                <a:effectLst/>
                <a:latin typeface="+mn-lt"/>
                <a:ea typeface="+mn-ea"/>
                <a:cs typeface="+mn-cs"/>
                <a:hlinkClick r:id="rId9"/>
              </a:rPr>
              <a:t>pdf, 88kb</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12</a:t>
            </a:fld>
            <a:endParaRPr lang="en-US"/>
          </a:p>
        </p:txBody>
      </p:sp>
    </p:spTree>
    <p:extLst>
      <p:ext uri="{BB962C8B-B14F-4D97-AF65-F5344CB8AC3E}">
        <p14:creationId xmlns:p14="http://schemas.microsoft.com/office/powerpoint/2010/main" val="57067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Each work group should be given the 2 templates in electronic format.</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13</a:t>
            </a:fld>
            <a:endParaRPr lang="en-US"/>
          </a:p>
        </p:txBody>
      </p:sp>
    </p:spTree>
    <p:extLst>
      <p:ext uri="{BB962C8B-B14F-4D97-AF65-F5344CB8AC3E}">
        <p14:creationId xmlns:p14="http://schemas.microsoft.com/office/powerpoint/2010/main" val="127422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Next</a:t>
            </a:r>
            <a:r>
              <a:rPr lang="en-US" baseline="0" dirty="0"/>
              <a:t>, we will focus on step 2 that s</a:t>
            </a:r>
            <a:r>
              <a:rPr lang="en-US" dirty="0"/>
              <a:t>pecifies the evidence to be collected.</a:t>
            </a:r>
          </a:p>
          <a:p>
            <a:pPr lvl="0"/>
            <a:r>
              <a:rPr lang="en-US" baseline="0" dirty="0"/>
              <a:t>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Each</a:t>
            </a:r>
            <a:r>
              <a:rPr lang="en-US" baseline="0" dirty="0"/>
              <a:t> NITAG must specify what </a:t>
            </a:r>
            <a:r>
              <a:rPr lang="en-US" dirty="0"/>
              <a:t>evidence it will collect to guide in making </a:t>
            </a:r>
            <a:r>
              <a:rPr lang="en-US" baseline="0" dirty="0"/>
              <a:t>a recommendation.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this session, we will present </a:t>
            </a:r>
            <a:r>
              <a:rPr lang="en-US" dirty="0"/>
              <a:t>generic elements</a:t>
            </a:r>
            <a:r>
              <a:rPr lang="en-US" baseline="0" dirty="0"/>
              <a:t> that SAGE uses and by the end of the session, you will have specified the evidence that you will gather.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Click--</a:t>
            </a:r>
            <a:r>
              <a:rPr lang="en-US" baseline="0" dirty="0"/>
              <a:t>This is done by the NITAG and the Secretariat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15</a:t>
            </a:fld>
            <a:endParaRPr lang="en-US"/>
          </a:p>
        </p:txBody>
      </p:sp>
    </p:spTree>
    <p:extLst>
      <p:ext uri="{BB962C8B-B14F-4D97-AF65-F5344CB8AC3E}">
        <p14:creationId xmlns:p14="http://schemas.microsoft.com/office/powerpoint/2010/main" val="173371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issues for decision-making includes evidence that generally fall into one of these 4 areas, Disease or Public health problem ; Vaccine and immunization characteristic; Resource use; and Health policy and programmatic issues. </a:t>
            </a:r>
          </a:p>
          <a:p>
            <a:r>
              <a:rPr lang="en-US" dirty="0"/>
              <a:t> </a:t>
            </a:r>
          </a:p>
          <a:p>
            <a:r>
              <a:rPr lang="en-US" dirty="0"/>
              <a:t>Over the course of the next section, we will fill the boxes below each title with elements that fall under each of issues.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16</a:t>
            </a:fld>
            <a:endParaRPr lang="en-US"/>
          </a:p>
        </p:txBody>
      </p:sp>
    </p:spTree>
    <p:extLst>
      <p:ext uri="{BB962C8B-B14F-4D97-AF65-F5344CB8AC3E}">
        <p14:creationId xmlns:p14="http://schemas.microsoft.com/office/powerpoint/2010/main" val="220122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generic table for evidence on the Disease or the Public Health Problem.  In the second column, you see 5 elements of this issue.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To understand the extent of the public health problem, the NITAG should look at evidence on these elements: </a:t>
            </a:r>
          </a:p>
          <a:p>
            <a:r>
              <a:rPr lang="en-US" dirty="0"/>
              <a:t>burden of disease, </a:t>
            </a:r>
          </a:p>
          <a:p>
            <a:r>
              <a:rPr lang="en-US" dirty="0"/>
              <a:t>clinical characteristics, </a:t>
            </a:r>
          </a:p>
          <a:p>
            <a:r>
              <a:rPr lang="en-US" dirty="0"/>
              <a:t>implications on the use of health care, </a:t>
            </a:r>
          </a:p>
          <a:p>
            <a:r>
              <a:rPr lang="en-US" dirty="0"/>
              <a:t>whether there are alternative preventive and control measures, and </a:t>
            </a:r>
          </a:p>
          <a:p>
            <a:r>
              <a:rPr lang="en-US" dirty="0"/>
              <a:t>taking into considerations regional and international aspects.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next few slides, we will talk about specific data that would be relevant to explain the elements of this issue.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note that these are generic topics that could be modified to fit your situation.  </a:t>
            </a:r>
          </a:p>
          <a:p>
            <a:endParaRPr lang="en-US"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17</a:t>
            </a:fld>
            <a:endParaRPr lang="en-US"/>
          </a:p>
        </p:txBody>
      </p:sp>
    </p:spTree>
    <p:extLst>
      <p:ext uri="{BB962C8B-B14F-4D97-AF65-F5344CB8AC3E}">
        <p14:creationId xmlns:p14="http://schemas.microsoft.com/office/powerpoint/2010/main" val="301452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07000"/>
              </a:lnSpc>
              <a:spcAft>
                <a:spcPts val="0"/>
              </a:spcAft>
            </a:pPr>
            <a:r>
              <a:rPr lang="en-US" dirty="0"/>
              <a:t>To understand the burden of disease, we need to look at data that relates to the topics in the 2</a:t>
            </a:r>
            <a:r>
              <a:rPr lang="en-US" baseline="30000" dirty="0"/>
              <a:t>nd</a:t>
            </a:r>
            <a:r>
              <a:rPr lang="en-US" dirty="0"/>
              <a:t> column. For example, what does the evidence say about the </a:t>
            </a:r>
            <a:r>
              <a:rPr lang="en-US" sz="1200" dirty="0">
                <a:solidFill>
                  <a:schemeClr val="accent6">
                    <a:lumMod val="50000"/>
                  </a:schemeClr>
                </a:solidFill>
                <a:effectLst/>
                <a:latin typeface="+mn-lt"/>
              </a:rPr>
              <a:t>Incidence of morbidity &amp; mortality, about Age specific morbidity and mortality, Risk groups, Serotype distribution, Epidemic potential, Changes in epidemiology over time?</a:t>
            </a:r>
          </a:p>
          <a:p>
            <a:pPr>
              <a:lnSpc>
                <a:spcPct val="107000"/>
              </a:lnSpc>
              <a:spcAft>
                <a:spcPts val="0"/>
              </a:spcAft>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Ideally the data should come from in-country. If, however, this is not available, then you could use data from a similar country.</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i="1"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18</a:t>
            </a:fld>
            <a:endParaRPr lang="en-US"/>
          </a:p>
        </p:txBody>
      </p:sp>
    </p:spTree>
    <p:extLst>
      <p:ext uri="{BB962C8B-B14F-4D97-AF65-F5344CB8AC3E}">
        <p14:creationId xmlns:p14="http://schemas.microsoft.com/office/powerpoint/2010/main" val="210880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element in understanding disease burden is the clinical characteristics of the disease.</a:t>
            </a:r>
          </a:p>
          <a:p>
            <a:endParaRPr lang="en-US" dirty="0"/>
          </a:p>
          <a:p>
            <a:pPr>
              <a:lnSpc>
                <a:spcPct val="107000"/>
              </a:lnSpc>
              <a:spcAft>
                <a:spcPts val="0"/>
              </a:spcAft>
            </a:pPr>
            <a:r>
              <a:rPr lang="en-US" dirty="0"/>
              <a:t>And to understand the clinical characteristics, the NITAG should look at evidence on the topics shown here—what are the </a:t>
            </a: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Signs/symptoms of disease, are there Severe forms?</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a:p>
            <a:r>
              <a:rPr lang="en-US" i="0" dirty="0"/>
              <a:t>For example, a disease with severe forms and long term complications would present a larger PH problem than a disease without them.</a:t>
            </a:r>
          </a:p>
          <a:p>
            <a:endParaRPr lang="en-US" i="1"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19</a:t>
            </a:fld>
            <a:endParaRPr lang="en-US"/>
          </a:p>
        </p:txBody>
      </p:sp>
    </p:spTree>
    <p:extLst>
      <p:ext uri="{BB962C8B-B14F-4D97-AF65-F5344CB8AC3E}">
        <p14:creationId xmlns:p14="http://schemas.microsoft.com/office/powerpoint/2010/main" val="353403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element is the use and costs of health care.</a:t>
            </a:r>
          </a:p>
          <a:p>
            <a:endParaRPr lang="en-US" dirty="0"/>
          </a:p>
          <a:p>
            <a:r>
              <a:rPr lang="en-US" dirty="0"/>
              <a:t>What might be expected implications on health care use of primary, secondary, or tertiary care for patients with the disease?  </a:t>
            </a:r>
          </a:p>
          <a:p>
            <a:r>
              <a:rPr lang="en-US" dirty="0"/>
              <a:t>For example, </a:t>
            </a:r>
            <a:r>
              <a:rPr lang="en-US" sz="1200" kern="1200" dirty="0">
                <a:solidFill>
                  <a:schemeClr val="tx1"/>
                </a:solidFill>
                <a:effectLst/>
                <a:latin typeface="+mn-lt"/>
                <a:ea typeface="+mn-ea"/>
                <a:cs typeface="+mn-cs"/>
              </a:rPr>
              <a:t>if a person doesn’t get vaccinated, they could get the disease and get a complication that requires long term nursing care (paralysis, etc.). The NITAG should consider the implications of this on the health care system.</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20</a:t>
            </a:fld>
            <a:endParaRPr lang="en-US"/>
          </a:p>
        </p:txBody>
      </p:sp>
    </p:spTree>
    <p:extLst>
      <p:ext uri="{BB962C8B-B14F-4D97-AF65-F5344CB8AC3E}">
        <p14:creationId xmlns:p14="http://schemas.microsoft.com/office/powerpoint/2010/main" val="207331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element is whether there are alternative preventive and control measures.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this element, NITAG would look at evidence on the effectiveness of any alternative preventive or control measures, </a:t>
            </a:r>
            <a:r>
              <a:rPr lang="en-US" sz="1200" kern="1200" dirty="0">
                <a:solidFill>
                  <a:schemeClr val="accent6">
                    <a:lumMod val="50000"/>
                  </a:schemeClr>
                </a:solidFill>
                <a:effectLst/>
                <a:latin typeface="+mn-lt"/>
                <a:ea typeface="Calibri" panose="020F0502020204030204" pitchFamily="34" charset="0"/>
                <a:cs typeface="Mangal" panose="02040503050203030202" pitchFamily="18" charset="0"/>
              </a:rPr>
              <a:t>e.g., health education, hygiene, vector control, screening.  W</a:t>
            </a:r>
            <a:r>
              <a:rPr lang="en-US" dirty="0"/>
              <a:t>hat are their costs and </a:t>
            </a:r>
            <a:r>
              <a:rPr lang="en-US" sz="1200" kern="1200" dirty="0">
                <a:solidFill>
                  <a:schemeClr val="accent6">
                    <a:lumMod val="50000"/>
                  </a:schemeClr>
                </a:solidFill>
                <a:effectLst/>
                <a:latin typeface="+mn-lt"/>
                <a:ea typeface="Calibri" panose="020F0502020204030204" pitchFamily="34" charset="0"/>
                <a:cs typeface="Mangal" panose="02040503050203030202" pitchFamily="18" charset="0"/>
              </a:rPr>
              <a:t>practicality?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r>
              <a:rPr lang="en-US" i="0" dirty="0"/>
              <a:t>For example, a disease for which there are no </a:t>
            </a:r>
            <a:r>
              <a:rPr lang="en-US" dirty="0"/>
              <a:t>alternative preventive and control measures </a:t>
            </a:r>
            <a:r>
              <a:rPr lang="en-US" i="0" dirty="0"/>
              <a:t>would present a larger PH problem than a disease that could be easily and practically prevented or control. Or if those measures were very expensive or not practical to implement.</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21</a:t>
            </a:fld>
            <a:endParaRPr lang="en-US"/>
          </a:p>
        </p:txBody>
      </p:sp>
    </p:spTree>
    <p:extLst>
      <p:ext uri="{BB962C8B-B14F-4D97-AF65-F5344CB8AC3E}">
        <p14:creationId xmlns:p14="http://schemas.microsoft.com/office/powerpoint/2010/main" val="159096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broad policy question is just that—broad. This is often how the MOH words its request to the NITAG. Later, the NITAG will focus the question, but at the beginning it is non-specific. </a:t>
            </a:r>
          </a:p>
          <a:p>
            <a:endParaRPr lang="en-US" dirty="0"/>
          </a:p>
          <a:p>
            <a:r>
              <a:rPr lang="en-US" i="1" dirty="0"/>
              <a:t>Comment about the fact that when we talk about the MOH in this presentation, we are referring to the high level official within the MOH with which the NITAG chair or Secretariat interacts.  We are not referring to the Secretariat, even though the Secretariat is part of the MOH. This is because the Secretariat’s role is to provide support to the NITAG, not to represent the MOH.</a:t>
            </a:r>
          </a:p>
          <a:p>
            <a:endParaRPr lang="en-US" dirty="0"/>
          </a:p>
          <a:p>
            <a:r>
              <a:rPr lang="en-US" dirty="0"/>
              <a:t>These are some examples. </a:t>
            </a:r>
            <a:r>
              <a:rPr lang="en-US" i="1" dirty="0"/>
              <a:t>Read each question.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Who is responsible for formulating the broad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Sometimes the NITAG may formulate the policy question, for example, when knowledge of pending licensure of a new vaccine is known to NITAG members. In this case, the NITAG chair or Secretariat may bring the question to the MOH for consideration.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Sometimes, the question is jointly developed by the NITAG and MOH based on regular communication or discussions.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3</a:t>
            </a:fld>
            <a:endParaRPr lang="en-US"/>
          </a:p>
        </p:txBody>
      </p:sp>
    </p:spTree>
    <p:extLst>
      <p:ext uri="{BB962C8B-B14F-4D97-AF65-F5344CB8AC3E}">
        <p14:creationId xmlns:p14="http://schemas.microsoft.com/office/powerpoint/2010/main" val="195665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element concerns regional or international considerations.</a:t>
            </a:r>
          </a:p>
          <a:p>
            <a:endParaRPr lang="en-US" dirty="0"/>
          </a:p>
          <a:p>
            <a:r>
              <a:rPr lang="en-US" dirty="0"/>
              <a:t>This would include whether there are regional or global recommendations for or against using a vaccine to prevent the disease.  Also whether the disease has the potential for international spread and to cause a pandemic</a:t>
            </a:r>
            <a:r>
              <a:rPr lang="en-US" i="1" dirty="0"/>
              <a:t>.</a:t>
            </a:r>
          </a:p>
          <a:p>
            <a:endParaRPr lang="en-US" i="0" dirty="0"/>
          </a:p>
          <a:p>
            <a:r>
              <a:rPr lang="en-US" i="0" dirty="0"/>
              <a:t>A disease that has the potential to spread internationally poses a larger PH problem than one that does not have this potential.  In addition, the existence of regional or global recommendations for vaccines that prevent this disease would strengthen the case for recommending the use of the vaccine.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note that these are generic topics that could be modified to fit your situation.  In a later exercise, you will adapt the criteria to your country.</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22</a:t>
            </a:fld>
            <a:endParaRPr lang="en-US"/>
          </a:p>
        </p:txBody>
      </p:sp>
    </p:spTree>
    <p:extLst>
      <p:ext uri="{BB962C8B-B14F-4D97-AF65-F5344CB8AC3E}">
        <p14:creationId xmlns:p14="http://schemas.microsoft.com/office/powerpoint/2010/main" val="56980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discussed  the major elements of evidence for the disease or the public health problem.</a:t>
            </a:r>
          </a:p>
          <a:p>
            <a:endParaRPr lang="en-US" dirty="0"/>
          </a:p>
          <a:p>
            <a:r>
              <a:rPr lang="en-US" dirty="0"/>
              <a:t>Now we will move to the Vaccine and immunization characteristics.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23</a:t>
            </a:fld>
            <a:endParaRPr lang="en-US"/>
          </a:p>
        </p:txBody>
      </p:sp>
    </p:spTree>
    <p:extLst>
      <p:ext uri="{BB962C8B-B14F-4D97-AF65-F5344CB8AC3E}">
        <p14:creationId xmlns:p14="http://schemas.microsoft.com/office/powerpoint/2010/main" val="38816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four elements for the Vaccine and immunization characteristics:</a:t>
            </a:r>
          </a:p>
          <a:p>
            <a:r>
              <a:rPr lang="en-US" dirty="0"/>
              <a:t>Vaccine characteristics</a:t>
            </a:r>
          </a:p>
          <a:p>
            <a:r>
              <a:rPr lang="en-US" dirty="0"/>
              <a:t>Safety</a:t>
            </a:r>
          </a:p>
          <a:p>
            <a:r>
              <a:rPr lang="en-US" dirty="0"/>
              <a:t>Efficacy and effectiveness</a:t>
            </a:r>
          </a:p>
          <a:p>
            <a:r>
              <a:rPr lang="en-US" dirty="0"/>
              <a:t>Vaccine indirect effects</a:t>
            </a:r>
          </a:p>
          <a:p>
            <a:endParaRPr lang="en-US" dirty="0"/>
          </a:p>
          <a:p>
            <a:r>
              <a:rPr lang="en-US" dirty="0"/>
              <a:t>Now we will discuss specific data needed for each element.</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24</a:t>
            </a:fld>
            <a:endParaRPr lang="en-US"/>
          </a:p>
        </p:txBody>
      </p:sp>
    </p:spTree>
    <p:extLst>
      <p:ext uri="{BB962C8B-B14F-4D97-AF65-F5344CB8AC3E}">
        <p14:creationId xmlns:p14="http://schemas.microsoft.com/office/powerpoint/2010/main" val="63403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first element, vaccine characteristics.  The NITAG would consider evidence that relates to the topics shown in the last column. Please note that these are generic topics that could be modified to fit your situation.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For 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What is the presentation of the vaccine being considered?  Its formulation, dosage and route of administration?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cs typeface="Mangal" panose="02040503050203030202" pitchFamily="18" charset="0"/>
              </a:rPr>
              <a:t>W</a:t>
            </a:r>
            <a:r>
              <a:rPr lang="en-US" dirty="0"/>
              <a:t>hat impact might the new vaccine have on the safety and efficacy or other vaccines—</a:t>
            </a:r>
            <a:r>
              <a:rPr lang="en-US" sz="1200" kern="1200" dirty="0">
                <a:solidFill>
                  <a:schemeClr val="tx1"/>
                </a:solidFill>
                <a:effectLst/>
                <a:latin typeface="+mn-lt"/>
                <a:ea typeface="+mn-ea"/>
                <a:cs typeface="+mn-cs"/>
              </a:rPr>
              <a:t> would the vaccine interact with another vaccine already received in the routine schedule?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ea typeface="Calibri" panose="020F0502020204030204" pitchFamily="34" charset="0"/>
                <a:cs typeface="Mangal" panose="02040503050203030202" pitchFamily="18" charset="0"/>
              </a:rPr>
              <a:t>What are the </a:t>
            </a:r>
            <a:r>
              <a:rPr lang="en-GB" sz="1200" dirty="0">
                <a:solidFill>
                  <a:schemeClr val="accent6">
                    <a:lumMod val="50000"/>
                  </a:schemeClr>
                </a:solidFill>
                <a:effectLst/>
                <a:latin typeface="+mn-lt"/>
              </a:rPr>
              <a:t>Cold</a:t>
            </a:r>
            <a:r>
              <a:rPr lang="en-GB" sz="1200" baseline="0" dirty="0">
                <a:solidFill>
                  <a:schemeClr val="accent6">
                    <a:lumMod val="50000"/>
                  </a:schemeClr>
                </a:solidFill>
                <a:effectLst/>
                <a:latin typeface="+mn-lt"/>
              </a:rPr>
              <a:t> chain and logistics requirements</a:t>
            </a: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	</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25</a:t>
            </a:fld>
            <a:endParaRPr lang="en-US"/>
          </a:p>
        </p:txBody>
      </p:sp>
    </p:spTree>
    <p:extLst>
      <p:ext uri="{BB962C8B-B14F-4D97-AF65-F5344CB8AC3E}">
        <p14:creationId xmlns:p14="http://schemas.microsoft.com/office/powerpoint/2010/main" val="4209801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safety, the NITAG would consider evidence on the topics shown here in the last column.</a:t>
            </a:r>
          </a:p>
          <a:p>
            <a:endParaRPr lang="en-US" dirty="0"/>
          </a:p>
          <a:p>
            <a:pPr marL="0" marR="0" lvl="0" indent="0" algn="l" defTabSz="914400" rtl="0" eaLnBrk="0" fontAlgn="base" latinLnBrk="0" hangingPunct="0">
              <a:lnSpc>
                <a:spcPct val="107000"/>
              </a:lnSpc>
              <a:spcBef>
                <a:spcPct val="30000"/>
              </a:spcBef>
              <a:spcAft>
                <a:spcPts val="0"/>
              </a:spcAft>
              <a:buClrTx/>
              <a:buSzTx/>
              <a:buFontTx/>
              <a:buNone/>
              <a:tabLst/>
              <a:defRPr/>
            </a:pPr>
            <a:r>
              <a:rPr lang="en-US" sz="1200" dirty="0">
                <a:solidFill>
                  <a:schemeClr val="accent6">
                    <a:lumMod val="50000"/>
                  </a:schemeClr>
                </a:solidFill>
                <a:effectLst/>
                <a:latin typeface="+mn-lt"/>
              </a:rPr>
              <a:t>Are there known adverse events following vaccination? If so, what kind, and with what frequency? Are they short term or long-term? What about any consequences of the adverse events?</a:t>
            </a:r>
          </a:p>
          <a:p>
            <a:pPr marL="0" marR="0" lvl="0" indent="0" algn="l" defTabSz="914400" rtl="0" eaLnBrk="0" fontAlgn="base" latinLnBrk="0" hangingPunct="0">
              <a:lnSpc>
                <a:spcPct val="107000"/>
              </a:lnSpc>
              <a:spcBef>
                <a:spcPct val="30000"/>
              </a:spcBef>
              <a:spcAft>
                <a:spcPts val="0"/>
              </a:spcAft>
              <a:buClrTx/>
              <a:buSzTx/>
              <a:buFontTx/>
              <a:buNone/>
              <a:tabLst/>
              <a:defRPr/>
            </a:pPr>
            <a:endParaRPr lang="en-US" sz="1200" dirty="0">
              <a:solidFill>
                <a:schemeClr val="accent6">
                  <a:lumMod val="50000"/>
                </a:schemeClr>
              </a:solidFill>
              <a:effectLst/>
              <a:latin typeface="+mn-l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US" sz="1200" dirty="0">
                <a:solidFill>
                  <a:schemeClr val="accent6">
                    <a:lumMod val="50000"/>
                  </a:schemeClr>
                </a:solidFill>
                <a:effectLst/>
                <a:latin typeface="+mn-lt"/>
              </a:rPr>
              <a:t>Are there any risk groups or risk factors for adverse events?</a:t>
            </a:r>
            <a:endParaRPr lang="en-GB" sz="1200" dirty="0">
              <a:solidFill>
                <a:schemeClr val="accent6">
                  <a:lumMod val="50000"/>
                </a:schemeClr>
              </a:solidFill>
              <a:effectLst/>
              <a:latin typeface="+mn-lt"/>
            </a:endParaRPr>
          </a:p>
          <a:p>
            <a:pPr>
              <a:lnSpc>
                <a:spcPct val="107000"/>
              </a:lnSpc>
              <a:spcAft>
                <a:spcPts val="0"/>
              </a:spcAft>
            </a:pPr>
            <a:endParaRPr lang="en-US" sz="1200" dirty="0">
              <a:solidFill>
                <a:schemeClr val="accent6">
                  <a:lumMod val="50000"/>
                </a:schemeClr>
              </a:solidFill>
              <a:effectLst/>
              <a:latin typeface="+mn-l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GB" sz="1200" dirty="0">
                <a:solidFill>
                  <a:schemeClr val="accent6">
                    <a:lumMod val="50000"/>
                  </a:schemeClr>
                </a:solidFill>
                <a:effectLst/>
                <a:latin typeface="+mn-lt"/>
              </a:rPr>
              <a:t>Are there any Contraindications or precautions for vaccination?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	</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26</a:t>
            </a:fld>
            <a:endParaRPr lang="en-US"/>
          </a:p>
        </p:txBody>
      </p:sp>
    </p:spTree>
    <p:extLst>
      <p:ext uri="{BB962C8B-B14F-4D97-AF65-F5344CB8AC3E}">
        <p14:creationId xmlns:p14="http://schemas.microsoft.com/office/powerpoint/2010/main" val="120828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efficacy and effectiveness, the NITAG would consider evidence on these topics:</a:t>
            </a:r>
          </a:p>
          <a:p>
            <a:endParaRPr lang="en-US" dirty="0"/>
          </a:p>
          <a:p>
            <a:pPr rtl="0" eaLnBrk="1" fontAlgn="ctr" latinLnBrk="0" hangingPunct="1"/>
            <a:r>
              <a:rPr lang="en-US" sz="1200" b="0" i="0" u="none" strike="noStrike" kern="1200" dirty="0">
                <a:solidFill>
                  <a:schemeClr val="tx1"/>
                </a:solidFill>
                <a:effectLst/>
                <a:latin typeface="+mn-lt"/>
                <a:ea typeface="+mn-ea"/>
                <a:cs typeface="+mn-cs"/>
              </a:rPr>
              <a:t>What type of specific protection does the vaccine afford?  This really translates into: WHAT IS THE EFFECTIVENESS OF THE VACCINE? </a:t>
            </a:r>
          </a:p>
          <a:p>
            <a:pPr rtl="0" eaLnBrk="1" fontAlgn="ctr" latinLnBrk="0" hangingPunct="1"/>
            <a:r>
              <a:rPr lang="en-US" sz="1200" b="0" i="0" u="none" strike="noStrike" kern="1200" dirty="0">
                <a:solidFill>
                  <a:schemeClr val="tx1"/>
                </a:solidFill>
                <a:effectLst/>
                <a:latin typeface="+mn-lt"/>
                <a:ea typeface="+mn-ea"/>
                <a:cs typeface="+mn-cs"/>
              </a:rPr>
              <a:t>What are the Crucial determinants of the immune response associated with protection?</a:t>
            </a:r>
          </a:p>
          <a:p>
            <a:pPr rtl="0" eaLnBrk="1" fontAlgn="ctr" latinLnBrk="0" hangingPunct="1"/>
            <a:r>
              <a:rPr lang="en-US" sz="1200" b="0" i="0" u="none" strike="noStrike" kern="1200" dirty="0">
                <a:solidFill>
                  <a:schemeClr val="tx1"/>
                </a:solidFill>
                <a:effectLst/>
                <a:latin typeface="+mn-lt"/>
                <a:ea typeface="+mn-ea"/>
                <a:cs typeface="+mn-cs"/>
              </a:rPr>
              <a:t>What is the Duration of protection? Is there waning of immunity in general and risk groups?</a:t>
            </a:r>
          </a:p>
          <a:p>
            <a:pPr rtl="0" eaLnBrk="1" fontAlgn="ctr" latinLnBrk="0" hangingPunct="1"/>
            <a:r>
              <a:rPr lang="en-US" sz="1200" b="0" i="0" u="none" strike="noStrike" kern="1200" dirty="0">
                <a:solidFill>
                  <a:schemeClr val="tx1"/>
                </a:solidFill>
                <a:effectLst/>
                <a:latin typeface="+mn-lt"/>
                <a:ea typeface="+mn-ea"/>
                <a:cs typeface="+mn-cs"/>
              </a:rPr>
              <a:t>Is there any Interference in protection or immunity with other vaccines?</a:t>
            </a:r>
          </a:p>
          <a:p>
            <a:pPr rtl="0" eaLnBrk="1" fontAlgn="ctr" latinLnBrk="0" hangingPunct="1"/>
            <a:endParaRPr lang="en-US" sz="1200" b="1"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Note: Efficacy =results under ideal conditions;</a:t>
            </a:r>
            <a:r>
              <a:rPr lang="en-US" sz="1200" b="0" i="0" u="none" strike="noStrike" kern="1200" baseline="0" dirty="0">
                <a:solidFill>
                  <a:schemeClr val="tx1"/>
                </a:solidFill>
                <a:effectLst/>
                <a:latin typeface="+mn-lt"/>
                <a:ea typeface="+mn-ea"/>
                <a:cs typeface="+mn-cs"/>
              </a:rPr>
              <a:t> Effectiveness=beneficial effects under real world conditions</a:t>
            </a:r>
            <a:endParaRPr lang="en-US" sz="1200" b="0" i="0" u="none" strike="noStrike" kern="1200" dirty="0">
              <a:solidFill>
                <a:schemeClr val="tx1"/>
              </a:solidFill>
              <a:effectLst/>
              <a:latin typeface="+mn-lt"/>
              <a:ea typeface="+mn-ea"/>
              <a:cs typeface="+mn-cs"/>
            </a:endParaRPr>
          </a:p>
          <a:p>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27</a:t>
            </a:fld>
            <a:endParaRPr lang="en-US"/>
          </a:p>
        </p:txBody>
      </p:sp>
    </p:spTree>
    <p:extLst>
      <p:ext uri="{BB962C8B-B14F-4D97-AF65-F5344CB8AC3E}">
        <p14:creationId xmlns:p14="http://schemas.microsoft.com/office/powerpoint/2010/main" val="155518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for Indirect effects for the vaccine;</a:t>
            </a:r>
          </a:p>
          <a:p>
            <a:endParaRPr lang="en-US" sz="1200" dirty="0">
              <a:solidFill>
                <a:schemeClr val="accent6">
                  <a:lumMod val="50000"/>
                </a:schemeClr>
              </a:solidFill>
              <a:effectLst/>
              <a:latin typeface="+mn-lt"/>
            </a:endParaRPr>
          </a:p>
          <a:p>
            <a:r>
              <a:rPr lang="en-US" sz="1200" dirty="0">
                <a:solidFill>
                  <a:schemeClr val="accent6">
                    <a:lumMod val="50000"/>
                  </a:schemeClr>
                </a:solidFill>
                <a:effectLst/>
                <a:latin typeface="+mn-lt"/>
              </a:rPr>
              <a:t>What is the herd immunity and how protective is it?</a:t>
            </a:r>
          </a:p>
          <a:p>
            <a:r>
              <a:rPr lang="en-US" sz="1200" dirty="0">
                <a:solidFill>
                  <a:schemeClr val="accent6">
                    <a:lumMod val="50000"/>
                  </a:schemeClr>
                </a:solidFill>
                <a:effectLst/>
                <a:latin typeface="+mn-lt"/>
              </a:rPr>
              <a:t>Are there potentially negative impact associated with the emergence of non-vaccine serotypes? </a:t>
            </a: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	</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28</a:t>
            </a:fld>
            <a:endParaRPr lang="en-US"/>
          </a:p>
        </p:txBody>
      </p:sp>
    </p:spTree>
    <p:extLst>
      <p:ext uri="{BB962C8B-B14F-4D97-AF65-F5344CB8AC3E}">
        <p14:creationId xmlns:p14="http://schemas.microsoft.com/office/powerpoint/2010/main" val="226853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discussed  the major elements of evidence for the vaccine and immunization characteristics</a:t>
            </a:r>
          </a:p>
          <a:p>
            <a:endParaRPr lang="en-US" dirty="0"/>
          </a:p>
          <a:p>
            <a:r>
              <a:rPr lang="en-US" dirty="0"/>
              <a:t>Now we will move to Resource use.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29</a:t>
            </a:fld>
            <a:endParaRPr lang="en-US"/>
          </a:p>
        </p:txBody>
      </p:sp>
    </p:spTree>
    <p:extLst>
      <p:ext uri="{BB962C8B-B14F-4D97-AF65-F5344CB8AC3E}">
        <p14:creationId xmlns:p14="http://schemas.microsoft.com/office/powerpoint/2010/main" val="234987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we will look at the elements for Resource use that would be needed for the intervention.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elements include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--vaccine related costs…</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30</a:t>
            </a:fld>
            <a:endParaRPr lang="en-US"/>
          </a:p>
        </p:txBody>
      </p:sp>
    </p:spTree>
    <p:extLst>
      <p:ext uri="{BB962C8B-B14F-4D97-AF65-F5344CB8AC3E}">
        <p14:creationId xmlns:p14="http://schemas.microsoft.com/office/powerpoint/2010/main" val="350907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first element is vaccine related costs and resource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the NITAG would want to have data on the costs to administer the vaccine compared to other measures—also the cost of administering the vaccine using different strategies.  For example, school based distribution versus clinic based.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31</a:t>
            </a:fld>
            <a:endParaRPr lang="en-US"/>
          </a:p>
        </p:txBody>
      </p:sp>
    </p:spTree>
    <p:extLst>
      <p:ext uri="{BB962C8B-B14F-4D97-AF65-F5344CB8AC3E}">
        <p14:creationId xmlns:p14="http://schemas.microsoft.com/office/powerpoint/2010/main" val="26096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B44E2-7837-4433-B434-09C060FEB3D1}" type="slidenum">
              <a:rPr lang="en-US"/>
              <a:pPr fontAlgn="base">
                <a:spcBef>
                  <a:spcPct val="0"/>
                </a:spcBef>
                <a:spcAft>
                  <a:spcPct val="0"/>
                </a:spcAft>
              </a:pPr>
              <a:t>4</a:t>
            </a:fld>
            <a:endParaRPr lang="en-US"/>
          </a:p>
        </p:txBody>
      </p:sp>
      <p:sp>
        <p:nvSpPr>
          <p:cNvPr id="2590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59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Every decision to implement an intervention comes with desirable and undesirable effects. </a:t>
            </a:r>
          </a:p>
          <a:p>
            <a:pPr>
              <a:spcBef>
                <a:spcPct val="0"/>
              </a:spcBef>
            </a:pPr>
            <a:r>
              <a:rPr lang="en-US" dirty="0"/>
              <a:t> </a:t>
            </a:r>
          </a:p>
          <a:p>
            <a:pPr>
              <a:spcBef>
                <a:spcPct val="0"/>
              </a:spcBef>
            </a:pPr>
            <a:r>
              <a:rPr lang="en-US" i="1" dirty="0"/>
              <a:t>Click--</a:t>
            </a:r>
            <a:r>
              <a:rPr lang="en-US" i="0" dirty="0"/>
              <a:t>D</a:t>
            </a:r>
            <a:r>
              <a:rPr lang="en-US" dirty="0"/>
              <a:t>esirable outcomes or benefits of a vaccine introduction may be lower mortality, reduced hospital stay, reduced duration of disease, reduced resource expenditure.  </a:t>
            </a:r>
          </a:p>
          <a:p>
            <a:pPr>
              <a:spcBef>
                <a:spcPct val="0"/>
              </a:spcBef>
            </a:pPr>
            <a:r>
              <a:rPr lang="en-US" dirty="0"/>
              <a:t>What other desirable outcomes may there be?  </a:t>
            </a:r>
            <a:r>
              <a:rPr lang="en-US" i="1" dirty="0"/>
              <a:t>Reduced morbidity, reduced duration of disease…</a:t>
            </a:r>
          </a:p>
          <a:p>
            <a:pPr>
              <a:spcBef>
                <a:spcPct val="0"/>
              </a:spcBef>
            </a:pPr>
            <a:endParaRPr lang="en-US" dirty="0"/>
          </a:p>
          <a:p>
            <a:pPr>
              <a:spcBef>
                <a:spcPct val="0"/>
              </a:spcBef>
            </a:pPr>
            <a:r>
              <a:rPr lang="en-US" i="1" dirty="0"/>
              <a:t>Click--</a:t>
            </a:r>
            <a:r>
              <a:rPr lang="en-US" dirty="0"/>
              <a:t>On the other hand, Undesirable outcomes or harms of the intervention may include adverse reactions, costs of treatment for adverse events, …</a:t>
            </a:r>
          </a:p>
          <a:p>
            <a:pPr>
              <a:spcBef>
                <a:spcPct val="0"/>
              </a:spcBef>
            </a:pPr>
            <a:endParaRPr lang="en-US" dirty="0"/>
          </a:p>
          <a:p>
            <a:pPr>
              <a:spcBef>
                <a:spcPct val="0"/>
              </a:spcBef>
            </a:pPr>
            <a:r>
              <a:rPr lang="en-US" dirty="0"/>
              <a:t>When developing a recommendation, the NITAG should consider both the benefits and the harms and make a judgement about the balance between the two. </a:t>
            </a:r>
          </a:p>
          <a:p>
            <a:pPr>
              <a:spcBef>
                <a:spcPct val="0"/>
              </a:spcBef>
            </a:pPr>
            <a:r>
              <a:rPr lang="en-US" i="1" dirty="0"/>
              <a:t>Click—</a:t>
            </a:r>
          </a:p>
          <a:p>
            <a:pPr>
              <a:spcBef>
                <a:spcPct val="0"/>
              </a:spcBef>
            </a:pPr>
            <a:r>
              <a:rPr lang="en-US" dirty="0"/>
              <a:t>Are the benefits large? Are the harms small? Do the benefits outweigh the harms? </a:t>
            </a:r>
          </a:p>
        </p:txBody>
      </p:sp>
    </p:spTree>
    <p:extLst>
      <p:ext uri="{BB962C8B-B14F-4D97-AF65-F5344CB8AC3E}">
        <p14:creationId xmlns:p14="http://schemas.microsoft.com/office/powerpoint/2010/main" val="28175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For the second element of vaccine availability, you would want to refer to data 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availability (i.e. is the vaccine available to purchase or is there a global shortage?). What about the availability of vaccine in the public and private sector.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--Who are the suppliers of the vaccine and is there competition in the market that might affect availability of the vaccine?</a:t>
            </a:r>
          </a:p>
          <a:p>
            <a:endParaRPr lang="en-US" dirty="0"/>
          </a:p>
          <a:p>
            <a:r>
              <a:rPr lang="en-US" dirty="0"/>
              <a:t>Remember these are generic and could be modified to fit your situation.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32</a:t>
            </a:fld>
            <a:endParaRPr lang="en-US"/>
          </a:p>
        </p:txBody>
      </p:sp>
    </p:spTree>
    <p:extLst>
      <p:ext uri="{BB962C8B-B14F-4D97-AF65-F5344CB8AC3E}">
        <p14:creationId xmlns:p14="http://schemas.microsoft.com/office/powerpoint/2010/main" val="288752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vaccine affordability, you would want to know: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Is there fiscal space—or room in the budget—to implement and sustain the recommendation?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are the prevailing prices for the vaccine (for the government to purchase it) and the estimated price for the local community or the target population to buy the vaccine.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t>For reference only: </a:t>
            </a:r>
            <a:r>
              <a:rPr lang="en-US" sz="1200" i="0" dirty="0"/>
              <a:t>Definition of fiscal space:  room in the budget.  https://</a:t>
            </a:r>
            <a:r>
              <a:rPr lang="en-US" sz="1200" i="0" dirty="0" err="1"/>
              <a:t>www.who.int</a:t>
            </a:r>
            <a:r>
              <a:rPr lang="en-US" sz="1200" i="0" dirty="0"/>
              <a:t>/</a:t>
            </a:r>
            <a:r>
              <a:rPr lang="en-US" sz="1200" i="0" dirty="0" err="1"/>
              <a:t>health_financing</a:t>
            </a:r>
            <a:r>
              <a:rPr lang="en-US" sz="1200" i="0" dirty="0"/>
              <a:t>/topics/fiscal-space/why-it-matter/</a:t>
            </a:r>
            <a:r>
              <a:rPr lang="en-US" sz="1200" i="0" dirty="0" err="1"/>
              <a:t>en</a:t>
            </a:r>
            <a:r>
              <a:rPr lang="en-US" sz="1200" i="0" dirty="0"/>
              <a:t>/</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33</a:t>
            </a:fld>
            <a:endParaRPr lang="en-US"/>
          </a:p>
        </p:txBody>
      </p:sp>
    </p:spTree>
    <p:extLst>
      <p:ext uri="{BB962C8B-B14F-4D97-AF65-F5344CB8AC3E}">
        <p14:creationId xmlns:p14="http://schemas.microsoft.com/office/powerpoint/2010/main" val="750872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And finally, the last element is the economic impact of the intervention on the immunization program and the health sector.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This is very important and would include data 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What is the health gain from the intervention?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Would the intervention result in health care costs?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accent6">
                    <a:lumMod val="50000"/>
                  </a:schemeClr>
                </a:solidFill>
                <a:effectLst/>
                <a:latin typeface="+mn-lt"/>
              </a:rPr>
              <a:t>And what is the cost-effectiveness ratio of the vaccination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ndParaRPr>
          </a:p>
          <a:p>
            <a:r>
              <a:rPr lang="en-US" dirty="0"/>
              <a:t>Remember these are generic and could be modified to fit your situation.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34</a:t>
            </a:fld>
            <a:endParaRPr lang="en-US"/>
          </a:p>
        </p:txBody>
      </p:sp>
    </p:spTree>
    <p:extLst>
      <p:ext uri="{BB962C8B-B14F-4D97-AF65-F5344CB8AC3E}">
        <p14:creationId xmlns:p14="http://schemas.microsoft.com/office/powerpoint/2010/main" val="1026329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discussed  the major elements of evidence for Economic and operational considerations.</a:t>
            </a:r>
          </a:p>
          <a:p>
            <a:endParaRPr lang="en-US" dirty="0"/>
          </a:p>
          <a:p>
            <a:r>
              <a:rPr lang="en-US" dirty="0"/>
              <a:t>Now we will move to Health policy and programmatic issues.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35</a:t>
            </a:fld>
            <a:endParaRPr lang="en-US"/>
          </a:p>
        </p:txBody>
      </p:sp>
    </p:spTree>
    <p:extLst>
      <p:ext uri="{BB962C8B-B14F-4D97-AF65-F5344CB8AC3E}">
        <p14:creationId xmlns:p14="http://schemas.microsoft.com/office/powerpoint/2010/main" val="1257152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the last table, and it concerns Health policy and programmatic issues which include </a:t>
            </a:r>
            <a:r>
              <a:rPr lang="en-US" dirty="0"/>
              <a:t>Values, preferences, equity, acceptability, feasibility</a:t>
            </a:r>
          </a:p>
          <a:p>
            <a:r>
              <a:rPr lang="en-US" i="0" dirty="0"/>
              <a:t> There are 8 elements and we will go through these two at a time.. </a:t>
            </a:r>
          </a:p>
          <a:p>
            <a:r>
              <a:rPr lang="en-US" i="0" dirty="0"/>
              <a:t> </a:t>
            </a:r>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36</a:t>
            </a:fld>
            <a:endParaRPr lang="en-US"/>
          </a:p>
        </p:txBody>
      </p:sp>
    </p:spTree>
    <p:extLst>
      <p:ext uri="{BB962C8B-B14F-4D97-AF65-F5344CB8AC3E}">
        <p14:creationId xmlns:p14="http://schemas.microsoft.com/office/powerpoint/2010/main" val="1265543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For the first element on the interaction of the new vaccine with other existing interventions and control strategies, you would want to consider data on the potential impacts of the new vaccine on the efficacy and safety of other vaccines.  </a:t>
            </a:r>
          </a:p>
          <a:p>
            <a:endParaRPr lang="en-US" i="0" dirty="0"/>
          </a:p>
          <a:p>
            <a:r>
              <a:rPr lang="en-US" i="0" dirty="0"/>
              <a:t>For feasibility, we’d 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What is the accessibility of the target population?  How easy is it to reach them? </a:t>
            </a:r>
            <a:r>
              <a:rPr lang="en-US" dirty="0"/>
              <a:t>What does the evidence say about how well the target population is reached by the existing vaccine program?</a:t>
            </a:r>
          </a:p>
          <a:p>
            <a:endParaRPr lang="en-US" i="0" dirty="0"/>
          </a:p>
          <a:p>
            <a:r>
              <a:rPr lang="en-US" i="0" dirty="0"/>
              <a:t> </a:t>
            </a:r>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37</a:t>
            </a:fld>
            <a:endParaRPr lang="en-US"/>
          </a:p>
        </p:txBody>
      </p:sp>
    </p:spTree>
    <p:extLst>
      <p:ext uri="{BB962C8B-B14F-4D97-AF65-F5344CB8AC3E}">
        <p14:creationId xmlns:p14="http://schemas.microsoft.com/office/powerpoint/2010/main" val="612760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Let’s discuss. Vaccine registration and regulations.</a:t>
            </a:r>
          </a:p>
          <a:p>
            <a:r>
              <a:rPr lang="en-US" dirty="0"/>
              <a:t>In many situations, the NRA consideration come before the NITAG consideration. The NITAG may not review if the product cannot be legally sold in the country. </a:t>
            </a:r>
          </a:p>
          <a:p>
            <a:endParaRPr lang="en-US" dirty="0"/>
          </a:p>
          <a:p>
            <a:r>
              <a:rPr lang="en-US" dirty="0"/>
              <a:t>What are NRA requirements for the licensing of the vaccine? For example, for what schedule was it licensed?</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impact on resources—the NITAG would want to consider what human, technical and financial resources are currently available for distributing the new vaccine?  This includes cold chain availability and sustainability. </a:t>
            </a:r>
            <a:r>
              <a:rPr lang="en-US" dirty="0"/>
              <a:t>Would additional training be needed for health workers?  If so, what are the programmatic implications of this need?</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This is especially relevant for HPV vaccine.  Is there already a platform, for example school-based program? If not, what are the implications on the cost of implementation?  Also, </a:t>
            </a:r>
            <a:r>
              <a:rPr lang="en-US" dirty="0"/>
              <a:t>How would health workers be impacted by this new vaccine?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38</a:t>
            </a:fld>
            <a:endParaRPr lang="en-US"/>
          </a:p>
        </p:txBody>
      </p:sp>
    </p:spTree>
    <p:extLst>
      <p:ext uri="{BB962C8B-B14F-4D97-AF65-F5344CB8AC3E}">
        <p14:creationId xmlns:p14="http://schemas.microsoft.com/office/powerpoint/2010/main" val="3728619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the next two elements,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Ability to evaluate</a:t>
            </a:r>
          </a:p>
          <a:p>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Does EPI have  information systems that could for example monitor the supply chain (follow vaccine distribution), measure the coverage of the new vaccine, and monitor disease surveillance?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acceptability, is there any information about perceptions of the public, medical community, and stakeholders about the disease and the vaccine? For HPV, does the public have preconceived notions about the vaccine or the disease?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r>
              <a:rPr lang="en-US" i="0" dirty="0"/>
              <a:t> </a:t>
            </a:r>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39</a:t>
            </a:fld>
            <a:endParaRPr lang="en-US"/>
          </a:p>
        </p:txBody>
      </p:sp>
    </p:spTree>
    <p:extLst>
      <p:ext uri="{BB962C8B-B14F-4D97-AF65-F5344CB8AC3E}">
        <p14:creationId xmlns:p14="http://schemas.microsoft.com/office/powerpoint/2010/main" val="2980537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i="0" dirty="0"/>
          </a:p>
          <a:p>
            <a:r>
              <a:rPr lang="en-US" i="0" dirty="0"/>
              <a:t>For equity, the NITAG would want to look at information on how well the vaccine could be accessible with gratuitous services for all, including hard to reach and vulnerable populations.</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 And finally, </a:t>
            </a:r>
          </a:p>
          <a:p>
            <a:r>
              <a:rPr lang="en-US" i="0" dirty="0"/>
              <a:t>For social considerations, is there information about any non-health related effects of vaccination or ethical considerations, legal implications, or stigma around the disease or vaccination.  </a:t>
            </a:r>
          </a:p>
          <a:p>
            <a:endParaRPr lang="en-US" i="0" dirty="0"/>
          </a:p>
          <a:p>
            <a:r>
              <a:rPr lang="en-US" i="0" dirty="0"/>
              <a:t>Prompts: </a:t>
            </a:r>
            <a:r>
              <a:rPr lang="en-US" i="1" dirty="0"/>
              <a:t>Are there any religious beliefs that would preclude acceptance of the vaccine? Would the population accept a mandatory vaccine?</a:t>
            </a:r>
          </a:p>
          <a:p>
            <a:endParaRPr lang="en-US" i="1" dirty="0"/>
          </a:p>
          <a:p>
            <a:r>
              <a:rPr lang="en-US" i="0" dirty="0"/>
              <a:t>Prompts: </a:t>
            </a:r>
            <a:r>
              <a:rPr lang="en-US" sz="1200" i="1" kern="1200" dirty="0">
                <a:solidFill>
                  <a:schemeClr val="tx1"/>
                </a:solidFill>
                <a:effectLst/>
                <a:latin typeface="+mn-lt"/>
                <a:ea typeface="+mn-ea"/>
                <a:cs typeface="+mn-cs"/>
              </a:rPr>
              <a:t>“I’m sure you can all think of an example of stigma in your country,” or to spark discussion, “Can anyone here give an example of stigma around a vaccine in your country?” If a participant brings up the example of HPV vaccine and promiscuity, the facilitator could say, “That is a good example, even though scientific studies have shown that is not true, nevertheless some community members may have that concern and it is helpful to know about these types of concerns when designing a vaccine program.</a:t>
            </a:r>
            <a:r>
              <a:rPr lang="en-US" i="1" dirty="0">
                <a:effectLst/>
              </a:rPr>
              <a:t> </a:t>
            </a:r>
          </a:p>
          <a:p>
            <a:endParaRPr lang="en-US" i="1" dirty="0">
              <a:effectLst/>
            </a:endParaRPr>
          </a:p>
          <a:p>
            <a:r>
              <a:rPr lang="en-US" i="1" dirty="0">
                <a:effectLst/>
              </a:rPr>
              <a:t>Another example: </a:t>
            </a:r>
            <a:r>
              <a:rPr lang="en-US" sz="1200" b="0" i="1" u="none" strike="noStrike" kern="1200" dirty="0">
                <a:solidFill>
                  <a:schemeClr val="tx1"/>
                </a:solidFill>
                <a:effectLst/>
                <a:latin typeface="+mn-lt"/>
                <a:ea typeface="+mn-ea"/>
                <a:cs typeface="+mn-cs"/>
              </a:rPr>
              <a:t>In the US, Hep B is recommended for adults for people with certain high risk behaviors (injection drug use, </a:t>
            </a:r>
            <a:r>
              <a:rPr lang="en-US" sz="1200" b="0" i="1" u="none" strike="noStrike" kern="1200" dirty="0" err="1">
                <a:solidFill>
                  <a:schemeClr val="tx1"/>
                </a:solidFill>
                <a:effectLst/>
                <a:latin typeface="+mn-lt"/>
                <a:ea typeface="+mn-ea"/>
                <a:cs typeface="+mn-cs"/>
              </a:rPr>
              <a:t>etc</a:t>
            </a:r>
            <a:r>
              <a:rPr lang="en-US" sz="1200" b="0" i="1" u="none" strike="noStrike" kern="1200" dirty="0">
                <a:solidFill>
                  <a:schemeClr val="tx1"/>
                </a:solidFill>
                <a:effectLst/>
                <a:latin typeface="+mn-lt"/>
                <a:ea typeface="+mn-ea"/>
                <a:cs typeface="+mn-cs"/>
              </a:rPr>
              <a:t>). Due to the stigma, people don't want to identify as having this condition and therefore are at risk but not vaccinated. </a:t>
            </a:r>
            <a:endParaRPr lang="en-US" i="1" dirty="0"/>
          </a:p>
          <a:p>
            <a:endParaRPr lang="en-US" i="0" dirty="0"/>
          </a:p>
          <a:p>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40</a:t>
            </a:fld>
            <a:endParaRPr lang="en-US"/>
          </a:p>
        </p:txBody>
      </p:sp>
    </p:spTree>
    <p:extLst>
      <p:ext uri="{BB962C8B-B14F-4D97-AF65-F5344CB8AC3E}">
        <p14:creationId xmlns:p14="http://schemas.microsoft.com/office/powerpoint/2010/main" val="1789465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discussed the elements for all 4 tables of criteria for decision-making.</a:t>
            </a:r>
          </a:p>
          <a:p>
            <a:endParaRPr lang="en-US" dirty="0"/>
          </a:p>
          <a:p>
            <a:r>
              <a:rPr lang="en-US" dirty="0"/>
              <a:t>Again, these are recommended criteria.  Your NITAG may adapt these issues to your local context. In an exercise coming up, you will have an opportunity to do that.  </a:t>
            </a:r>
          </a:p>
          <a:p>
            <a:endParaRPr lang="en-US" dirty="0"/>
          </a:p>
          <a:p>
            <a:r>
              <a:rPr lang="en-US" dirty="0"/>
              <a:t>But before we go on, are there any questions?  </a:t>
            </a:r>
          </a:p>
          <a:p>
            <a:endParaRPr lang="en-US" dirty="0"/>
          </a:p>
          <a:p>
            <a:r>
              <a:rPr lang="en-US" dirty="0"/>
              <a:t>But first, let’s consider that there are many issues, it may not be feasible to gather information on all of these topics. To manage the process of gathering evidence, it’s very useful to prioritize.  We will discuss this in the next section.</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41</a:t>
            </a:fld>
            <a:endParaRPr lang="en-US"/>
          </a:p>
        </p:txBody>
      </p:sp>
    </p:spTree>
    <p:extLst>
      <p:ext uri="{BB962C8B-B14F-4D97-AF65-F5344CB8AC3E}">
        <p14:creationId xmlns:p14="http://schemas.microsoft.com/office/powerpoint/2010/main" val="185573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dirty="0"/>
              <a:t>Once you have the broad policy question, the NITAG needs to narrow or specify the question.  The specific</a:t>
            </a:r>
            <a:r>
              <a:rPr lang="en-US" altLang="fr-FR" baseline="0" dirty="0"/>
              <a:t> policy question can be developed using t</a:t>
            </a:r>
            <a:r>
              <a:rPr lang="en-US" altLang="fr-FR" dirty="0"/>
              <a:t>he PICO method.  This is just one of</a:t>
            </a:r>
            <a:r>
              <a:rPr lang="en-US" altLang="fr-FR" baseline="0" dirty="0"/>
              <a:t> many ways to organize your thought process. </a:t>
            </a:r>
            <a:r>
              <a:rPr lang="en-US" altLang="fr-FR" dirty="0"/>
              <a:t>The purpose of the PICO question is to clarify the question and to facilitate the search for evidence on benefits and harms of the proposed intervention or vaccine. </a:t>
            </a:r>
          </a:p>
          <a:p>
            <a:pPr eaLnBrk="1" hangingPunct="1">
              <a:spcBef>
                <a:spcPct val="0"/>
              </a:spcBef>
            </a:pPr>
            <a:endParaRPr lang="en-US" altLang="fr-FR" dirty="0"/>
          </a:p>
          <a:p>
            <a:pPr eaLnBrk="1" hangingPunct="1">
              <a:spcBef>
                <a:spcPct val="0"/>
              </a:spcBef>
            </a:pPr>
            <a:r>
              <a:rPr lang="en-US" altLang="fr-FR" dirty="0"/>
              <a:t>The PICO question specifies the population for the intervention, the intervention, the comparison (or what the intervention will be compared with), and the outcome of the intervention. </a:t>
            </a:r>
          </a:p>
          <a:p>
            <a:pPr eaLnBrk="1" hangingPunct="1">
              <a:spcBef>
                <a:spcPct val="0"/>
              </a:spcBef>
            </a:pPr>
            <a:endParaRPr lang="en-US" altLang="fr-FR" dirty="0"/>
          </a:p>
          <a:p>
            <a:pPr eaLnBrk="1" hangingPunct="1">
              <a:spcBef>
                <a:spcPct val="0"/>
              </a:spcBef>
            </a:pPr>
            <a:r>
              <a:rPr lang="en-US" altLang="fr-FR" dirty="0"/>
              <a:t>There will often be more than one PICO question for each policy question.</a:t>
            </a:r>
          </a:p>
          <a:p>
            <a:pPr eaLnBrk="1" hangingPunct="1">
              <a:spcBef>
                <a:spcPct val="0"/>
              </a:spcBef>
            </a:pPr>
            <a:endParaRPr lang="en-US" altLang="fr-FR" dirty="0"/>
          </a:p>
          <a:p>
            <a:pPr eaLnBrk="1" hangingPunct="1">
              <a:spcBef>
                <a:spcPct val="0"/>
              </a:spcBef>
            </a:pPr>
            <a:r>
              <a:rPr lang="en-US" altLang="fr-FR" dirty="0"/>
              <a:t>In the next few slides, we will review some broad and specific policy questions.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34">
              <a:defRPr sz="1200">
                <a:solidFill>
                  <a:schemeClr val="tx1"/>
                </a:solidFill>
                <a:latin typeface="Calibri" pitchFamily="34" charset="0"/>
              </a:defRPr>
            </a:lvl1pPr>
            <a:lvl2pPr marL="737155" indent="-283521" defTabSz="453634">
              <a:defRPr sz="1200">
                <a:solidFill>
                  <a:schemeClr val="tx1"/>
                </a:solidFill>
                <a:latin typeface="Calibri" pitchFamily="34" charset="0"/>
              </a:defRPr>
            </a:lvl2pPr>
            <a:lvl3pPr marL="1134085" indent="-226817" defTabSz="453634">
              <a:defRPr sz="1200">
                <a:solidFill>
                  <a:schemeClr val="tx1"/>
                </a:solidFill>
                <a:latin typeface="Calibri" pitchFamily="34" charset="0"/>
              </a:defRPr>
            </a:lvl3pPr>
            <a:lvl4pPr marL="1587718" indent="-226817" defTabSz="453634">
              <a:defRPr sz="1200">
                <a:solidFill>
                  <a:schemeClr val="tx1"/>
                </a:solidFill>
                <a:latin typeface="Calibri" pitchFamily="34" charset="0"/>
              </a:defRPr>
            </a:lvl4pPr>
            <a:lvl5pPr marL="2041352" indent="-226817" defTabSz="453634">
              <a:defRPr sz="1200">
                <a:solidFill>
                  <a:schemeClr val="tx1"/>
                </a:solidFill>
                <a:latin typeface="Calibri" pitchFamily="34" charset="0"/>
              </a:defRPr>
            </a:lvl5pPr>
            <a:lvl6pPr marL="2494986" indent="-226817" defTabSz="453634" eaLnBrk="0" fontAlgn="base" hangingPunct="0">
              <a:spcBef>
                <a:spcPct val="30000"/>
              </a:spcBef>
              <a:spcAft>
                <a:spcPct val="0"/>
              </a:spcAft>
              <a:defRPr sz="1200">
                <a:solidFill>
                  <a:schemeClr val="tx1"/>
                </a:solidFill>
                <a:latin typeface="Calibri" pitchFamily="34" charset="0"/>
              </a:defRPr>
            </a:lvl6pPr>
            <a:lvl7pPr marL="2948620" indent="-226817" defTabSz="453634" eaLnBrk="0" fontAlgn="base" hangingPunct="0">
              <a:spcBef>
                <a:spcPct val="30000"/>
              </a:spcBef>
              <a:spcAft>
                <a:spcPct val="0"/>
              </a:spcAft>
              <a:defRPr sz="1200">
                <a:solidFill>
                  <a:schemeClr val="tx1"/>
                </a:solidFill>
                <a:latin typeface="Calibri" pitchFamily="34" charset="0"/>
              </a:defRPr>
            </a:lvl7pPr>
            <a:lvl8pPr marL="3402254" indent="-226817" defTabSz="453634" eaLnBrk="0" fontAlgn="base" hangingPunct="0">
              <a:spcBef>
                <a:spcPct val="30000"/>
              </a:spcBef>
              <a:spcAft>
                <a:spcPct val="0"/>
              </a:spcAft>
              <a:defRPr sz="1200">
                <a:solidFill>
                  <a:schemeClr val="tx1"/>
                </a:solidFill>
                <a:latin typeface="Calibri" pitchFamily="34" charset="0"/>
              </a:defRPr>
            </a:lvl8pPr>
            <a:lvl9pPr marL="3855888" indent="-226817" defTabSz="453634" eaLnBrk="0" fontAlgn="base" hangingPunct="0">
              <a:spcBef>
                <a:spcPct val="30000"/>
              </a:spcBef>
              <a:spcAft>
                <a:spcPct val="0"/>
              </a:spcAft>
              <a:defRPr sz="1200">
                <a:solidFill>
                  <a:schemeClr val="tx1"/>
                </a:solidFill>
                <a:latin typeface="Calibri" pitchFamily="34" charset="0"/>
              </a:defRPr>
            </a:lvl9pPr>
          </a:lstStyle>
          <a:p>
            <a:fld id="{18CF16F6-6625-4731-BABE-4E55F2B8A299}" type="slidenum">
              <a:rPr lang="fr-FR" altLang="en-US"/>
              <a:pPr/>
              <a:t>5</a:t>
            </a:fld>
            <a:endParaRPr lang="fr-FR" altLang="en-US" dirty="0"/>
          </a:p>
        </p:txBody>
      </p:sp>
    </p:spTree>
    <p:extLst>
      <p:ext uri="{BB962C8B-B14F-4D97-AF65-F5344CB8AC3E}">
        <p14:creationId xmlns:p14="http://schemas.microsoft.com/office/powerpoint/2010/main" val="3325937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a:t>
            </a:r>
            <a:r>
              <a:rPr lang="en-US" baseline="0" dirty="0"/>
              <a:t>, we will focus on the part of step 2.</a:t>
            </a:r>
          </a:p>
          <a:p>
            <a:r>
              <a:rPr lang="en-US" dirty="0"/>
              <a:t>To manage the data collection, it is useful to rank the outcomes.</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Click--</a:t>
            </a:r>
            <a:r>
              <a:rPr lang="en-US" baseline="0" dirty="0"/>
              <a:t>This is done by the NITAG and the Secretariat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42</a:t>
            </a:fld>
            <a:endParaRPr lang="en-US"/>
          </a:p>
        </p:txBody>
      </p:sp>
    </p:spTree>
    <p:extLst>
      <p:ext uri="{BB962C8B-B14F-4D97-AF65-F5344CB8AC3E}">
        <p14:creationId xmlns:p14="http://schemas.microsoft.com/office/powerpoint/2010/main" val="1752062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We rank the importance by deciding which outcomes are: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critical for decision-making,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Important but not critical for decision-making, and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dirty="0"/>
              <a:t>Not</a:t>
            </a:r>
            <a:r>
              <a:rPr lang="en-US" i="0" baseline="0" dirty="0"/>
              <a:t> important</a:t>
            </a:r>
            <a:r>
              <a:rPr lang="en-US" i="0" dirty="0"/>
              <a:t> for decision making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The relative importance may vary across populations, so you will do this ranking in your country groups.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Ranking</a:t>
            </a:r>
            <a:r>
              <a:rPr lang="en-US" i="0" baseline="0" dirty="0"/>
              <a:t> can be useful because for example, you would not wait 6 months to gather information on an element that is not critical. </a:t>
            </a: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endParaRPr lang="en-US" dirty="0"/>
          </a:p>
        </p:txBody>
      </p:sp>
      <p:sp>
        <p:nvSpPr>
          <p:cNvPr id="4" name="Slide Number Placeholder 3"/>
          <p:cNvSpPr>
            <a:spLocks noGrp="1"/>
          </p:cNvSpPr>
          <p:nvPr>
            <p:ph type="sldNum" sz="quarter" idx="10"/>
          </p:nvPr>
        </p:nvSpPr>
        <p:spPr/>
        <p:txBody>
          <a:bodyPr/>
          <a:lstStyle/>
          <a:p>
            <a:fld id="{27FA00BB-0608-4694-A563-02B62F5A30FD}" type="slidenum">
              <a:rPr lang="en-US" smtClean="0"/>
              <a:pPr/>
              <a:t>43</a:t>
            </a:fld>
            <a:endParaRPr lang="en-US"/>
          </a:p>
        </p:txBody>
      </p:sp>
    </p:spTree>
    <p:extLst>
      <p:ext uri="{BB962C8B-B14F-4D97-AF65-F5344CB8AC3E}">
        <p14:creationId xmlns:p14="http://schemas.microsoft.com/office/powerpoint/2010/main" val="3782661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going through the tables and think about ranking. As we do this, Let’s keep this PICO question in mind. </a:t>
            </a:r>
          </a:p>
          <a:p>
            <a:endParaRPr lang="en-US" dirty="0"/>
          </a:p>
          <a:p>
            <a:r>
              <a:rPr lang="en-US" i="1" dirty="0"/>
              <a:t>Participants should have this in hard copy in a binder for reference.</a:t>
            </a:r>
          </a:p>
          <a:p>
            <a:endParaRPr lang="en-US" i="1" dirty="0"/>
          </a:p>
          <a:p>
            <a:endParaRPr lang="en-US" i="1" dirty="0"/>
          </a:p>
          <a:p>
            <a:r>
              <a:rPr lang="en-US" i="1" dirty="0"/>
              <a:t>Outcomes: </a:t>
            </a:r>
            <a:r>
              <a:rPr lang="en-US" sz="1200" b="0" i="0" u="none" strike="noStrike" kern="1200" dirty="0">
                <a:solidFill>
                  <a:schemeClr val="tx1"/>
                </a:solidFill>
                <a:effectLst/>
                <a:latin typeface="+mn-lt"/>
                <a:ea typeface="+mn-ea"/>
                <a:cs typeface="+mn-cs"/>
              </a:rPr>
              <a:t>Immunogenicity (seroconversion/Geometric Mean Titers/ avidity); HPV infections; Anogenital warts/condyloma; Cervical precancer; Cervical cancer; Oropharyngeal cancer; Anal cancer; Vaginal/vulvar cancer </a:t>
            </a:r>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44</a:t>
            </a:fld>
            <a:endParaRPr lang="en-US"/>
          </a:p>
        </p:txBody>
      </p:sp>
    </p:spTree>
    <p:extLst>
      <p:ext uri="{BB962C8B-B14F-4D97-AF65-F5344CB8AC3E}">
        <p14:creationId xmlns:p14="http://schemas.microsoft.com/office/powerpoint/2010/main" val="2948604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public health problem, please look at the second column.</a:t>
            </a:r>
          </a:p>
          <a:p>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i="0" dirty="0"/>
              <a:t>Consider the PICO question we just looked at –”</a:t>
            </a:r>
            <a:r>
              <a:rPr lang="en-US" dirty="0"/>
              <a:t> Should two doses of any HPV vaccine given 6-12 months apart be recommended routinely for 9 through 14 year old girls?” </a:t>
            </a:r>
          </a:p>
          <a:p>
            <a:endParaRPr lang="en-GB" i="1" dirty="0"/>
          </a:p>
          <a:p>
            <a:r>
              <a:rPr lang="en-US" i="0" dirty="0"/>
              <a:t>For which outcomes do you think would be critical to gather evidence? Why?</a:t>
            </a:r>
          </a:p>
          <a:p>
            <a:r>
              <a:rPr lang="en-US" i="0" dirty="0"/>
              <a:t>For which do you think would be important but not critical? Why?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Go through</a:t>
            </a:r>
            <a:r>
              <a:rPr lang="en-US" b="1" i="1" baseline="0" dirty="0"/>
              <a:t> the slide and give some examples of things that would be considered critical, important, not important. </a:t>
            </a:r>
            <a:endParaRPr lang="en-US" b="1"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45</a:t>
            </a:fld>
            <a:endParaRPr lang="en-US"/>
          </a:p>
        </p:txBody>
      </p:sp>
    </p:spTree>
    <p:extLst>
      <p:ext uri="{BB962C8B-B14F-4D97-AF65-F5344CB8AC3E}">
        <p14:creationId xmlns:p14="http://schemas.microsoft.com/office/powerpoint/2010/main" val="1204807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do the same For benefits and harms of the vaccine—consider the relative importance of the outcomes in the second column. </a:t>
            </a:r>
          </a:p>
          <a:p>
            <a:endParaRPr lang="en-US" i="0" dirty="0"/>
          </a:p>
          <a:p>
            <a:pPr marL="0" indent="0">
              <a:spcBef>
                <a:spcPts val="0"/>
              </a:spcBef>
              <a:buNone/>
              <a:defRPr/>
            </a:pPr>
            <a:r>
              <a:rPr lang="en-GB" i="0" dirty="0"/>
              <a:t>Again, let’s think in terms of the PICO question we just looked at </a:t>
            </a:r>
            <a:r>
              <a:rPr lang="en-US" i="0" dirty="0"/>
              <a:t>--</a:t>
            </a:r>
            <a:r>
              <a:rPr lang="en-GB" i="0" dirty="0"/>
              <a:t>–”</a:t>
            </a:r>
            <a:r>
              <a:rPr lang="en-US" dirty="0"/>
              <a:t> Should two doses of any HPV vaccine given 6-12 months apart be recommended routinely for 9 through 14 year old girls?” </a:t>
            </a:r>
          </a:p>
          <a:p>
            <a:endParaRPr lang="en-US" dirty="0"/>
          </a:p>
          <a:p>
            <a:endParaRPr lang="en-GB" i="1" dirty="0"/>
          </a:p>
          <a:p>
            <a:r>
              <a:rPr lang="en-US" i="0" dirty="0"/>
              <a:t>For which outcomes do you think would be critical to gather evidence? Why?</a:t>
            </a:r>
          </a:p>
          <a:p>
            <a:r>
              <a:rPr lang="en-US" i="0" dirty="0"/>
              <a:t>For which do you think would be important but not critical? Why?</a:t>
            </a:r>
          </a:p>
          <a:p>
            <a:endParaRPr lang="en-US" dirty="0"/>
          </a:p>
          <a:p>
            <a:r>
              <a:rPr lang="en-US" dirty="0"/>
              <a:t>Note: For type specific protection afforded, it may be that some outcomes are</a:t>
            </a:r>
            <a:r>
              <a:rPr lang="en-US" baseline="0" dirty="0"/>
              <a:t> critical and some important. For example, CRITICAL= prevention of cervical </a:t>
            </a:r>
            <a:r>
              <a:rPr lang="en-US" baseline="0" dirty="0" err="1"/>
              <a:t>precancers</a:t>
            </a:r>
            <a:r>
              <a:rPr lang="en-US" baseline="0" dirty="0"/>
              <a:t> and cancers, oropharyngeal cancer, anal cancer, vaginal/vulvar cancer, and penile cancers; IMPORTANT=HPV infections and </a:t>
            </a:r>
            <a:r>
              <a:rPr lang="en-US" baseline="0" dirty="0" err="1"/>
              <a:t>anogenital</a:t>
            </a:r>
            <a:r>
              <a:rPr lang="en-US" baseline="0" dirty="0"/>
              <a:t> warts/</a:t>
            </a:r>
            <a:r>
              <a:rPr lang="en-US" baseline="0" dirty="0" err="1"/>
              <a:t>condyloma</a:t>
            </a:r>
            <a:endParaRPr lang="en-US" dirty="0"/>
          </a:p>
          <a:p>
            <a:r>
              <a:rPr lang="en-US" sz="1200" dirty="0">
                <a:solidFill>
                  <a:schemeClr val="accent6">
                    <a:lumMod val="50000"/>
                  </a:schemeClr>
                </a:solidFill>
                <a:effectLst/>
                <a:latin typeface="+mn-lt"/>
              </a:rPr>
              <a:t> </a:t>
            </a: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Go through</a:t>
            </a:r>
            <a:r>
              <a:rPr lang="en-US" b="1" i="1" baseline="0" dirty="0"/>
              <a:t> the slide and give some examples of things that would be considered critical, important, not important. </a:t>
            </a:r>
            <a:endParaRPr lang="en-US" b="1"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46</a:t>
            </a:fld>
            <a:endParaRPr lang="en-US"/>
          </a:p>
        </p:txBody>
      </p:sp>
    </p:spTree>
    <p:extLst>
      <p:ext uri="{BB962C8B-B14F-4D97-AF65-F5344CB8AC3E}">
        <p14:creationId xmlns:p14="http://schemas.microsoft.com/office/powerpoint/2010/main" val="1025543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p>
          <a:p>
            <a:endParaRPr lang="en-GB" i="1" dirty="0"/>
          </a:p>
          <a:p>
            <a:r>
              <a:rPr lang="en-US" i="0" dirty="0"/>
              <a:t>For which outcomes do you think would be critical to gather evidence? Why?</a:t>
            </a:r>
          </a:p>
          <a:p>
            <a:r>
              <a:rPr lang="en-US" i="0" dirty="0"/>
              <a:t>For which do you think would be important but not critical? Why?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47</a:t>
            </a:fld>
            <a:endParaRPr lang="en-US"/>
          </a:p>
        </p:txBody>
      </p:sp>
    </p:spTree>
    <p:extLst>
      <p:ext uri="{BB962C8B-B14F-4D97-AF65-F5344CB8AC3E}">
        <p14:creationId xmlns:p14="http://schemas.microsoft.com/office/powerpoint/2010/main" val="2861762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i="1" dirty="0"/>
              <a:t>Go through</a:t>
            </a:r>
            <a:r>
              <a:rPr lang="en-US" sz="1600" b="1" i="1" baseline="0" dirty="0"/>
              <a:t> the slide and give some examples of things that would be considered critical, important, not important. </a:t>
            </a:r>
            <a:endParaRPr lang="en-US" sz="1600" b="1"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endParaRPr lang="en-US" i="0" dirty="0"/>
          </a:p>
          <a:p>
            <a:endParaRPr lang="en-US" i="0" dirty="0"/>
          </a:p>
          <a:p>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48</a:t>
            </a:fld>
            <a:endParaRPr lang="en-US"/>
          </a:p>
        </p:txBody>
      </p:sp>
    </p:spTree>
    <p:extLst>
      <p:ext uri="{BB962C8B-B14F-4D97-AF65-F5344CB8AC3E}">
        <p14:creationId xmlns:p14="http://schemas.microsoft.com/office/powerpoint/2010/main" val="332329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During group work, facilitators should prompt groups to talk about data sources if there is time.  This will be discussed in the plenary feedback.</a:t>
            </a:r>
          </a:p>
          <a:p>
            <a:endParaRPr lang="en-US" i="1" dirty="0"/>
          </a:p>
          <a:p>
            <a:endParaRPr lang="en-US"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49</a:t>
            </a:fld>
            <a:endParaRPr lang="en-US"/>
          </a:p>
        </p:txBody>
      </p:sp>
    </p:spTree>
    <p:extLst>
      <p:ext uri="{BB962C8B-B14F-4D97-AF65-F5344CB8AC3E}">
        <p14:creationId xmlns:p14="http://schemas.microsoft.com/office/powerpoint/2010/main" val="1135757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ranking using the same PICO question.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50</a:t>
            </a:fld>
            <a:endParaRPr lang="en-US"/>
          </a:p>
        </p:txBody>
      </p:sp>
    </p:spTree>
    <p:extLst>
      <p:ext uri="{BB962C8B-B14F-4D97-AF65-F5344CB8AC3E}">
        <p14:creationId xmlns:p14="http://schemas.microsoft.com/office/powerpoint/2010/main" val="1798463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will focus on the step 3 that involves gathering, analyzing evidence.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Click--</a:t>
            </a:r>
            <a:r>
              <a:rPr lang="en-US" baseline="0" dirty="0"/>
              <a:t>This is done by the Secretariat or a Work Group</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52</a:t>
            </a:fld>
            <a:endParaRPr lang="en-US"/>
          </a:p>
        </p:txBody>
      </p:sp>
    </p:spTree>
    <p:extLst>
      <p:ext uri="{BB962C8B-B14F-4D97-AF65-F5344CB8AC3E}">
        <p14:creationId xmlns:p14="http://schemas.microsoft.com/office/powerpoint/2010/main" val="131413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example, the broad policy question is—Should routine rotavirus vaccination of infants be recommended in Germany?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p>
          <a:p>
            <a:r>
              <a:rPr lang="en-GB" dirty="0"/>
              <a:t>Which parts of the PICO question are specified?</a:t>
            </a:r>
          </a:p>
          <a:p>
            <a:endParaRPr lang="en-GB" dirty="0"/>
          </a:p>
          <a:p>
            <a:r>
              <a:rPr lang="en-GB" dirty="0"/>
              <a:t>Does it include Population and Intervention? What are they?</a:t>
            </a:r>
          </a:p>
          <a:p>
            <a:r>
              <a:rPr lang="en-GB" dirty="0"/>
              <a:t>Does it include Comparison and Outcome.</a:t>
            </a:r>
          </a:p>
          <a:p>
            <a:endParaRPr lang="en-GB" dirty="0"/>
          </a:p>
          <a:p>
            <a:r>
              <a:rPr lang="en-GB" dirty="0"/>
              <a:t>Let’s look at the PICO question (</a:t>
            </a:r>
            <a:r>
              <a:rPr lang="en-GB" i="1" dirty="0"/>
              <a:t>read aloud PICO question). </a:t>
            </a:r>
            <a:r>
              <a:rPr lang="en-GB" i="0" dirty="0"/>
              <a:t>How did the PICO question further specify the population?  </a:t>
            </a:r>
          </a:p>
          <a:p>
            <a:r>
              <a:rPr lang="en-GB" i="0" dirty="0"/>
              <a:t>What is the comparison?</a:t>
            </a:r>
          </a:p>
          <a:p>
            <a:r>
              <a:rPr lang="en-GB" i="0" dirty="0"/>
              <a:t>What is the outcome? Are there other potential outcomes of use of rotavirus vaccine? </a:t>
            </a:r>
          </a:p>
          <a:p>
            <a:r>
              <a:rPr lang="en-GB" i="0" dirty="0"/>
              <a:t>How would using this PICO question focus the search for evidence? </a:t>
            </a:r>
            <a:r>
              <a:rPr lang="en-GB" i="1" dirty="0"/>
              <a:t>It would prompt the NITAG to gather evidence on studies that include these outcomes</a:t>
            </a:r>
          </a:p>
          <a:p>
            <a:endParaRPr lang="en-GB"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dirty="0"/>
              <a:t>Below for reference only </a:t>
            </a:r>
          </a:p>
          <a:p>
            <a:pPr fontAlgn="base"/>
            <a:r>
              <a:rPr lang="en-US" sz="1200" b="1" i="0" u="none" strike="noStrike" kern="1200" dirty="0">
                <a:solidFill>
                  <a:schemeClr val="tx1"/>
                </a:solidFill>
                <a:effectLst/>
                <a:latin typeface="+mn-lt"/>
                <a:ea typeface="+mn-ea"/>
                <a:cs typeface="+mn-cs"/>
              </a:rPr>
              <a:t>Rotavirus</a:t>
            </a:r>
          </a:p>
          <a:p>
            <a:pPr fontAlgn="base"/>
            <a:r>
              <a:rPr lang="en-US" sz="1200" b="0" i="0" u="none" strike="noStrike" kern="1200" dirty="0">
                <a:solidFill>
                  <a:schemeClr val="tx1"/>
                </a:solidFill>
                <a:effectLst/>
                <a:latin typeface="+mn-lt"/>
                <a:ea typeface="+mn-ea"/>
                <a:cs typeface="+mn-cs"/>
                <a:hlinkClick r:id="rId3"/>
              </a:rPr>
              <a:t>Position paper (January 2013) Original English and French versions</a:t>
            </a:r>
            <a:br>
              <a:rPr lang="en-US" sz="1200" b="0" i="0" u="none" strike="noStrike" kern="1200" dirty="0">
                <a:solidFill>
                  <a:schemeClr val="tx1"/>
                </a:solidFill>
                <a:effectLst/>
                <a:latin typeface="+mn-lt"/>
                <a:ea typeface="+mn-ea"/>
                <a:cs typeface="+mn-cs"/>
                <a:hlinkClick r:id="rId3"/>
              </a:rPr>
            </a:br>
            <a:r>
              <a:rPr lang="en-US" sz="1200" b="0" i="0" u="none" strike="noStrike" kern="1200" dirty="0">
                <a:solidFill>
                  <a:schemeClr val="tx1"/>
                </a:solidFill>
                <a:effectLst/>
                <a:latin typeface="+mn-lt"/>
                <a:ea typeface="+mn-ea"/>
                <a:cs typeface="+mn-cs"/>
                <a:hlinkClick r:id="rId3"/>
              </a:rPr>
              <a:t>pdf, 950kb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4"/>
              </a:rPr>
              <a:t>References</a:t>
            </a:r>
            <a:br>
              <a:rPr lang="en-US" sz="1200" b="0" i="0" u="none" strike="noStrike" kern="1200" dirty="0">
                <a:solidFill>
                  <a:schemeClr val="tx1"/>
                </a:solidFill>
                <a:effectLst/>
                <a:latin typeface="+mn-lt"/>
                <a:ea typeface="+mn-ea"/>
                <a:cs typeface="+mn-cs"/>
                <a:hlinkClick r:id="rId4"/>
              </a:rPr>
            </a:br>
            <a:r>
              <a:rPr lang="en-US" sz="1200" b="0" i="0" u="none" strike="noStrike" kern="1200" dirty="0">
                <a:solidFill>
                  <a:schemeClr val="tx1"/>
                </a:solidFill>
                <a:effectLst/>
                <a:latin typeface="+mn-lt"/>
                <a:ea typeface="+mn-ea"/>
                <a:cs typeface="+mn-cs"/>
                <a:hlinkClick r:id="rId4"/>
              </a:rPr>
              <a:t>pdf, 319kb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5"/>
              </a:rPr>
              <a:t>Grading of scientific evidence (Tables 1-4: RV1 and RV5 protection in young children)</a:t>
            </a:r>
            <a:br>
              <a:rPr lang="en-US" sz="1200" b="0" i="0" u="none" strike="noStrike" kern="1200" dirty="0">
                <a:solidFill>
                  <a:schemeClr val="tx1"/>
                </a:solidFill>
                <a:effectLst/>
                <a:latin typeface="+mn-lt"/>
                <a:ea typeface="+mn-ea"/>
                <a:cs typeface="+mn-cs"/>
                <a:hlinkClick r:id="rId5"/>
              </a:rPr>
            </a:br>
            <a:r>
              <a:rPr lang="en-US" sz="1200" b="0" i="0" u="none" strike="noStrike" kern="1200" dirty="0">
                <a:solidFill>
                  <a:schemeClr val="tx1"/>
                </a:solidFill>
                <a:effectLst/>
                <a:latin typeface="+mn-lt"/>
                <a:ea typeface="+mn-ea"/>
                <a:cs typeface="+mn-cs"/>
                <a:hlinkClick r:id="rId5"/>
              </a:rPr>
              <a:t>pdf, 215kb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6"/>
              </a:rPr>
              <a:t>Grading of scientific evidence (Table 5: 3rd dose of RV1; Table 6: partial vaccination)</a:t>
            </a:r>
            <a:br>
              <a:rPr lang="en-US" sz="1200" b="0" i="0" u="none" strike="noStrike" kern="1200" dirty="0">
                <a:solidFill>
                  <a:schemeClr val="tx1"/>
                </a:solidFill>
                <a:effectLst/>
                <a:latin typeface="+mn-lt"/>
                <a:ea typeface="+mn-ea"/>
                <a:cs typeface="+mn-cs"/>
                <a:hlinkClick r:id="rId6"/>
              </a:rPr>
            </a:br>
            <a:r>
              <a:rPr lang="en-US" sz="1200" b="0" i="0" u="none" strike="noStrike" kern="1200" dirty="0">
                <a:solidFill>
                  <a:schemeClr val="tx1"/>
                </a:solidFill>
                <a:effectLst/>
                <a:latin typeface="+mn-lt"/>
                <a:ea typeface="+mn-ea"/>
                <a:cs typeface="+mn-cs"/>
                <a:hlinkClick r:id="rId6"/>
              </a:rPr>
              <a:t>pdf, 141kb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7"/>
              </a:rPr>
              <a:t>Grading of scientific evidence (Table 7: Safety of 1st dose at different ages)</a:t>
            </a:r>
            <a:br>
              <a:rPr lang="en-US" sz="1200" b="0" i="0" u="none" strike="noStrike" kern="1200" dirty="0">
                <a:solidFill>
                  <a:schemeClr val="tx1"/>
                </a:solidFill>
                <a:effectLst/>
                <a:latin typeface="+mn-lt"/>
                <a:ea typeface="+mn-ea"/>
                <a:cs typeface="+mn-cs"/>
                <a:hlinkClick r:id="rId7"/>
              </a:rPr>
            </a:br>
            <a:r>
              <a:rPr lang="en-US" sz="1200" b="0" i="0" u="none" strike="noStrike" kern="1200" dirty="0">
                <a:solidFill>
                  <a:schemeClr val="tx1"/>
                </a:solidFill>
                <a:effectLst/>
                <a:latin typeface="+mn-lt"/>
                <a:ea typeface="+mn-ea"/>
                <a:cs typeface="+mn-cs"/>
                <a:hlinkClick r:id="rId7"/>
              </a:rPr>
              <a:t>pdf, 74kb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8"/>
              </a:rPr>
              <a:t>Summary of WHO position paper on rotavirus vaccines</a:t>
            </a:r>
            <a:br>
              <a:rPr lang="en-US" sz="1200" b="0" i="0" u="none" strike="noStrike" kern="1200" dirty="0">
                <a:solidFill>
                  <a:schemeClr val="tx1"/>
                </a:solidFill>
                <a:effectLst/>
                <a:latin typeface="+mn-lt"/>
                <a:ea typeface="+mn-ea"/>
                <a:cs typeface="+mn-cs"/>
                <a:hlinkClick r:id="rId8"/>
              </a:rPr>
            </a:br>
            <a:r>
              <a:rPr lang="en-US" sz="1200" b="0" i="0" u="none" strike="noStrike" kern="1200" dirty="0">
                <a:solidFill>
                  <a:schemeClr val="tx1"/>
                </a:solidFill>
                <a:effectLst/>
                <a:latin typeface="+mn-lt"/>
                <a:ea typeface="+mn-ea"/>
                <a:cs typeface="+mn-cs"/>
                <a:hlinkClick r:id="rId8"/>
              </a:rPr>
              <a:t>pdf, 73kb</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9"/>
              </a:rPr>
              <a:t>Presentation: Summary of key points - WHO position paper on rotavirus vaccines</a:t>
            </a:r>
            <a:br>
              <a:rPr lang="en-US" sz="1200" b="0" i="0" u="none" strike="noStrike" kern="1200" dirty="0">
                <a:solidFill>
                  <a:schemeClr val="tx1"/>
                </a:solidFill>
                <a:effectLst/>
                <a:latin typeface="+mn-lt"/>
                <a:ea typeface="+mn-ea"/>
                <a:cs typeface="+mn-cs"/>
                <a:hlinkClick r:id="rId9"/>
              </a:rPr>
            </a:br>
            <a:r>
              <a:rPr lang="en-US" sz="1200" b="0" i="0" u="none" strike="noStrike" kern="1200" dirty="0">
                <a:solidFill>
                  <a:schemeClr val="tx1"/>
                </a:solidFill>
                <a:effectLst/>
                <a:latin typeface="+mn-lt"/>
                <a:ea typeface="+mn-ea"/>
                <a:cs typeface="+mn-cs"/>
                <a:hlinkClick r:id="rId9"/>
              </a:rPr>
              <a:t>pdf, 79kb</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a:t>
            </a:fld>
            <a:endParaRPr lang="en-US"/>
          </a:p>
        </p:txBody>
      </p:sp>
    </p:spTree>
    <p:extLst>
      <p:ext uri="{BB962C8B-B14F-4D97-AF65-F5344CB8AC3E}">
        <p14:creationId xmlns:p14="http://schemas.microsoft.com/office/powerpoint/2010/main" val="694243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A good way to start your evidence gathering is to review the WHO position papers on the vaccine you are considering.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53</a:t>
            </a:fld>
            <a:endParaRPr lang="en-US"/>
          </a:p>
        </p:txBody>
      </p:sp>
    </p:spTree>
    <p:extLst>
      <p:ext uri="{BB962C8B-B14F-4D97-AF65-F5344CB8AC3E}">
        <p14:creationId xmlns:p14="http://schemas.microsoft.com/office/powerpoint/2010/main" val="2015572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WHO position paper on HPV vaccine published in May 2017.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54</a:t>
            </a:fld>
            <a:endParaRPr lang="en-US"/>
          </a:p>
        </p:txBody>
      </p:sp>
    </p:spTree>
    <p:extLst>
      <p:ext uri="{BB962C8B-B14F-4D97-AF65-F5344CB8AC3E}">
        <p14:creationId xmlns:p14="http://schemas.microsoft.com/office/powerpoint/2010/main" val="3083334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In this section, we will discuss gathering of evidence on outcomes deemed critical or important to decision-making.</a:t>
            </a:r>
          </a:p>
          <a:p>
            <a:endParaRPr lang="en-US" dirty="0"/>
          </a:p>
          <a:p>
            <a:r>
              <a:rPr lang="en-US" dirty="0"/>
              <a:t>What are the methods for gathering evidence?</a:t>
            </a:r>
            <a:endParaRPr lang="en-US" b="0" dirty="0"/>
          </a:p>
          <a:p>
            <a:pPr marL="171450" indent="-171450">
              <a:buFont typeface="Arial" panose="020B0604020202020204" pitchFamily="34" charset="0"/>
              <a:buChar char="•"/>
            </a:pPr>
            <a:r>
              <a:rPr lang="en-US" b="0" dirty="0">
                <a:highlight>
                  <a:srgbClr val="FFFF00"/>
                </a:highlight>
              </a:rPr>
              <a:t>Observational data and a literature review or</a:t>
            </a:r>
            <a:r>
              <a:rPr lang="en-US" b="1" dirty="0">
                <a:highlight>
                  <a:srgbClr val="FFFF00"/>
                </a:highlight>
              </a:rPr>
              <a:t> </a:t>
            </a:r>
            <a:r>
              <a:rPr lang="en-US" b="0" dirty="0">
                <a:highlight>
                  <a:srgbClr val="FFFF00"/>
                </a:highlight>
              </a:rPr>
              <a:t>a rapid review</a:t>
            </a:r>
          </a:p>
          <a:p>
            <a:pPr marL="171450" indent="-171450">
              <a:buFont typeface="Arial" panose="020B0604020202020204" pitchFamily="34" charset="0"/>
              <a:buChar char="•"/>
            </a:pPr>
            <a:r>
              <a:rPr lang="en-US" dirty="0"/>
              <a:t>Systematic review</a:t>
            </a:r>
          </a:p>
          <a:p>
            <a:pPr marL="171450" indent="-171450">
              <a:buFont typeface="Arial" panose="020B0604020202020204" pitchFamily="34" charset="0"/>
              <a:buChar cha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next part shows you which type of evidence should be gathered for which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Observational data or literature review is appropriate for the first three criteria shown 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Systematic review should be used for vaccine safety, vaccine efficacy and effectiveness, and duration of protection.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Keep in mind, that you can don’t have to do your own systematic reviews.  You can use data and reviews that have been done by other countries. </a:t>
            </a:r>
          </a:p>
          <a:p>
            <a:endParaRPr lang="en-US" dirty="0"/>
          </a:p>
          <a:p>
            <a:r>
              <a:rPr lang="en-US" dirty="0"/>
              <a:t>The next few slides will discuss issues on non-systematic methods of evidence gathering. </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55</a:t>
            </a:fld>
            <a:endParaRPr lang="en-US"/>
          </a:p>
        </p:txBody>
      </p:sp>
    </p:spTree>
    <p:extLst>
      <p:ext uri="{BB962C8B-B14F-4D97-AF65-F5344CB8AC3E}">
        <p14:creationId xmlns:p14="http://schemas.microsoft.com/office/powerpoint/2010/main" val="583989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Data can be summarized through a literature review of primary data.</a:t>
            </a:r>
          </a:p>
          <a:p>
            <a:endParaRPr lang="en-US" i="0" dirty="0"/>
          </a:p>
          <a:p>
            <a:r>
              <a:rPr lang="en-US" i="1" dirty="0"/>
              <a:t>Read thru slide</a:t>
            </a:r>
          </a:p>
          <a:p>
            <a:endParaRPr lang="en-US" i="0" dirty="0"/>
          </a:p>
          <a:p>
            <a:r>
              <a:rPr lang="en-US" i="0" dirty="0"/>
              <a:t>This can be time consuming. If the Secretariat or the Work Group can obtain the help of a librarian, it would be helpful, especially in defining search criteria. Some NITAGs have engaged with graduate students or those within academia to conduct literature reviews. It is also a good idea to do a consistency check on a subset of the titles and abstracts. </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56</a:t>
            </a:fld>
            <a:endParaRPr lang="en-US"/>
          </a:p>
        </p:txBody>
      </p:sp>
    </p:spTree>
    <p:extLst>
      <p:ext uri="{BB962C8B-B14F-4D97-AF65-F5344CB8AC3E}">
        <p14:creationId xmlns:p14="http://schemas.microsoft.com/office/powerpoint/2010/main" val="3549137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considerations for disease burden—talk about it in more depth.</a:t>
            </a:r>
          </a:p>
          <a:p>
            <a:endParaRPr lang="en-US" dirty="0"/>
          </a:p>
          <a:p>
            <a:r>
              <a:rPr lang="en-US" dirty="0"/>
              <a:t>Evidence on disease burden.  Optimal sources include national data on disease surveillance and epidemiology. </a:t>
            </a:r>
          </a:p>
          <a:p>
            <a:r>
              <a:rPr lang="en-US" dirty="0"/>
              <a:t>Useful sources to supplement national evidence include WHO country estimates of burden of disease.  Regional estimates and data from countries with similar demographics and socioeconomic conditions could also be useful.</a:t>
            </a:r>
          </a:p>
          <a:p>
            <a:endParaRPr lang="en-US" dirty="0"/>
          </a:p>
          <a:p>
            <a:r>
              <a:rPr lang="en-US" dirty="0"/>
              <a:t>Many countries also use mathematical models, but interpretation must take into consideration the built-in assumptions of models.</a:t>
            </a:r>
          </a:p>
        </p:txBody>
      </p:sp>
      <p:sp>
        <p:nvSpPr>
          <p:cNvPr id="4" name="Slide Number Placeholder 3"/>
          <p:cNvSpPr>
            <a:spLocks noGrp="1"/>
          </p:cNvSpPr>
          <p:nvPr>
            <p:ph type="sldNum" sz="quarter" idx="10"/>
          </p:nvPr>
        </p:nvSpPr>
        <p:spPr/>
        <p:txBody>
          <a:bodyPr/>
          <a:lstStyle/>
          <a:p>
            <a:fld id="{7BF684A6-DFC8-450E-809F-A690243F4987}" type="slidenum">
              <a:rPr lang="en-US" smtClean="0"/>
              <a:t>57</a:t>
            </a:fld>
            <a:endParaRPr lang="en-US"/>
          </a:p>
        </p:txBody>
      </p:sp>
    </p:spTree>
    <p:extLst>
      <p:ext uri="{BB962C8B-B14F-4D97-AF65-F5344CB8AC3E}">
        <p14:creationId xmlns:p14="http://schemas.microsoft.com/office/powerpoint/2010/main" val="129789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national surveillance is a good source of evidence on disease burden, there are limitations.</a:t>
            </a:r>
          </a:p>
          <a:p>
            <a:endParaRPr lang="en-US" dirty="0"/>
          </a:p>
          <a:p>
            <a:r>
              <a:rPr lang="en-US" dirty="0"/>
              <a:t>Let’s consider these situations in the context of HPV.  </a:t>
            </a:r>
          </a:p>
          <a:p>
            <a:endParaRPr lang="en-US" dirty="0"/>
          </a:p>
          <a:p>
            <a:r>
              <a:rPr lang="en-US" dirty="0"/>
              <a:t>If there is poor access to health care, how would surveillance data be affected?   </a:t>
            </a:r>
            <a:r>
              <a:rPr lang="en-US" i="1" dirty="0"/>
              <a:t>Prompt input…</a:t>
            </a:r>
            <a:r>
              <a:rPr lang="en-US" dirty="0"/>
              <a:t>  Would lead to underestimation of the burden of disease.</a:t>
            </a:r>
          </a:p>
          <a:p>
            <a:endParaRPr lang="en-US" dirty="0"/>
          </a:p>
          <a:p>
            <a:r>
              <a:rPr lang="en-US" dirty="0"/>
              <a:t>If there is lack of lab capacity to define the etiology of disease and causes of death, how would surveillance data be affected? </a:t>
            </a:r>
            <a:r>
              <a:rPr lang="en-US" i="1" dirty="0"/>
              <a:t>Prompt input…</a:t>
            </a:r>
            <a:r>
              <a:rPr lang="en-US" dirty="0"/>
              <a:t>  Would lead to underestimation of the burden of disease.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Another limitation is the long length of time between initial infection and development of reportable disease.</a:t>
            </a:r>
          </a:p>
          <a:p>
            <a:endParaRPr lang="en-US" dirty="0"/>
          </a:p>
          <a:p>
            <a:endParaRPr lang="en-US" dirty="0"/>
          </a:p>
          <a:p>
            <a:r>
              <a:rPr lang="en-US" i="1" dirty="0"/>
              <a:t>Continue as above with last bullets</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58</a:t>
            </a:fld>
            <a:endParaRPr lang="en-US"/>
          </a:p>
        </p:txBody>
      </p:sp>
    </p:spTree>
    <p:extLst>
      <p:ext uri="{BB962C8B-B14F-4D97-AF65-F5344CB8AC3E}">
        <p14:creationId xmlns:p14="http://schemas.microsoft.com/office/powerpoint/2010/main" val="3222836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situation for Streptococcus pneumoniae.  There are laboratory tests, but --</a:t>
            </a:r>
            <a:r>
              <a:rPr lang="en-US" i="1" dirty="0"/>
              <a:t>Click 1 --</a:t>
            </a:r>
            <a:r>
              <a:rPr lang="en-US" dirty="0"/>
              <a:t>only a proportion of the cases are actually tested. </a:t>
            </a:r>
          </a:p>
          <a:p>
            <a:endParaRPr lang="en-US" dirty="0"/>
          </a:p>
          <a:p>
            <a:r>
              <a:rPr lang="en-US" i="1" dirty="0"/>
              <a:t>Click 2—</a:t>
            </a:r>
            <a:r>
              <a:rPr lang="en-US" i="0" dirty="0"/>
              <a:t>Laboratory-confirm invasive pneumococcal disease is only the tip of the iceberg.</a:t>
            </a:r>
          </a:p>
          <a:p>
            <a:endParaRPr lang="en-US" i="0" dirty="0"/>
          </a:p>
          <a:p>
            <a:r>
              <a:rPr lang="en-US" i="1" dirty="0"/>
              <a:t>Click 3—</a:t>
            </a:r>
            <a:r>
              <a:rPr lang="en-US" i="0" dirty="0"/>
              <a:t>The vast majority of cases are non-lab confirmed IPD.</a:t>
            </a:r>
          </a:p>
          <a:p>
            <a:endParaRPr lang="en-US" i="1" dirty="0"/>
          </a:p>
          <a:p>
            <a:r>
              <a:rPr lang="en-US" dirty="0"/>
              <a:t>Knowing this, how would you interpret surveillance data on disease caused by Strep </a:t>
            </a:r>
            <a:r>
              <a:rPr lang="en-US" dirty="0" err="1"/>
              <a:t>pneumo</a:t>
            </a:r>
            <a:r>
              <a:rPr lang="en-US" dirty="0"/>
              <a:t>?  </a:t>
            </a:r>
          </a:p>
          <a:p>
            <a:r>
              <a:rPr lang="en-US" dirty="0"/>
              <a:t> </a:t>
            </a:r>
          </a:p>
          <a:p>
            <a:r>
              <a:rPr lang="en-US" i="1" dirty="0"/>
              <a:t>Prompt input…</a:t>
            </a:r>
            <a:r>
              <a:rPr lang="en-US" dirty="0"/>
              <a:t>  You should realize that surveillance data typically underestimates the burden of disease.</a:t>
            </a:r>
          </a:p>
          <a:p>
            <a:endParaRPr lang="en-US" dirty="0"/>
          </a:p>
          <a:p>
            <a:r>
              <a:rPr lang="en-US" dirty="0"/>
              <a:t>For HPV, the situation is a little different because surveillance for HPV pre-cancer precursors is not routine, which makes it even harder to define disease burden.</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59</a:t>
            </a:fld>
            <a:endParaRPr lang="en-US"/>
          </a:p>
        </p:txBody>
      </p:sp>
    </p:spTree>
    <p:extLst>
      <p:ext uri="{BB962C8B-B14F-4D97-AF65-F5344CB8AC3E}">
        <p14:creationId xmlns:p14="http://schemas.microsoft.com/office/powerpoint/2010/main" val="2172209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useful source of evidence on disease burden are WHO country-specific estimates of disease burden of vaccine preventable disease. These are excellent sources of evidence that NITAGs can use to supplement local sources.  These are updated regularly and can be found at the websites shown here.</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60</a:t>
            </a:fld>
            <a:endParaRPr lang="en-US"/>
          </a:p>
        </p:txBody>
      </p:sp>
    </p:spTree>
    <p:extLst>
      <p:ext uri="{BB962C8B-B14F-4D97-AF65-F5344CB8AC3E}">
        <p14:creationId xmlns:p14="http://schemas.microsoft.com/office/powerpoint/2010/main" val="3015015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HPV, here are 2 sources of disease burden data.</a:t>
            </a:r>
          </a:p>
          <a:p>
            <a:r>
              <a:rPr lang="en-US" dirty="0"/>
              <a:t>The HPV Information Centre provides data on burden of HPV-related cancers: cervix, anus, vulva, vagina, penis, oral cavity, and pharynx. You can access it using the link in this slide.</a:t>
            </a:r>
          </a:p>
          <a:p>
            <a:endParaRPr lang="en-US" dirty="0"/>
          </a:p>
          <a:p>
            <a:r>
              <a:rPr lang="en-US" dirty="0" err="1"/>
              <a:t>Globocan</a:t>
            </a:r>
            <a:r>
              <a:rPr lang="en-US" dirty="0"/>
              <a:t> publishes incidence and mortality rates of cervical cancer by country. </a:t>
            </a:r>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61</a:t>
            </a:fld>
            <a:endParaRPr lang="en-US"/>
          </a:p>
        </p:txBody>
      </p:sp>
    </p:spTree>
    <p:extLst>
      <p:ext uri="{BB962C8B-B14F-4D97-AF65-F5344CB8AC3E}">
        <p14:creationId xmlns:p14="http://schemas.microsoft.com/office/powerpoint/2010/main" val="1980426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literature there is no standard definition for what is in a rapid review. This is a guide to rapid reviews created by WHO. </a:t>
            </a:r>
          </a:p>
          <a:p>
            <a:r>
              <a:rPr lang="en-US" dirty="0"/>
              <a:t>The important points to remember when doing any sort of search that is going to be used to generate policy, be as transparent as possible by providing detailed methods within your report (could be in an Appendix).  </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62</a:t>
            </a:fld>
            <a:endParaRPr lang="en-US"/>
          </a:p>
        </p:txBody>
      </p:sp>
    </p:spTree>
    <p:extLst>
      <p:ext uri="{BB962C8B-B14F-4D97-AF65-F5344CB8AC3E}">
        <p14:creationId xmlns:p14="http://schemas.microsoft.com/office/powerpoint/2010/main" val="271887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example, the broad policy question is about pneumococcal conjugate vaccine 13—Should PCV13 be administered routinely to all adults aged ≥65 years?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p>
          <a:p>
            <a:r>
              <a:rPr lang="en-GB" dirty="0"/>
              <a:t>Which parts of the PICO question are specified?</a:t>
            </a:r>
          </a:p>
          <a:p>
            <a:endParaRPr lang="en-GB" dirty="0"/>
          </a:p>
          <a:p>
            <a:r>
              <a:rPr lang="en-GB" dirty="0"/>
              <a:t>Does it include Population and Intervention? What are they?</a:t>
            </a:r>
          </a:p>
          <a:p>
            <a:r>
              <a:rPr lang="en-GB" dirty="0"/>
              <a:t>Does it include Comparison and Outcome.</a:t>
            </a:r>
          </a:p>
          <a:p>
            <a:endParaRPr lang="en-GB" dirty="0"/>
          </a:p>
          <a:p>
            <a:r>
              <a:rPr lang="en-GB" dirty="0"/>
              <a:t>Let’s look at the PICO question (</a:t>
            </a:r>
            <a:r>
              <a:rPr lang="en-GB" i="1" dirty="0"/>
              <a:t>read aloud PICO question). </a:t>
            </a:r>
            <a:r>
              <a:rPr lang="en-GB" i="0" dirty="0"/>
              <a:t>How did the PICO question further specify the population?  </a:t>
            </a:r>
          </a:p>
          <a:p>
            <a:r>
              <a:rPr lang="en-GB" i="0" dirty="0"/>
              <a:t>What is the comparison?</a:t>
            </a:r>
          </a:p>
          <a:p>
            <a:r>
              <a:rPr lang="en-GB" i="0" dirty="0"/>
              <a:t>What is the outcome? Are there other potential outcomes of use of the JE vaccine? </a:t>
            </a:r>
            <a:br>
              <a:rPr lang="en-GB" i="0" dirty="0"/>
            </a:br>
            <a:r>
              <a:rPr lang="en-GB" i="0" dirty="0"/>
              <a:t>How would using this PICO question focus the search for evidence? </a:t>
            </a:r>
            <a:r>
              <a:rPr lang="en-GB" i="1" dirty="0"/>
              <a:t>It would prompt the NITAG to gather evidence on studies that include these outcomes</a:t>
            </a:r>
          </a:p>
          <a:p>
            <a:endParaRPr lang="en-GB" i="1" dirty="0"/>
          </a:p>
          <a:p>
            <a:r>
              <a:rPr lang="en-GB" b="1" i="1" dirty="0"/>
              <a:t>Below for reference only</a:t>
            </a:r>
          </a:p>
          <a:p>
            <a:r>
              <a:rPr lang="en-US" sz="1200" b="1" u="none" strike="noStrike" kern="1200" dirty="0">
                <a:solidFill>
                  <a:schemeClr val="tx1"/>
                </a:solidFill>
                <a:effectLst/>
                <a:latin typeface="+mn-lt"/>
                <a:ea typeface="+mn-ea"/>
                <a:cs typeface="+mn-cs"/>
              </a:rPr>
              <a:t>Pneumococcus</a:t>
            </a:r>
          </a:p>
          <a:p>
            <a:pPr fontAlgn="base"/>
            <a:r>
              <a:rPr lang="en-US" sz="1200" u="none" strike="noStrike" kern="1200" dirty="0">
                <a:solidFill>
                  <a:schemeClr val="tx1"/>
                </a:solidFill>
                <a:effectLst/>
                <a:latin typeface="+mn-lt"/>
                <a:ea typeface="+mn-ea"/>
                <a:cs typeface="+mn-cs"/>
                <a:hlinkClick r:id="rId3"/>
              </a:rPr>
              <a:t>Position paper on pneumococcal vaccines (April 2012)</a:t>
            </a:r>
            <a:br>
              <a:rPr lang="en-US" sz="1200" u="none" strike="noStrike" kern="1200" dirty="0">
                <a:solidFill>
                  <a:schemeClr val="tx1"/>
                </a:solidFill>
                <a:effectLst/>
                <a:latin typeface="+mn-lt"/>
                <a:ea typeface="+mn-ea"/>
                <a:cs typeface="+mn-cs"/>
                <a:hlinkClick r:id="rId3"/>
              </a:rPr>
            </a:br>
            <a:r>
              <a:rPr lang="en-US" sz="1200" u="none" strike="noStrike" kern="1200" dirty="0">
                <a:solidFill>
                  <a:schemeClr val="tx1"/>
                </a:solidFill>
                <a:effectLst/>
                <a:latin typeface="+mn-lt"/>
                <a:ea typeface="+mn-ea"/>
                <a:cs typeface="+mn-cs"/>
                <a:hlinkClick r:id="rId3"/>
              </a:rPr>
              <a:t>pdf, 855kb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4"/>
              </a:rPr>
              <a:t>Summary of WHO position paper on pneumococcal vaccines</a:t>
            </a:r>
            <a:br>
              <a:rPr lang="en-US" sz="1200" u="none" strike="noStrike" kern="1200" dirty="0">
                <a:solidFill>
                  <a:schemeClr val="tx1"/>
                </a:solidFill>
                <a:effectLst/>
                <a:latin typeface="+mn-lt"/>
                <a:ea typeface="+mn-ea"/>
                <a:cs typeface="+mn-cs"/>
                <a:hlinkClick r:id="rId4"/>
              </a:rPr>
            </a:br>
            <a:r>
              <a:rPr lang="en-US" sz="1200" u="none" strike="noStrike" kern="1200" dirty="0">
                <a:solidFill>
                  <a:schemeClr val="tx1"/>
                </a:solidFill>
                <a:effectLst/>
                <a:latin typeface="+mn-lt"/>
                <a:ea typeface="+mn-ea"/>
                <a:cs typeface="+mn-cs"/>
                <a:hlinkClick r:id="rId4"/>
              </a:rPr>
              <a:t>pdf, 90kb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5"/>
              </a:rPr>
              <a:t>Presentation: Summary of key points - WHO position paper on pneumococcal vaccines</a:t>
            </a:r>
            <a:br>
              <a:rPr lang="en-US" sz="1200" u="none" strike="noStrike" kern="1200" dirty="0">
                <a:solidFill>
                  <a:schemeClr val="tx1"/>
                </a:solidFill>
                <a:effectLst/>
                <a:latin typeface="+mn-lt"/>
                <a:ea typeface="+mn-ea"/>
                <a:cs typeface="+mn-cs"/>
                <a:hlinkClick r:id="rId5"/>
              </a:rPr>
            </a:br>
            <a:r>
              <a:rPr lang="en-US" sz="1200" u="none" strike="noStrike" kern="1200" dirty="0">
                <a:solidFill>
                  <a:schemeClr val="tx1"/>
                </a:solidFill>
                <a:effectLst/>
                <a:latin typeface="+mn-lt"/>
                <a:ea typeface="+mn-ea"/>
                <a:cs typeface="+mn-cs"/>
                <a:hlinkClick r:id="rId5"/>
              </a:rPr>
              <a:t>pdf, 78kb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6"/>
              </a:rPr>
              <a:t>References for WHO position paper on pneumococcal vaccines (2012)</a:t>
            </a:r>
            <a:br>
              <a:rPr lang="en-US" sz="1200" u="none" strike="noStrike" kern="1200" dirty="0">
                <a:solidFill>
                  <a:schemeClr val="tx1"/>
                </a:solidFill>
                <a:effectLst/>
                <a:latin typeface="+mn-lt"/>
                <a:ea typeface="+mn-ea"/>
                <a:cs typeface="+mn-cs"/>
                <a:hlinkClick r:id="rId6"/>
              </a:rPr>
            </a:br>
            <a:r>
              <a:rPr lang="en-US" sz="1200" u="none" strike="noStrike" kern="1200" dirty="0">
                <a:solidFill>
                  <a:schemeClr val="tx1"/>
                </a:solidFill>
                <a:effectLst/>
                <a:latin typeface="+mn-lt"/>
                <a:ea typeface="+mn-ea"/>
                <a:cs typeface="+mn-cs"/>
                <a:hlinkClick r:id="rId6"/>
              </a:rPr>
              <a:t>pdf, 352kb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7"/>
              </a:rPr>
              <a:t>Grading of scientific evidence for position paper on Pneumococcus</a:t>
            </a:r>
            <a:br>
              <a:rPr lang="en-US" sz="1200" u="none" strike="noStrike" kern="1200" dirty="0">
                <a:solidFill>
                  <a:schemeClr val="tx1"/>
                </a:solidFill>
                <a:effectLst/>
                <a:latin typeface="+mn-lt"/>
                <a:ea typeface="+mn-ea"/>
                <a:cs typeface="+mn-cs"/>
                <a:hlinkClick r:id="rId7"/>
              </a:rPr>
            </a:br>
            <a:r>
              <a:rPr lang="en-US" sz="1200" u="none" strike="noStrike" kern="1200" dirty="0">
                <a:solidFill>
                  <a:schemeClr val="tx1"/>
                </a:solidFill>
                <a:effectLst/>
                <a:latin typeface="+mn-lt"/>
                <a:ea typeface="+mn-ea"/>
                <a:cs typeface="+mn-cs"/>
                <a:hlinkClick r:id="rId7"/>
              </a:rPr>
              <a:t>pdf, 596kb</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This version updates and replaces the previous position paper published in January 2007.</a:t>
            </a:r>
          </a:p>
          <a:p>
            <a:pPr fontAlgn="base"/>
            <a:r>
              <a:rPr lang="en-US" sz="1200" u="none" strike="noStrike" kern="1200" dirty="0">
                <a:solidFill>
                  <a:schemeClr val="tx1"/>
                </a:solidFill>
                <a:effectLst/>
                <a:latin typeface="+mn-lt"/>
                <a:ea typeface="+mn-ea"/>
                <a:cs typeface="+mn-cs"/>
                <a:hlinkClick r:id="rId8"/>
              </a:rPr>
              <a:t>Position paper on 23-valent pneumococcal polysaccharide vaccine (October 2008)</a:t>
            </a:r>
            <a:br>
              <a:rPr lang="en-US" sz="1200" u="none" strike="noStrike" kern="1200" dirty="0">
                <a:solidFill>
                  <a:schemeClr val="tx1"/>
                </a:solidFill>
                <a:effectLst/>
                <a:latin typeface="+mn-lt"/>
                <a:ea typeface="+mn-ea"/>
                <a:cs typeface="+mn-cs"/>
                <a:hlinkClick r:id="rId8"/>
              </a:rPr>
            </a:br>
            <a:r>
              <a:rPr lang="en-US" sz="1200" u="none" strike="noStrike" kern="1200" dirty="0">
                <a:solidFill>
                  <a:schemeClr val="tx1"/>
                </a:solidFill>
                <a:effectLst/>
                <a:latin typeface="+mn-lt"/>
                <a:ea typeface="+mn-ea"/>
                <a:cs typeface="+mn-cs"/>
                <a:hlinkClick r:id="rId8"/>
              </a:rPr>
              <a:t>pdf, 315kb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9"/>
              </a:rPr>
              <a:t>GRADE tables (grading of quality of scientific evidence)</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10"/>
              </a:rPr>
              <a:t>Additional summaries of information</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11"/>
              </a:rPr>
              <a:t>Core list of references with summaries for October 2008 paper</a:t>
            </a:r>
            <a:br>
              <a:rPr lang="en-US" sz="1200" u="none" strike="noStrike" kern="1200" dirty="0">
                <a:solidFill>
                  <a:schemeClr val="tx1"/>
                </a:solidFill>
                <a:effectLst/>
                <a:latin typeface="+mn-lt"/>
                <a:ea typeface="+mn-ea"/>
                <a:cs typeface="+mn-cs"/>
                <a:hlinkClick r:id="rId11"/>
              </a:rPr>
            </a:br>
            <a:r>
              <a:rPr lang="en-US" sz="1200" u="none" strike="noStrike" kern="1200" dirty="0">
                <a:solidFill>
                  <a:schemeClr val="tx1"/>
                </a:solidFill>
                <a:effectLst/>
                <a:latin typeface="+mn-lt"/>
                <a:ea typeface="+mn-ea"/>
                <a:cs typeface="+mn-cs"/>
                <a:hlinkClick r:id="rId11"/>
              </a:rPr>
              <a:t>pdf, 255kb</a:t>
            </a:r>
            <a:endParaRPr lang="en-US" sz="12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hlinkClick r:id="rId12"/>
              </a:rPr>
              <a:t>Extended list of references for October 2008 paper</a:t>
            </a:r>
            <a:br>
              <a:rPr lang="en-US" sz="1200" u="none" strike="noStrike" kern="1200" dirty="0">
                <a:solidFill>
                  <a:schemeClr val="tx1"/>
                </a:solidFill>
                <a:effectLst/>
                <a:latin typeface="+mn-lt"/>
                <a:ea typeface="+mn-ea"/>
                <a:cs typeface="+mn-cs"/>
                <a:hlinkClick r:id="rId12"/>
              </a:rPr>
            </a:br>
            <a:r>
              <a:rPr lang="en-US" sz="1200" u="none" strike="noStrike" kern="1200" dirty="0">
                <a:solidFill>
                  <a:schemeClr val="tx1"/>
                </a:solidFill>
                <a:effectLst/>
                <a:latin typeface="+mn-lt"/>
                <a:ea typeface="+mn-ea"/>
                <a:cs typeface="+mn-cs"/>
                <a:hlinkClick r:id="rId12"/>
              </a:rPr>
              <a:t>pdf, 316kb</a:t>
            </a:r>
            <a:endParaRPr lang="en-US" sz="1200" kern="1200" dirty="0">
              <a:solidFill>
                <a:schemeClr val="tx1"/>
              </a:solidFill>
              <a:effectLst/>
              <a:latin typeface="+mn-lt"/>
              <a:ea typeface="+mn-ea"/>
              <a:cs typeface="+mn-cs"/>
            </a:endParaRPr>
          </a:p>
          <a:p>
            <a:br>
              <a:rPr lang="en-US" sz="120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7</a:t>
            </a:fld>
            <a:endParaRPr lang="en-US"/>
          </a:p>
        </p:txBody>
      </p:sp>
    </p:spTree>
    <p:extLst>
      <p:ext uri="{BB962C8B-B14F-4D97-AF65-F5344CB8AC3E}">
        <p14:creationId xmlns:p14="http://schemas.microsoft.com/office/powerpoint/2010/main" val="37763678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Go around room and ask each country to contribute source of data – where would they find burden data in their country …. Etc. </a:t>
            </a:r>
          </a:p>
          <a:p>
            <a:r>
              <a:rPr lang="en-US" b="1" i="1" dirty="0"/>
              <a:t>Ask each country as a group where they would</a:t>
            </a:r>
            <a:r>
              <a:rPr lang="en-US" b="1" i="1" baseline="0" dirty="0"/>
              <a:t> find data, so as not to put anyone on the spot.</a:t>
            </a:r>
            <a:endParaRPr lang="en-US" b="1"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63</a:t>
            </a:fld>
            <a:endParaRPr lang="en-US"/>
          </a:p>
        </p:txBody>
      </p:sp>
    </p:spTree>
    <p:extLst>
      <p:ext uri="{BB962C8B-B14F-4D97-AF65-F5344CB8AC3E}">
        <p14:creationId xmlns:p14="http://schemas.microsoft.com/office/powerpoint/2010/main" val="4246539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64</a:t>
            </a:fld>
            <a:endParaRPr lang="en-US"/>
          </a:p>
        </p:txBody>
      </p:sp>
    </p:spTree>
    <p:extLst>
      <p:ext uri="{BB962C8B-B14F-4D97-AF65-F5344CB8AC3E}">
        <p14:creationId xmlns:p14="http://schemas.microsoft.com/office/powerpoint/2010/main" val="1421182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solidFill>
                  <a:schemeClr val="accent6">
                    <a:lumMod val="50000"/>
                  </a:schemeClr>
                </a:solidFill>
                <a:effectLst/>
                <a:latin typeface="+mn-lt"/>
              </a:rPr>
              <a:t> </a:t>
            </a:r>
            <a:endParaRPr lang="en-GB" sz="1200" dirty="0">
              <a:solidFill>
                <a:schemeClr val="accent6">
                  <a:lumMod val="50000"/>
                </a:schemeClr>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effectLst/>
                <a:latin typeface="+mn-lt"/>
                <a:ea typeface="Calibri" panose="020F0502020204030204" pitchFamily="34" charset="0"/>
                <a:cs typeface="Mangal" panose="02040503050203030202" pitchFamily="18" charset="0"/>
              </a:rPr>
              <a:t>	</a:t>
            </a:r>
            <a:endParaRPr lang="en-GB" sz="1200" dirty="0">
              <a:solidFill>
                <a:schemeClr val="accent6">
                  <a:lumMod val="50000"/>
                </a:schemeClr>
              </a:solidFill>
              <a:effectLst/>
              <a:latin typeface="+mn-lt"/>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65</a:t>
            </a:fld>
            <a:endParaRPr lang="en-US"/>
          </a:p>
        </p:txBody>
      </p:sp>
    </p:spTree>
    <p:extLst>
      <p:ext uri="{BB962C8B-B14F-4D97-AF65-F5344CB8AC3E}">
        <p14:creationId xmlns:p14="http://schemas.microsoft.com/office/powerpoint/2010/main" val="4674092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66</a:t>
            </a:fld>
            <a:endParaRPr lang="en-US"/>
          </a:p>
        </p:txBody>
      </p:sp>
    </p:spTree>
    <p:extLst>
      <p:ext uri="{BB962C8B-B14F-4D97-AF65-F5344CB8AC3E}">
        <p14:creationId xmlns:p14="http://schemas.microsoft.com/office/powerpoint/2010/main" val="909554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67</a:t>
            </a:fld>
            <a:endParaRPr lang="en-US"/>
          </a:p>
        </p:txBody>
      </p:sp>
    </p:spTree>
    <p:extLst>
      <p:ext uri="{BB962C8B-B14F-4D97-AF65-F5344CB8AC3E}">
        <p14:creationId xmlns:p14="http://schemas.microsoft.com/office/powerpoint/2010/main" val="1276639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68</a:t>
            </a:fld>
            <a:endParaRPr lang="en-US"/>
          </a:p>
        </p:txBody>
      </p:sp>
    </p:spTree>
    <p:extLst>
      <p:ext uri="{BB962C8B-B14F-4D97-AF65-F5344CB8AC3E}">
        <p14:creationId xmlns:p14="http://schemas.microsoft.com/office/powerpoint/2010/main" val="2171025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section, we will focus on how to conduct a systematic review, what steps are needed and also how to access reviews done by others.  Please note that we cannot in the time we have together become experts in doing systematic reviews.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Systematic review should be used for evidence on vaccine safety, vaccine efficacy and effectiveness, and duration of protection.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Keep in mind, that you can use data and reviews that have been done by other countries.  These can be found on the GNN website.</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69</a:t>
            </a:fld>
            <a:endParaRPr lang="en-US"/>
          </a:p>
        </p:txBody>
      </p:sp>
    </p:spTree>
    <p:extLst>
      <p:ext uri="{BB962C8B-B14F-4D97-AF65-F5344CB8AC3E}">
        <p14:creationId xmlns:p14="http://schemas.microsoft.com/office/powerpoint/2010/main" val="2830008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Systematic methods involves documentation of the search strategy to identify all relevant studies, either published or unpublished. And documentation of the eligibility criteria for the selection of the studies.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 obtain guidance on this process in the Cochrane handbook.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Remember, systematic methods are only necessary for vaccine safety, vaccine efficacy and effectiveness, and duration of protection.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70</a:t>
            </a:fld>
            <a:endParaRPr lang="en-US"/>
          </a:p>
        </p:txBody>
      </p:sp>
    </p:spTree>
    <p:extLst>
      <p:ext uri="{BB962C8B-B14F-4D97-AF65-F5344CB8AC3E}">
        <p14:creationId xmlns:p14="http://schemas.microsoft.com/office/powerpoint/2010/main" val="1043840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 a Systematic Review is labor and time intensive, consisting of these steps. </a:t>
            </a:r>
          </a:p>
          <a:p>
            <a:r>
              <a:rPr lang="en-US" dirty="0"/>
              <a:t>If your country has the resources and skills to do a systematic review, your NITAG may consider doing so.</a:t>
            </a:r>
          </a:p>
          <a:p>
            <a:r>
              <a:rPr lang="en-US" dirty="0"/>
              <a:t>If you choose not to conduct your own systematic review, there are other sources.</a:t>
            </a:r>
          </a:p>
          <a:p>
            <a:endParaRPr lang="en-US" dirty="0"/>
          </a:p>
          <a:p>
            <a:r>
              <a:rPr lang="en-US" b="1" i="1" dirty="0"/>
              <a:t>Depending on the audience (stage</a:t>
            </a:r>
            <a:r>
              <a:rPr lang="en-US" b="1" i="1" baseline="0" dirty="0"/>
              <a:t> of development and technical capacity of the NITAG)</a:t>
            </a:r>
            <a:r>
              <a:rPr lang="en-US" b="1" i="1" dirty="0"/>
              <a:t>, the presenter can just touch on these</a:t>
            </a:r>
            <a:r>
              <a:rPr lang="en-US" b="1" i="1" baseline="0" dirty="0"/>
              <a:t> steps or go into more detail (give sub-bullets).  </a:t>
            </a:r>
            <a:endParaRPr lang="en-US" b="1"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71</a:t>
            </a:fld>
            <a:endParaRPr lang="en-US"/>
          </a:p>
        </p:txBody>
      </p:sp>
    </p:spTree>
    <p:extLst>
      <p:ext uri="{BB962C8B-B14F-4D97-AF65-F5344CB8AC3E}">
        <p14:creationId xmlns:p14="http://schemas.microsoft.com/office/powerpoint/2010/main" val="4002544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WHO, there may be other groups that have conducted systematic reviews. </a:t>
            </a:r>
          </a:p>
          <a:p>
            <a:r>
              <a:rPr lang="en-US" dirty="0"/>
              <a:t>It is important to read these reviews critically, to ensure their question is similar enough to yours and to review the methods used.  A tool that can be used for a quality assessment is AMSTAR.  This has a checklist of 16 elements that will help assess the methods used.</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72</a:t>
            </a:fld>
            <a:endParaRPr lang="en-US"/>
          </a:p>
        </p:txBody>
      </p:sp>
    </p:spTree>
    <p:extLst>
      <p:ext uri="{BB962C8B-B14F-4D97-AF65-F5344CB8AC3E}">
        <p14:creationId xmlns:p14="http://schemas.microsoft.com/office/powerpoint/2010/main" val="404850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often, there will be several PICO questions to break down the outcomes.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Focus here is on rubella disease outcomes</a:t>
            </a:r>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a:t>
            </a:fld>
            <a:endParaRPr lang="en-US"/>
          </a:p>
        </p:txBody>
      </p:sp>
    </p:spTree>
    <p:extLst>
      <p:ext uri="{BB962C8B-B14F-4D97-AF65-F5344CB8AC3E}">
        <p14:creationId xmlns:p14="http://schemas.microsoft.com/office/powerpoint/2010/main" val="2833376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comparison of the similarities and differences between rapid reviews and systematic reviews.</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73</a:t>
            </a:fld>
            <a:endParaRPr lang="en-US"/>
          </a:p>
        </p:txBody>
      </p:sp>
    </p:spTree>
    <p:extLst>
      <p:ext uri="{BB962C8B-B14F-4D97-AF65-F5344CB8AC3E}">
        <p14:creationId xmlns:p14="http://schemas.microsoft.com/office/powerpoint/2010/main" val="4016462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should emphasize</a:t>
            </a:r>
            <a:r>
              <a:rPr lang="en-US" b="1" i="1" baseline="0" dirty="0"/>
              <a:t> that especially in countries that have limited capacity, the NITAG should use WHO materials (already conducted systematic reviews) so as not to reinvent the wheel.  </a:t>
            </a:r>
            <a:endParaRPr lang="en-US" b="1" i="1"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74</a:t>
            </a:fld>
            <a:endParaRPr lang="en-US"/>
          </a:p>
        </p:txBody>
      </p:sp>
    </p:spTree>
    <p:extLst>
      <p:ext uri="{BB962C8B-B14F-4D97-AF65-F5344CB8AC3E}">
        <p14:creationId xmlns:p14="http://schemas.microsoft.com/office/powerpoint/2010/main" val="3523567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now move to the next part of </a:t>
            </a:r>
            <a:r>
              <a:rPr lang="en-US" baseline="0" dirty="0"/>
              <a:t>step 3, Assessing the quality of evidence.</a:t>
            </a:r>
          </a:p>
          <a:p>
            <a:r>
              <a:rPr lang="en-US" baseline="0" dirty="0"/>
              <a:t>The part applies only to evidence on </a:t>
            </a:r>
            <a:r>
              <a:rPr lang="en-US" dirty="0"/>
              <a:t>for vaccine safety, vaccine efficacy and effectiveness, and duration of protection*</a:t>
            </a:r>
          </a:p>
          <a:p>
            <a:r>
              <a:rPr lang="en-US" dirty="0"/>
              <a:t>The purpose of this section is to review why GRADE is used, and how GRADE scores are generated</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75</a:t>
            </a:fld>
            <a:endParaRPr lang="en-US"/>
          </a:p>
        </p:txBody>
      </p:sp>
    </p:spTree>
    <p:extLst>
      <p:ext uri="{BB962C8B-B14F-4D97-AF65-F5344CB8AC3E}">
        <p14:creationId xmlns:p14="http://schemas.microsoft.com/office/powerpoint/2010/main" val="4233846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3EFE3-8228-42A9-A3E6-3B680454248A}" type="slidenum">
              <a:rPr lang="en-US"/>
              <a:pPr fontAlgn="base">
                <a:spcBef>
                  <a:spcPct val="0"/>
                </a:spcBef>
                <a:spcAft>
                  <a:spcPct val="0"/>
                </a:spcAft>
                <a:defRPr/>
              </a:pPr>
              <a:t>76</a:t>
            </a:fld>
            <a:endParaRPr lang="en-US"/>
          </a:p>
        </p:txBody>
      </p:sp>
      <p:sp>
        <p:nvSpPr>
          <p:cNvPr id="655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Why do we recommend evaluating the quality of evidence?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In the context of making recommendations, the quality of evidence reflects the extent of confidence</a:t>
            </a:r>
            <a:r>
              <a:rPr lang="en-US" baseline="0" dirty="0"/>
              <a:t> you have in the body of evidence.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aseline="0" dirty="0"/>
              <a:t>How confident are you that what the evidence shows supports the recommendation?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baseline="0" dirty="0"/>
              <a:t>A common way to evaluate quality is GRADE, an acronym that stands for </a:t>
            </a:r>
            <a:r>
              <a:rPr lang="en-GB" sz="1200" b="1" dirty="0">
                <a:cs typeface="Times New Roman" pitchFamily="18" charset="0"/>
              </a:rPr>
              <a:t>G</a:t>
            </a:r>
            <a:r>
              <a:rPr lang="en-GB" sz="1200" dirty="0">
                <a:cs typeface="Times New Roman" pitchFamily="18" charset="0"/>
              </a:rPr>
              <a:t>rading of </a:t>
            </a:r>
            <a:r>
              <a:rPr lang="en-GB" sz="1200" b="1" dirty="0">
                <a:cs typeface="Times New Roman" pitchFamily="18" charset="0"/>
              </a:rPr>
              <a:t>R</a:t>
            </a:r>
            <a:r>
              <a:rPr lang="en-GB" sz="1200" dirty="0">
                <a:cs typeface="Times New Roman" pitchFamily="18" charset="0"/>
              </a:rPr>
              <a:t>ecommendation </a:t>
            </a:r>
            <a:r>
              <a:rPr lang="en-GB" sz="1200" b="1" dirty="0">
                <a:cs typeface="Times New Roman" pitchFamily="18" charset="0"/>
              </a:rPr>
              <a:t>A</a:t>
            </a:r>
            <a:r>
              <a:rPr lang="en-GB" sz="1200" dirty="0">
                <a:cs typeface="Times New Roman" pitchFamily="18" charset="0"/>
              </a:rPr>
              <a:t>ssessment, </a:t>
            </a:r>
            <a:r>
              <a:rPr lang="en-GB" sz="1200" b="1" dirty="0">
                <a:cs typeface="Times New Roman" pitchFamily="18" charset="0"/>
              </a:rPr>
              <a:t>D</a:t>
            </a:r>
            <a:r>
              <a:rPr lang="en-GB" sz="1200" dirty="0">
                <a:cs typeface="Times New Roman" pitchFamily="18" charset="0"/>
              </a:rPr>
              <a:t>evelopment and </a:t>
            </a:r>
            <a:r>
              <a:rPr lang="en-GB" sz="1200" b="1" dirty="0">
                <a:cs typeface="Times New Roman" pitchFamily="18" charset="0"/>
              </a:rPr>
              <a:t>E</a:t>
            </a:r>
            <a:r>
              <a:rPr lang="en-GB" sz="1200" dirty="0">
                <a:cs typeface="Times New Roman" pitchFamily="18" charset="0"/>
              </a:rPr>
              <a:t>valuation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dirty="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cs typeface="Times New Roman" pitchFamily="18" charset="0"/>
              </a:rPr>
              <a:t>The use of GRADE is needed only for outcomes </a:t>
            </a:r>
            <a:r>
              <a:rPr lang="en-US" dirty="0"/>
              <a:t>for vaccine safety, vaccine efficacy and effectiveness, and duration of protection.</a:t>
            </a:r>
            <a:endParaRPr lang="en-GB" sz="1200" baseline="0" dirty="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*Source—Guidance for the development of evidence-based vaccination-related recommendations, Version 8, 31 January 2017</a:t>
            </a:r>
          </a:p>
          <a:p>
            <a:pPr>
              <a:spcBef>
                <a:spcPct val="0"/>
              </a:spcBef>
            </a:pPr>
            <a:endParaRPr lang="en-US" dirty="0"/>
          </a:p>
        </p:txBody>
      </p:sp>
    </p:spTree>
    <p:extLst>
      <p:ext uri="{BB962C8B-B14F-4D97-AF65-F5344CB8AC3E}">
        <p14:creationId xmlns:p14="http://schemas.microsoft.com/office/powerpoint/2010/main" val="38674546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a:p>
            <a:r>
              <a:rPr lang="en-US" dirty="0"/>
              <a:t>Point out difference between filtered and unfiltered information.</a:t>
            </a:r>
          </a:p>
          <a:p>
            <a:endParaRPr lang="en-US" dirty="0"/>
          </a:p>
          <a:p>
            <a:r>
              <a:rPr lang="en-US" dirty="0"/>
              <a:t>Click--Meta analysis would be considered the highest quality of evidence.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77</a:t>
            </a:fld>
            <a:endParaRPr lang="en-US"/>
          </a:p>
        </p:txBody>
      </p:sp>
    </p:spTree>
    <p:extLst>
      <p:ext uri="{BB962C8B-B14F-4D97-AF65-F5344CB8AC3E}">
        <p14:creationId xmlns:p14="http://schemas.microsoft.com/office/powerpoint/2010/main" val="2239807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245F51-3261-4737-9113-8899728EF7B6}" type="slidenum">
              <a:rPr lang="en-US"/>
              <a:pPr fontAlgn="base">
                <a:spcBef>
                  <a:spcPct val="0"/>
                </a:spcBef>
                <a:spcAft>
                  <a:spcPct val="0"/>
                </a:spcAft>
                <a:defRPr/>
              </a:pPr>
              <a:t>78</a:t>
            </a:fld>
            <a:endParaRPr lang="en-US"/>
          </a:p>
        </p:txBody>
      </p:sp>
      <p:sp>
        <p:nvSpPr>
          <p:cNvPr id="64515"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The study design that was used in the published evidence affects the susceptibility of bias.  </a:t>
            </a:r>
          </a:p>
          <a:p>
            <a:pPr>
              <a:spcBef>
                <a:spcPct val="0"/>
              </a:spcBef>
            </a:pPr>
            <a:r>
              <a:rPr lang="en-US" dirty="0"/>
              <a:t>For example, </a:t>
            </a:r>
          </a:p>
          <a:p>
            <a:pPr>
              <a:spcBef>
                <a:spcPct val="0"/>
              </a:spcBef>
            </a:pPr>
            <a:r>
              <a:rPr lang="en-US" dirty="0"/>
              <a:t>An RCT is the design with the least susceptibility to bias</a:t>
            </a:r>
          </a:p>
          <a:p>
            <a:pPr>
              <a:spcBef>
                <a:spcPct val="0"/>
              </a:spcBef>
            </a:pPr>
            <a:r>
              <a:rPr lang="en-US" dirty="0"/>
              <a:t>Cohort and Case Control Studies are a little more susceptible to bias.</a:t>
            </a:r>
          </a:p>
          <a:p>
            <a:pPr>
              <a:spcBef>
                <a:spcPct val="0"/>
              </a:spcBef>
            </a:pPr>
            <a:r>
              <a:rPr lang="en-US" dirty="0"/>
              <a:t>Case report, case series, and non-systematic observations, such as surveillance data, are more susceptible to bias.</a:t>
            </a:r>
          </a:p>
          <a:p>
            <a:pPr>
              <a:spcBef>
                <a:spcPct val="0"/>
              </a:spcBef>
            </a:pPr>
            <a:r>
              <a:rPr lang="en-US" dirty="0"/>
              <a:t>And expert opinion is the most susceptible to bias.</a:t>
            </a:r>
          </a:p>
          <a:p>
            <a:pPr>
              <a:spcBef>
                <a:spcPct val="0"/>
              </a:spcBef>
            </a:pPr>
            <a:endParaRPr lang="en-US" dirty="0"/>
          </a:p>
        </p:txBody>
      </p:sp>
    </p:spTree>
    <p:extLst>
      <p:ext uri="{BB962C8B-B14F-4D97-AF65-F5344CB8AC3E}">
        <p14:creationId xmlns:p14="http://schemas.microsoft.com/office/powerpoint/2010/main" val="2946142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85415D7D-D9D8-491B-8CED-6A55A43D513C}" type="slidenum">
              <a:rPr lang="en-US" smtClean="0"/>
              <a:pPr>
                <a:defRPr/>
              </a:pPr>
              <a:t>79</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GRADE  is a two step method.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first step is to assess quality based on the study design.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Because RCTs have the least bias, they are considered High quality.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Cohort and Case Control Studies are considered Moderate quality.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Observational studies are considered Low quality.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 Expert opinion is considered Very Low quality.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is the starting evidence quality.</a:t>
            </a:r>
          </a:p>
          <a:p>
            <a:pPr eaLnBrk="1" hangingPunct="1"/>
            <a:endParaRPr lang="en-GB" b="0" dirty="0"/>
          </a:p>
          <a:p>
            <a:pPr eaLnBrk="1" hangingPunct="1"/>
            <a:endParaRPr lang="en-GB" b="0" dirty="0"/>
          </a:p>
        </p:txBody>
      </p:sp>
    </p:spTree>
    <p:extLst>
      <p:ext uri="{BB962C8B-B14F-4D97-AF65-F5344CB8AC3E}">
        <p14:creationId xmlns:p14="http://schemas.microsoft.com/office/powerpoint/2010/main" val="4052200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85415D7D-D9D8-491B-8CED-6A55A43D513C}" type="slidenum">
              <a:rPr lang="en-US" smtClean="0"/>
              <a:pPr>
                <a:defRPr/>
              </a:pPr>
              <a:t>80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While this section will provide an overview of GRADE, we will not have time to go through specifics.  There are specific courses (usually 1-3 days) to learn this.  Important to us as NITAG members and secretariat is understanding how GRADE scores are generated.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GRADE  is a two step method.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first step is to assign an Evidence Type of 1-4 based on the study design.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Because RCTs have the least bias, they are considered High quality or Evidence Type 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Cohort and Case Control Studies are considered Moderate quality or Evidence Type 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Observational studies are considered Low quality or Evidence Type 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 Expert opinion is considered Very Low quality or Evidence Type 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is the starting evidence quality.</a:t>
            </a:r>
          </a:p>
          <a:p>
            <a:pPr eaLnBrk="1" hangingPunct="1"/>
            <a:endParaRPr lang="en-GB" b="0" dirty="0"/>
          </a:p>
          <a:p>
            <a:pPr eaLnBrk="1" hangingPunct="1"/>
            <a:endParaRPr lang="en-GB" b="0" dirty="0"/>
          </a:p>
        </p:txBody>
      </p:sp>
    </p:spTree>
    <p:extLst>
      <p:ext uri="{BB962C8B-B14F-4D97-AF65-F5344CB8AC3E}">
        <p14:creationId xmlns:p14="http://schemas.microsoft.com/office/powerpoint/2010/main" val="819343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81</a:t>
            </a:fld>
            <a:endParaRPr lang="en-US"/>
          </a:p>
        </p:txBody>
      </p:sp>
    </p:spTree>
    <p:extLst>
      <p:ext uri="{BB962C8B-B14F-4D97-AF65-F5344CB8AC3E}">
        <p14:creationId xmlns:p14="http://schemas.microsoft.com/office/powerpoint/2010/main" val="174386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Here is a SAGE profile for evidence on whether a booster dose of YF vaccine is required in immunocompetent individuals to ensure long-term protection.</a:t>
            </a:r>
          </a:p>
          <a:p>
            <a:r>
              <a:rPr lang="en-US" dirty="0"/>
              <a:t>Remember – the rating of quality of evidence (also referred to as the evidence profiles) are only to be used for vaccine effectiveness and safety (referred to as Harms and Benefits on the SAGE ETR). The grading of quality of evidence is NOT used for any other part of the data collection/literature reviews. </a:t>
            </a:r>
          </a:p>
          <a:p>
            <a:endParaRPr lang="en-US" dirty="0"/>
          </a:p>
          <a:p>
            <a:r>
              <a:rPr lang="en-US" i="0" dirty="0"/>
              <a:t>SAGE found 10 observational studies related to this question. </a:t>
            </a:r>
            <a:endParaRPr lang="en-US" b="1" i="1" dirty="0"/>
          </a:p>
          <a:p>
            <a:r>
              <a:rPr lang="en-US" i="0" dirty="0"/>
              <a:t>The starting rating is shown in the first row of the quality assessment.</a:t>
            </a:r>
          </a:p>
          <a:p>
            <a:r>
              <a:rPr lang="en-US" i="0" dirty="0"/>
              <a:t>Then SAGE considered each of the factors decreasing confidence and subtracted points for each serious limitations. </a:t>
            </a:r>
            <a:r>
              <a:rPr lang="en-US" i="1" dirty="0"/>
              <a:t>Read through.</a:t>
            </a:r>
          </a:p>
          <a:p>
            <a:r>
              <a:rPr lang="en-US" i="0" dirty="0"/>
              <a:t>Then SAGE considered each of the factors increasing confidence, and added a point for each factor that was applicable.  The final rating of quality was 2.</a:t>
            </a:r>
          </a:p>
          <a:p>
            <a:endParaRPr lang="en-US" i="0" dirty="0"/>
          </a:p>
          <a:p>
            <a:r>
              <a:rPr lang="en-US" i="0" dirty="0"/>
              <a:t>In the lower section of the table, SAGE makes a statement on the quality of evidence—</a:t>
            </a:r>
            <a:r>
              <a:rPr lang="en-US" i="1" dirty="0"/>
              <a:t>read it aloud.</a:t>
            </a:r>
          </a:p>
          <a:p>
            <a:r>
              <a:rPr lang="en-US" i="0" dirty="0"/>
              <a:t>And then makes a conclusion—</a:t>
            </a:r>
            <a:r>
              <a:rPr lang="en-US" i="1" dirty="0"/>
              <a:t>read it aloud.</a:t>
            </a:r>
          </a:p>
          <a:p>
            <a:endParaRPr lang="en-US" i="1" dirty="0"/>
          </a:p>
          <a:p>
            <a:r>
              <a:rPr lang="en-US" i="1" dirty="0"/>
              <a:t>Questions?</a:t>
            </a:r>
            <a:endParaRPr lang="en-US" i="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t>Below for reference only</a:t>
            </a:r>
          </a:p>
          <a:p>
            <a:r>
              <a:rPr lang="en-US" dirty="0"/>
              <a:t>Source: https://</a:t>
            </a:r>
            <a:r>
              <a:rPr lang="en-US" dirty="0" err="1"/>
              <a:t>www.who.int</a:t>
            </a:r>
            <a:r>
              <a:rPr lang="en-US" dirty="0"/>
              <a:t>/immunization/</a:t>
            </a:r>
            <a:r>
              <a:rPr lang="en-US" dirty="0" err="1"/>
              <a:t>position_papers</a:t>
            </a:r>
            <a:r>
              <a:rPr lang="en-US" dirty="0"/>
              <a:t>/</a:t>
            </a:r>
            <a:r>
              <a:rPr lang="en-US" dirty="0" err="1"/>
              <a:t>yellow_fever_duration_of_protection_immunocompetent.pdf?ua</a:t>
            </a:r>
            <a:r>
              <a:rPr lang="en-US" dirty="0"/>
              <a:t>=1</a:t>
            </a:r>
          </a:p>
          <a:p>
            <a:endParaRPr lang="en-US" dirty="0"/>
          </a:p>
          <a:p>
            <a:r>
              <a:rPr lang="en-US" dirty="0"/>
              <a:t>Footnotes:</a:t>
            </a:r>
          </a:p>
          <a:p>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6 observational studies reported 74.5-100% neutralizing antibody (</a:t>
            </a:r>
            <a:r>
              <a:rPr lang="en-US" sz="1200" kern="1200" dirty="0" err="1">
                <a:solidFill>
                  <a:schemeClr val="tx1"/>
                </a:solidFill>
                <a:effectLst/>
                <a:latin typeface="+mn-lt"/>
                <a:ea typeface="+mn-ea"/>
                <a:cs typeface="+mn-cs"/>
              </a:rPr>
              <a:t>NTAb</a:t>
            </a:r>
            <a:r>
              <a:rPr lang="en-US" sz="1200" kern="1200" dirty="0">
                <a:solidFill>
                  <a:schemeClr val="tx1"/>
                </a:solidFill>
                <a:effectLst/>
                <a:latin typeface="+mn-lt"/>
                <a:ea typeface="+mn-ea"/>
                <a:cs typeface="+mn-cs"/>
              </a:rPr>
              <a:t>) ≥10years after vaccination. One small study reported 65% (n=13/20) with protective </a:t>
            </a:r>
            <a:r>
              <a:rPr lang="en-US" sz="1200" kern="1200" dirty="0" err="1">
                <a:solidFill>
                  <a:schemeClr val="tx1"/>
                </a:solidFill>
                <a:effectLst/>
                <a:latin typeface="+mn-lt"/>
                <a:ea typeface="+mn-ea"/>
                <a:cs typeface="+mn-cs"/>
              </a:rPr>
              <a:t>NTAb</a:t>
            </a:r>
            <a:r>
              <a:rPr lang="en-US" sz="1200" kern="1200" dirty="0">
                <a:solidFill>
                  <a:schemeClr val="tx1"/>
                </a:solidFill>
                <a:effectLst/>
                <a:latin typeface="+mn-lt"/>
                <a:ea typeface="+mn-ea"/>
                <a:cs typeface="+mn-cs"/>
              </a:rPr>
              <a:t> after 10 years (De Melo et al. 2011). One study (Gomez SY et al. 2008) reported </a:t>
            </a:r>
            <a:r>
              <a:rPr lang="en-US" sz="1200" kern="1200" dirty="0" err="1">
                <a:solidFill>
                  <a:schemeClr val="tx1"/>
                </a:solidFill>
                <a:effectLst/>
                <a:latin typeface="+mn-lt"/>
                <a:ea typeface="+mn-ea"/>
                <a:cs typeface="+mn-cs"/>
              </a:rPr>
              <a:t>NTAb</a:t>
            </a:r>
            <a:r>
              <a:rPr lang="en-US" sz="1200" kern="1200" dirty="0">
                <a:solidFill>
                  <a:schemeClr val="tx1"/>
                </a:solidFill>
                <a:effectLst/>
                <a:latin typeface="+mn-lt"/>
                <a:ea typeface="+mn-ea"/>
                <a:cs typeface="+mn-cs"/>
              </a:rPr>
              <a:t> in &gt;68% in </a:t>
            </a:r>
            <a:endParaRPr lang="en-US" dirty="0"/>
          </a:p>
          <a:p>
            <a:r>
              <a:rPr lang="en-US" sz="1200" kern="1200" dirty="0" err="1">
                <a:solidFill>
                  <a:schemeClr val="tx1"/>
                </a:solidFill>
                <a:effectLst/>
                <a:latin typeface="+mn-lt"/>
                <a:ea typeface="+mn-ea"/>
                <a:cs typeface="+mn-cs"/>
              </a:rPr>
              <a:t>vaccinees</a:t>
            </a:r>
            <a:r>
              <a:rPr lang="en-US" sz="1200" kern="1200" dirty="0">
                <a:solidFill>
                  <a:schemeClr val="tx1"/>
                </a:solidFill>
                <a:effectLst/>
                <a:latin typeface="+mn-lt"/>
                <a:ea typeface="+mn-ea"/>
                <a:cs typeface="+mn-cs"/>
              </a:rPr>
              <a:t> after ≥4years post vaccination. One study (</a:t>
            </a:r>
            <a:r>
              <a:rPr lang="en-US" sz="1200" kern="1200" dirty="0" err="1">
                <a:solidFill>
                  <a:schemeClr val="tx1"/>
                </a:solidFill>
                <a:effectLst/>
                <a:latin typeface="+mn-lt"/>
                <a:ea typeface="+mn-ea"/>
                <a:cs typeface="+mn-cs"/>
              </a:rPr>
              <a:t>Veit</a:t>
            </a:r>
            <a:r>
              <a:rPr lang="en-US" sz="1200" kern="1200" dirty="0">
                <a:solidFill>
                  <a:schemeClr val="tx1"/>
                </a:solidFill>
                <a:effectLst/>
                <a:latin typeface="+mn-lt"/>
                <a:ea typeface="+mn-ea"/>
                <a:cs typeface="+mn-cs"/>
              </a:rPr>
              <a:t> et al.2009) reported 88% </a:t>
            </a:r>
            <a:r>
              <a:rPr lang="en-US" sz="1200" kern="1200" dirty="0" err="1">
                <a:solidFill>
                  <a:schemeClr val="tx1"/>
                </a:solidFill>
                <a:effectLst/>
                <a:latin typeface="+mn-lt"/>
                <a:ea typeface="+mn-ea"/>
                <a:cs typeface="+mn-cs"/>
              </a:rPr>
              <a:t>NTAb</a:t>
            </a:r>
            <a:r>
              <a:rPr lang="en-US" sz="1200" kern="1200" dirty="0">
                <a:solidFill>
                  <a:schemeClr val="tx1"/>
                </a:solidFill>
                <a:effectLst/>
                <a:latin typeface="+mn-lt"/>
                <a:ea typeface="+mn-ea"/>
                <a:cs typeface="+mn-cs"/>
              </a:rPr>
              <a:t> 1-10 years after vaccination and one study reported 73% with </a:t>
            </a:r>
            <a:r>
              <a:rPr lang="en-US" sz="1200" kern="1200" dirty="0" err="1">
                <a:solidFill>
                  <a:schemeClr val="tx1"/>
                </a:solidFill>
                <a:effectLst/>
                <a:latin typeface="+mn-lt"/>
                <a:ea typeface="+mn-ea"/>
                <a:cs typeface="+mn-cs"/>
              </a:rPr>
              <a:t>NTAb</a:t>
            </a:r>
            <a:r>
              <a:rPr lang="en-US" sz="1200" kern="1200" dirty="0">
                <a:solidFill>
                  <a:schemeClr val="tx1"/>
                </a:solidFill>
                <a:effectLst/>
                <a:latin typeface="+mn-lt"/>
                <a:ea typeface="+mn-ea"/>
                <a:cs typeface="+mn-cs"/>
              </a:rPr>
              <a:t> 3- 4 years after vaccination (Gibney et al. 2012). </a:t>
            </a:r>
          </a:p>
          <a:p>
            <a:endParaRPr lang="en-US" dirty="0"/>
          </a:p>
          <a:p>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Limitations in only 2 of 8 studies/therefore no downgrading: No clear description of method and incomplete medical records of vaccinated (Poland et al. 1981). Non-standardized methods such as mouse-protection test used (Groot et al. 1962).</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Serological marker as proxy to assess level of clinical protection, yet overall agreement in the assumption that </a:t>
            </a:r>
            <a:r>
              <a:rPr lang="en-US" sz="1200" kern="1200" dirty="0" err="1">
                <a:solidFill>
                  <a:schemeClr val="tx1"/>
                </a:solidFill>
                <a:effectLst/>
                <a:latin typeface="+mn-lt"/>
                <a:ea typeface="+mn-ea"/>
                <a:cs typeface="+mn-cs"/>
              </a:rPr>
              <a:t>titre</a:t>
            </a:r>
            <a:r>
              <a:rPr lang="en-US" sz="1200" kern="1200" dirty="0">
                <a:solidFill>
                  <a:schemeClr val="tx1"/>
                </a:solidFill>
                <a:effectLst/>
                <a:latin typeface="+mn-lt"/>
                <a:ea typeface="+mn-ea"/>
                <a:cs typeface="+mn-cs"/>
              </a:rPr>
              <a:t>&gt;1:10 in plaque reduction  neutralization test is associated with protective immunity (Hepburn at al. 2006;Monath et al. 2005), therefore no downgrading.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83</a:t>
            </a:fld>
            <a:endParaRPr lang="en-US"/>
          </a:p>
        </p:txBody>
      </p:sp>
    </p:spTree>
    <p:extLst>
      <p:ext uri="{BB962C8B-B14F-4D97-AF65-F5344CB8AC3E}">
        <p14:creationId xmlns:p14="http://schemas.microsoft.com/office/powerpoint/2010/main" val="256041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often, there will be several PICO questions to break down the outcomes.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Focus here is on CRS</a:t>
            </a:r>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9</a:t>
            </a:fld>
            <a:endParaRPr lang="en-US"/>
          </a:p>
        </p:txBody>
      </p:sp>
    </p:spTree>
    <p:extLst>
      <p:ext uri="{BB962C8B-B14F-4D97-AF65-F5344CB8AC3E}">
        <p14:creationId xmlns:p14="http://schemas.microsoft.com/office/powerpoint/2010/main" val="39534811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Here is a SAGE evidence profile for YF vaccine for elderly travelers.</a:t>
            </a:r>
          </a:p>
          <a:p>
            <a:r>
              <a:rPr lang="en-US" dirty="0"/>
              <a:t>For this outcomes of YF vaccine associated </a:t>
            </a:r>
            <a:r>
              <a:rPr lang="en-US" dirty="0" err="1"/>
              <a:t>viscerotropic</a:t>
            </a:r>
            <a:r>
              <a:rPr lang="en-US" dirty="0"/>
              <a:t> disease, SAGE asked the question in the first row of the table—</a:t>
            </a:r>
            <a:r>
              <a:rPr lang="en-US" i="1" dirty="0"/>
              <a:t>Read it aloud.</a:t>
            </a:r>
          </a:p>
          <a:p>
            <a:endParaRPr lang="en-US" i="0" dirty="0"/>
          </a:p>
          <a:p>
            <a:r>
              <a:rPr lang="en-US" i="0" dirty="0"/>
              <a:t>SAGE found 2 observational studies related to this question. </a:t>
            </a:r>
          </a:p>
          <a:p>
            <a:r>
              <a:rPr lang="en-US" i="0" dirty="0"/>
              <a:t>The starting rating is shown in the first row of the quality assessment.</a:t>
            </a:r>
          </a:p>
          <a:p>
            <a:r>
              <a:rPr lang="en-US" i="0" dirty="0"/>
              <a:t>Then SAGE considered each of the factors decreasing confidence and subtracted points for each serious limitations. </a:t>
            </a:r>
            <a:r>
              <a:rPr lang="en-US" i="1" dirty="0"/>
              <a:t>Read through.</a:t>
            </a:r>
          </a:p>
          <a:p>
            <a:r>
              <a:rPr lang="en-US" i="0" dirty="0"/>
              <a:t>Then SAGE considered each of the factors increasing confidence, and added a point for each factor that was applicable.  The final rating of quality was 2.</a:t>
            </a:r>
          </a:p>
          <a:p>
            <a:endParaRPr lang="en-US" i="0" dirty="0"/>
          </a:p>
          <a:p>
            <a:r>
              <a:rPr lang="en-US" i="0" dirty="0"/>
              <a:t>In the lower section of the table, SAGE makes a statement on the quality of evidence—</a:t>
            </a:r>
            <a:r>
              <a:rPr lang="en-US" b="1" i="1" dirty="0"/>
              <a:t>read it aloud.</a:t>
            </a:r>
          </a:p>
          <a:p>
            <a:r>
              <a:rPr lang="en-US" i="0" dirty="0"/>
              <a:t>And then makes a conclusion—</a:t>
            </a:r>
            <a:r>
              <a:rPr lang="en-US" b="1" i="1" dirty="0"/>
              <a:t>read it aloud.</a:t>
            </a:r>
          </a:p>
          <a:p>
            <a:r>
              <a:rPr lang="en-US" i="1" dirty="0"/>
              <a:t>Questions?</a:t>
            </a:r>
            <a:endParaRPr lang="en-US" i="0" dirty="0"/>
          </a:p>
          <a:p>
            <a:endParaRPr lang="en-US" dirty="0"/>
          </a:p>
          <a:p>
            <a:r>
              <a:rPr lang="en-US" b="1" i="0" dirty="0"/>
              <a:t>Below for reference only</a:t>
            </a:r>
          </a:p>
          <a:p>
            <a:r>
              <a:rPr lang="en-US" i="0" dirty="0"/>
              <a:t>Source:  https://</a:t>
            </a:r>
            <a:r>
              <a:rPr lang="en-US" i="0" dirty="0" err="1"/>
              <a:t>www.who.int</a:t>
            </a:r>
            <a:r>
              <a:rPr lang="en-US" i="0" dirty="0"/>
              <a:t>/immunization/</a:t>
            </a:r>
            <a:r>
              <a:rPr lang="en-US" i="0" dirty="0" err="1"/>
              <a:t>position_papers</a:t>
            </a:r>
            <a:r>
              <a:rPr lang="en-US" i="0" dirty="0"/>
              <a:t>/yellow_fever_viscerotropic_60_years_travellers.pdf?ua=1</a:t>
            </a:r>
          </a:p>
          <a:p>
            <a:r>
              <a:rPr lang="en-US" i="0" dirty="0"/>
              <a:t>Footnotes:</a:t>
            </a:r>
          </a:p>
          <a:p>
            <a:r>
              <a:rPr lang="en-US" sz="1200" i="0" kern="1200" baseline="30000" dirty="0">
                <a:solidFill>
                  <a:schemeClr val="tx1"/>
                </a:solidFill>
                <a:effectLst/>
                <a:latin typeface="+mn-lt"/>
                <a:ea typeface="+mn-ea"/>
                <a:cs typeface="+mn-cs"/>
              </a:rPr>
              <a:t>7 </a:t>
            </a:r>
            <a:r>
              <a:rPr lang="en-US" sz="1200" i="0" kern="1200" dirty="0">
                <a:solidFill>
                  <a:schemeClr val="tx1"/>
                </a:solidFill>
                <a:effectLst/>
                <a:latin typeface="+mn-lt"/>
                <a:ea typeface="+mn-ea"/>
                <a:cs typeface="+mn-cs"/>
              </a:rPr>
              <a:t>Two observational studies measured reporting rate ratio of YF-AVD in travelers over 60 years (</a:t>
            </a:r>
            <a:r>
              <a:rPr lang="en-US" sz="1200" i="0" kern="1200" dirty="0" err="1">
                <a:solidFill>
                  <a:schemeClr val="tx1"/>
                </a:solidFill>
                <a:effectLst/>
                <a:latin typeface="+mn-lt"/>
                <a:ea typeface="+mn-ea"/>
                <a:cs typeface="+mn-cs"/>
              </a:rPr>
              <a:t>Khormava</a:t>
            </a:r>
            <a:r>
              <a:rPr lang="en-US" sz="1200" i="0" kern="1200" dirty="0">
                <a:solidFill>
                  <a:schemeClr val="tx1"/>
                </a:solidFill>
                <a:effectLst/>
                <a:latin typeface="+mn-lt"/>
                <a:ea typeface="+mn-ea"/>
                <a:cs typeface="+mn-cs"/>
              </a:rPr>
              <a:t> et al.2005, Lindsey et al.2008). Some  additional trials included reports of YF-AVD in travelers over 60 years, but these were either in endemic settings or provided no age-related  analysis (Martin et al.2001, Martins </a:t>
            </a:r>
            <a:r>
              <a:rPr lang="en-US" sz="1200" i="0" kern="1200" dirty="0" err="1">
                <a:solidFill>
                  <a:schemeClr val="tx1"/>
                </a:solidFill>
                <a:effectLst/>
                <a:latin typeface="+mn-lt"/>
                <a:ea typeface="+mn-ea"/>
                <a:cs typeface="+mn-cs"/>
              </a:rPr>
              <a:t>RdM</a:t>
            </a:r>
            <a:r>
              <a:rPr lang="en-US" sz="1200" i="0" kern="1200" dirty="0">
                <a:solidFill>
                  <a:schemeClr val="tx1"/>
                </a:solidFill>
                <a:effectLst/>
                <a:latin typeface="+mn-lt"/>
                <a:ea typeface="+mn-ea"/>
                <a:cs typeface="+mn-cs"/>
              </a:rPr>
              <a:t> et al. 2010, </a:t>
            </a:r>
            <a:r>
              <a:rPr lang="en-US" sz="1200" i="0" kern="1200" dirty="0" err="1">
                <a:solidFill>
                  <a:schemeClr val="tx1"/>
                </a:solidFill>
                <a:effectLst/>
                <a:latin typeface="+mn-lt"/>
                <a:ea typeface="+mn-ea"/>
                <a:cs typeface="+mn-cs"/>
              </a:rPr>
              <a:t>Monath</a:t>
            </a:r>
            <a:r>
              <a:rPr lang="en-US" sz="1200" i="0" kern="1200" dirty="0">
                <a:solidFill>
                  <a:schemeClr val="tx1"/>
                </a:solidFill>
                <a:effectLst/>
                <a:latin typeface="+mn-lt"/>
                <a:ea typeface="+mn-ea"/>
                <a:cs typeface="+mn-cs"/>
              </a:rPr>
              <a:t> et al.2005;Lawrence(et al 2004;,Fitzner et al. 2004; Martins et al. </a:t>
            </a:r>
            <a:r>
              <a:rPr lang="en-US" sz="1200" i="0" kern="1200" dirty="0" err="1">
                <a:solidFill>
                  <a:schemeClr val="tx1"/>
                </a:solidFill>
                <a:effectLst/>
                <a:latin typeface="+mn-lt"/>
                <a:ea typeface="+mn-ea"/>
                <a:cs typeface="+mn-cs"/>
              </a:rPr>
              <a:t>Struchiner</a:t>
            </a:r>
            <a:r>
              <a:rPr lang="en-US" sz="1200" i="0" kern="1200" dirty="0">
                <a:solidFill>
                  <a:schemeClr val="tx1"/>
                </a:solidFill>
                <a:effectLst/>
                <a:latin typeface="+mn-lt"/>
                <a:ea typeface="+mn-ea"/>
                <a:cs typeface="+mn-cs"/>
              </a:rPr>
              <a:t> et al. 2004;Whittembury et al.2009).</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r>
              <a:rPr lang="en-US" sz="1200" i="0" kern="1200" baseline="30000" dirty="0">
                <a:solidFill>
                  <a:schemeClr val="tx1"/>
                </a:solidFill>
                <a:effectLst/>
                <a:latin typeface="+mn-lt"/>
                <a:ea typeface="+mn-ea"/>
                <a:cs typeface="+mn-cs"/>
              </a:rPr>
              <a:t>8 </a:t>
            </a:r>
            <a:r>
              <a:rPr lang="en-US" sz="1200" i="0" kern="1200" dirty="0">
                <a:solidFill>
                  <a:schemeClr val="tx1"/>
                </a:solidFill>
                <a:effectLst/>
                <a:latin typeface="+mn-lt"/>
                <a:ea typeface="+mn-ea"/>
                <a:cs typeface="+mn-cs"/>
              </a:rPr>
              <a:t>Source of data was passive public health surveillance. Reporting rate ratio has possibly been overestimated if the true rate for travelers over 60 has increased since 1998.</a:t>
            </a:r>
          </a:p>
          <a:p>
            <a:endParaRPr lang="en-US" i="0" dirty="0"/>
          </a:p>
          <a:p>
            <a:r>
              <a:rPr lang="en-US" sz="1200" i="0" kern="1200" baseline="30000" dirty="0">
                <a:solidFill>
                  <a:schemeClr val="tx1"/>
                </a:solidFill>
                <a:effectLst/>
                <a:latin typeface="+mn-lt"/>
                <a:ea typeface="+mn-ea"/>
                <a:cs typeface="+mn-cs"/>
              </a:rPr>
              <a:t>9 </a:t>
            </a:r>
            <a:r>
              <a:rPr lang="en-US" sz="1200" i="0" kern="1200" dirty="0">
                <a:solidFill>
                  <a:schemeClr val="tx1"/>
                </a:solidFill>
                <a:effectLst/>
                <a:latin typeface="+mn-lt"/>
                <a:ea typeface="+mn-ea"/>
                <a:cs typeface="+mn-cs"/>
              </a:rPr>
              <a:t>RRR significantly higher compared to reference group (5.9 (95%CI(1.6-22.2) for 60-69 years of age(and 10.4 (95%CI(2.7-40.2) for ≥70 years) (</a:t>
            </a:r>
            <a:r>
              <a:rPr lang="en-US" sz="1200" i="0" kern="1200" dirty="0" err="1">
                <a:solidFill>
                  <a:schemeClr val="tx1"/>
                </a:solidFill>
                <a:effectLst/>
                <a:latin typeface="+mn-lt"/>
                <a:ea typeface="+mn-ea"/>
                <a:cs typeface="+mn-cs"/>
              </a:rPr>
              <a:t>Khormava</a:t>
            </a:r>
            <a:r>
              <a:rPr lang="en-US" sz="1200" i="0" kern="1200" dirty="0">
                <a:solidFill>
                  <a:schemeClr val="tx1"/>
                </a:solidFill>
                <a:effectLst/>
                <a:latin typeface="+mn-lt"/>
                <a:ea typeface="+mn-ea"/>
                <a:cs typeface="+mn-cs"/>
              </a:rPr>
              <a:t> et al.2005) </a:t>
            </a:r>
            <a:endParaRPr lang="en-US" i="0" dirty="0"/>
          </a:p>
          <a:p>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84</a:t>
            </a:fld>
            <a:endParaRPr lang="en-US"/>
          </a:p>
        </p:txBody>
      </p:sp>
    </p:spTree>
    <p:extLst>
      <p:ext uri="{BB962C8B-B14F-4D97-AF65-F5344CB8AC3E}">
        <p14:creationId xmlns:p14="http://schemas.microsoft.com/office/powerpoint/2010/main" val="35130488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you can access SAGE evidence profiles for HPV vaccines.</a:t>
            </a:r>
          </a:p>
          <a:p>
            <a:r>
              <a:rPr lang="en-US" dirty="0"/>
              <a:t>SAGE evidence profiles are available for many vaccines and PICO questions.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85</a:t>
            </a:fld>
            <a:endParaRPr lang="en-US"/>
          </a:p>
        </p:txBody>
      </p:sp>
    </p:spTree>
    <p:extLst>
      <p:ext uri="{BB962C8B-B14F-4D97-AF65-F5344CB8AC3E}">
        <p14:creationId xmlns:p14="http://schemas.microsoft.com/office/powerpoint/2010/main" val="40990528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use the SAGE evidence profiles?</a:t>
            </a:r>
          </a:p>
          <a:p>
            <a:endParaRPr lang="en-US" dirty="0"/>
          </a:p>
          <a:p>
            <a:r>
              <a:rPr lang="en-US" dirty="0"/>
              <a:t>Note that we will explain the Evidence to Recommendation Framework shortly</a:t>
            </a:r>
          </a:p>
          <a:p>
            <a:r>
              <a:rPr lang="en-US" dirty="0"/>
              <a:t>At the end of the next section, we will go through an example.</a:t>
            </a:r>
          </a:p>
          <a:p>
            <a:endParaRPr lang="en-US" dirty="0"/>
          </a:p>
          <a:p>
            <a:r>
              <a:rPr lang="en-US" dirty="0"/>
              <a:t>Remember – the rating of quality of evidence (also referred to as the evidence profiles) are only to be used for vaccine effectiveness and safety (referred to as Harms and Benefits on the SAGE ETR). The grading of quality of evidence is NOT used for any other part of the data collection/literature reviews.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86</a:t>
            </a:fld>
            <a:endParaRPr lang="en-US"/>
          </a:p>
        </p:txBody>
      </p:sp>
    </p:spTree>
    <p:extLst>
      <p:ext uri="{BB962C8B-B14F-4D97-AF65-F5344CB8AC3E}">
        <p14:creationId xmlns:p14="http://schemas.microsoft.com/office/powerpoint/2010/main" val="14654870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87</a:t>
            </a:fld>
            <a:endParaRPr lang="en-US"/>
          </a:p>
        </p:txBody>
      </p:sp>
    </p:spTree>
    <p:extLst>
      <p:ext uri="{BB962C8B-B14F-4D97-AF65-F5344CB8AC3E}">
        <p14:creationId xmlns:p14="http://schemas.microsoft.com/office/powerpoint/2010/main" val="21639688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will focus on the last step, that of synthesizing evidence to draft a recommendation.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baseline="0" dirty="0"/>
              <a:t>Click—</a:t>
            </a:r>
            <a:r>
              <a:rPr lang="en-US" i="0" baseline="0" dirty="0"/>
              <a:t>Again, </a:t>
            </a:r>
            <a:r>
              <a:rPr lang="en-US" baseline="0" dirty="0"/>
              <a:t>This is done by the Secretariat or a Work Group—In the next session, we will discuss how to establish a work group. </a:t>
            </a:r>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88</a:t>
            </a:fld>
            <a:endParaRPr lang="en-US"/>
          </a:p>
        </p:txBody>
      </p:sp>
    </p:spTree>
    <p:extLst>
      <p:ext uri="{BB962C8B-B14F-4D97-AF65-F5344CB8AC3E}">
        <p14:creationId xmlns:p14="http://schemas.microsoft.com/office/powerpoint/2010/main" val="28727337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7621-253A-41BD-989B-35AD58BE4840}" type="slidenum">
              <a:rPr lang="en-US"/>
              <a:pPr/>
              <a:t>89</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baseline="0" dirty="0"/>
              <a:t>We’ve spent time discussing how to gather evidence to use in making a recommendation.  This may generate quite a bit of data. How does the NITAG synthesize all this evidence?  </a:t>
            </a:r>
          </a:p>
          <a:p>
            <a:endParaRPr lang="en-US" baseline="0" dirty="0"/>
          </a:p>
          <a:p>
            <a:r>
              <a:rPr lang="en-US" baseline="0" dirty="0"/>
              <a:t>As you know, few decisions are absolute in that all the evidence points to one decision.  Rather decisions are judgements based on the extent of the problem, trade offs between the benefits and the harms, </a:t>
            </a:r>
            <a:r>
              <a:rPr lang="en-US" i="1" baseline="0" dirty="0"/>
              <a:t>read slide</a:t>
            </a:r>
            <a:r>
              <a:rPr lang="en-US" baseline="0" dirty="0"/>
              <a:t>.</a:t>
            </a:r>
          </a:p>
          <a:p>
            <a:endParaRPr lang="en-US" baseline="0" dirty="0"/>
          </a:p>
          <a:p>
            <a:r>
              <a:rPr lang="en-US" baseline="0" dirty="0"/>
              <a:t>To synthesize the evidence, we will use a tool that SAGE uses called the Evidence to Recommendation Framework.</a:t>
            </a:r>
            <a:endParaRPr lang="en-US" dirty="0"/>
          </a:p>
        </p:txBody>
      </p:sp>
    </p:spTree>
    <p:extLst>
      <p:ext uri="{BB962C8B-B14F-4D97-AF65-F5344CB8AC3E}">
        <p14:creationId xmlns:p14="http://schemas.microsoft.com/office/powerpoint/2010/main" val="40315139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7621-253A-41BD-989B-35AD58BE4840}" type="slidenum">
              <a:rPr lang="en-US"/>
              <a:pPr/>
              <a:t>90</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dirty="0"/>
              <a:t>The purpose of the E2R framework is </a:t>
            </a:r>
            <a:r>
              <a:rPr lang="en-US" i="1" dirty="0"/>
              <a:t>Read bullets.</a:t>
            </a:r>
          </a:p>
          <a:p>
            <a:endParaRPr lang="en-US" i="1" dirty="0"/>
          </a:p>
          <a:p>
            <a:r>
              <a:rPr lang="en-US" i="0" dirty="0"/>
              <a:t>In the next section, we will go through the pages of the E2R framework. Then we will go through an example together</a:t>
            </a:r>
          </a:p>
        </p:txBody>
      </p:sp>
    </p:spTree>
    <p:extLst>
      <p:ext uri="{BB962C8B-B14F-4D97-AF65-F5344CB8AC3E}">
        <p14:creationId xmlns:p14="http://schemas.microsoft.com/office/powerpoint/2010/main" val="19499617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This is the Evidence to Recommendation Framework adapted from what SAGE uses. It is based on the criteria that we have reviewed in this workshop.  </a:t>
            </a:r>
          </a:p>
          <a:p>
            <a:endParaRPr lang="en-US" dirty="0"/>
          </a:p>
          <a:p>
            <a:r>
              <a:rPr lang="en-US" dirty="0"/>
              <a:t>The framework starts with the PICO question and then background.</a:t>
            </a:r>
          </a:p>
          <a:p>
            <a:endParaRPr lang="en-US" dirty="0"/>
          </a:p>
          <a:p>
            <a:r>
              <a:rPr lang="en-US" dirty="0"/>
              <a:t>The next section contains a synthesis of the evidence in the tables we’ve been reviewing.   A number of these will need to be tailored to fit your country context.</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a:t>
            </a:r>
            <a:r>
              <a:rPr lang="en-US" sz="1200" b="1" i="0" u="none" strike="noStrike" kern="1200" dirty="0">
                <a:solidFill>
                  <a:schemeClr val="tx1"/>
                </a:solidFill>
                <a:effectLst/>
                <a:latin typeface="+mn-lt"/>
                <a:ea typeface="+mn-ea"/>
                <a:cs typeface="+mn-cs"/>
              </a:rPr>
              <a:t>he problem</a:t>
            </a:r>
            <a:r>
              <a:rPr lang="en-US" sz="1200" b="0" i="0" u="none" strike="noStrike" kern="1200" dirty="0">
                <a:solidFill>
                  <a:schemeClr val="tx1"/>
                </a:solidFill>
                <a:effectLst/>
                <a:latin typeface="+mn-lt"/>
                <a:ea typeface="+mn-ea"/>
                <a:cs typeface="+mn-cs"/>
              </a:rPr>
              <a:t> or issue that the recommendation is intended to address.  The gold color here aligns with the gold table we reviewed on PH problem or disease. This area covers presentation of information regarding why the issue is considered a public health priority.  It will often include information regarding burden of disease and other considerations that contributed to the need for a recommendation to be developed.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1" i="0" u="none" strike="noStrike" kern="1200" dirty="0">
                <a:solidFill>
                  <a:schemeClr val="tx1"/>
                </a:solidFill>
                <a:effectLst/>
                <a:latin typeface="+mn-lt"/>
                <a:ea typeface="+mn-ea"/>
                <a:cs typeface="+mn-cs"/>
              </a:rPr>
              <a:t>The Benefits and Harms</a:t>
            </a:r>
            <a:r>
              <a:rPr lang="en-US" sz="1200" b="0" i="0" u="none" strike="noStrike" kern="1200" dirty="0">
                <a:solidFill>
                  <a:schemeClr val="tx1"/>
                </a:solidFill>
                <a:effectLst/>
                <a:latin typeface="+mn-lt"/>
                <a:ea typeface="+mn-ea"/>
                <a:cs typeface="+mn-cs"/>
              </a:rPr>
              <a:t>. The orange color aligns with the orange table we reviewed on vaccine and immunization characteristics.  This area includes both presentation of the available evidence for benefits and harms of the vaccine option as well as the certainty in this evidence.  The preparation of GRADE evidence profiles will typically be part of this section, or in circumstances where evidence tables were not prepared, a description of the rationale for the decision not to prepare tables.  Finally, the evaluation and determination of the balance of the benefits and harms is also a key component of this criterion.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Resource use—</a:t>
            </a:r>
            <a:r>
              <a:rPr lang="en-US" sz="1200" b="0" i="0" u="none" strike="noStrike" kern="1200" dirty="0">
                <a:solidFill>
                  <a:schemeClr val="tx1"/>
                </a:solidFill>
                <a:effectLst/>
                <a:latin typeface="+mn-lt"/>
                <a:ea typeface="+mn-ea"/>
                <a:cs typeface="+mn-cs"/>
              </a:rPr>
              <a:t>The green color aligns with the table we reviewed on Resource use. It encompasses the health economic analyses that are conducted.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The Rows in blue align with the table on health policy and programmatic issues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Values and Preferences.</a:t>
            </a:r>
            <a:r>
              <a:rPr lang="en-US" sz="1200" b="0" i="0" u="none" strike="noStrike" kern="1200" dirty="0">
                <a:solidFill>
                  <a:schemeClr val="tx1"/>
                </a:solidFill>
                <a:effectLst/>
                <a:latin typeface="+mn-lt"/>
                <a:ea typeface="+mn-ea"/>
                <a:cs typeface="+mn-cs"/>
              </a:rPr>
              <a:t> This includes both how potential vaccine recipients and their families feel about the balance of benefits and harms, and captures whether there is significant variation in this perception among the population.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Equity</a:t>
            </a:r>
            <a:r>
              <a:rPr lang="en-US" sz="1200" b="0" i="0" u="none" strike="noStrike" kern="1200" dirty="0">
                <a:solidFill>
                  <a:schemeClr val="tx1"/>
                </a:solidFill>
                <a:effectLst/>
                <a:latin typeface="+mn-lt"/>
                <a:ea typeface="+mn-ea"/>
                <a:cs typeface="+mn-cs"/>
              </a:rPr>
              <a:t> describes how well the option will be accessible to all.</a:t>
            </a:r>
            <a:endParaRPr lang="en-US" sz="1200" u="none" strike="noStrike" dirty="0">
              <a:effectLst/>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Acceptability</a:t>
            </a:r>
            <a:r>
              <a:rPr lang="en-US" sz="1200" b="0" i="0" u="none" strike="noStrike" kern="1200" dirty="0">
                <a:solidFill>
                  <a:schemeClr val="tx1"/>
                </a:solidFill>
                <a:effectLst/>
                <a:latin typeface="+mn-lt"/>
                <a:ea typeface="+mn-ea"/>
                <a:cs typeface="+mn-cs"/>
              </a:rPr>
              <a:t> describes how acceptable the option is to key stakeholders such as providers, professional societies and as such may vary according to the vaccine.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Feasibility</a:t>
            </a:r>
            <a:r>
              <a:rPr lang="en-US" sz="1200" b="0" i="0" u="none" strike="noStrike" kern="1200" dirty="0">
                <a:solidFill>
                  <a:schemeClr val="tx1"/>
                </a:solidFill>
                <a:effectLst/>
                <a:latin typeface="+mn-lt"/>
                <a:ea typeface="+mn-ea"/>
                <a:cs typeface="+mn-cs"/>
              </a:rPr>
              <a:t> involves consideration of the implementation considerations that factor into decision making. </a:t>
            </a:r>
          </a:p>
          <a:p>
            <a:endParaRPr lang="en-US" dirty="0"/>
          </a:p>
          <a:p>
            <a:r>
              <a:rPr lang="en-US" dirty="0"/>
              <a:t>An understanding of all these criteria are used to develop the last 3 rows.</a:t>
            </a:r>
          </a:p>
          <a:p>
            <a:r>
              <a:rPr lang="en-US" dirty="0"/>
              <a:t>—After considering all the evidence, the NITAG would make a judgement on the balance of the consequences</a:t>
            </a:r>
          </a:p>
          <a:p>
            <a:r>
              <a:rPr lang="en-US" dirty="0"/>
              <a:t>-- And then develop recommendation options are described.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--Lastly, the NITAG should offer input on implementation, monitoring and evaluation, and research priorities.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In the next exercise, you will study the SAGE E2R framework.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91</a:t>
            </a:fld>
            <a:endParaRPr lang="en-US"/>
          </a:p>
        </p:txBody>
      </p:sp>
    </p:spTree>
    <p:extLst>
      <p:ext uri="{BB962C8B-B14F-4D97-AF65-F5344CB8AC3E}">
        <p14:creationId xmlns:p14="http://schemas.microsoft.com/office/powerpoint/2010/main" val="29260095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This is the Evidence to Recommendation Framework adapted from what SAGE uses. It is based on the criteria that we have reviewed in this workshop.  </a:t>
            </a:r>
          </a:p>
          <a:p>
            <a:endParaRPr lang="en-US" dirty="0"/>
          </a:p>
          <a:p>
            <a:r>
              <a:rPr lang="en-US" dirty="0"/>
              <a:t>The framework starts with the PICO question and then background.</a:t>
            </a:r>
          </a:p>
          <a:p>
            <a:endParaRPr lang="en-US" dirty="0"/>
          </a:p>
          <a:p>
            <a:r>
              <a:rPr lang="en-US" dirty="0"/>
              <a:t>The next section contains a synthesis of the evidence in the tables we’ve been reviewing.   A number of these will need to be tailored to fit your country context.</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a:t>
            </a:r>
            <a:r>
              <a:rPr lang="en-US" sz="1200" b="1" i="0" u="none" strike="noStrike" kern="1200" dirty="0">
                <a:solidFill>
                  <a:schemeClr val="tx1"/>
                </a:solidFill>
                <a:effectLst/>
                <a:latin typeface="+mn-lt"/>
                <a:ea typeface="+mn-ea"/>
                <a:cs typeface="+mn-cs"/>
              </a:rPr>
              <a:t>he problem</a:t>
            </a:r>
            <a:r>
              <a:rPr lang="en-US" sz="1200" b="0" i="0" u="none" strike="noStrike" kern="1200" dirty="0">
                <a:solidFill>
                  <a:schemeClr val="tx1"/>
                </a:solidFill>
                <a:effectLst/>
                <a:latin typeface="+mn-lt"/>
                <a:ea typeface="+mn-ea"/>
                <a:cs typeface="+mn-cs"/>
              </a:rPr>
              <a:t> or issue that the recommendation is intended to address.  The gold color here aligns with the gold table we reviewed on PH problem or disease. This area covers presentation of information regarding why the issue is considered a public health priority.  It will often include information regarding burden of disease and other considerations that contributed to the need for a recommendation to be developed.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1" i="0" u="none" strike="noStrike" kern="1200" dirty="0">
                <a:solidFill>
                  <a:schemeClr val="tx1"/>
                </a:solidFill>
                <a:effectLst/>
                <a:latin typeface="+mn-lt"/>
                <a:ea typeface="+mn-ea"/>
                <a:cs typeface="+mn-cs"/>
              </a:rPr>
              <a:t>The Benefits and Harms</a:t>
            </a:r>
            <a:r>
              <a:rPr lang="en-US" sz="1200" b="0" i="0" u="none" strike="noStrike" kern="1200" dirty="0">
                <a:solidFill>
                  <a:schemeClr val="tx1"/>
                </a:solidFill>
                <a:effectLst/>
                <a:latin typeface="+mn-lt"/>
                <a:ea typeface="+mn-ea"/>
                <a:cs typeface="+mn-cs"/>
              </a:rPr>
              <a:t>. The orange color aligns with the orange table we reviewed on vaccine and immunization characteristics.  This area includes both presentation of the available evidence for benefits and harms of the vaccine option as well as the certainty in this evidence.  The preparation of GRADE evidence profiles will typically be part of this section, or in circumstances where evidence tables were not prepared, a description of the rationale for the decision not to prepare tables.  Finally, the evaluation and determination of the balance of the benefits and harms is also a key component of this criterion.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Resource use—</a:t>
            </a:r>
            <a:r>
              <a:rPr lang="en-US" sz="1200" b="0" i="0" u="none" strike="noStrike" kern="1200" dirty="0">
                <a:solidFill>
                  <a:schemeClr val="tx1"/>
                </a:solidFill>
                <a:effectLst/>
                <a:latin typeface="+mn-lt"/>
                <a:ea typeface="+mn-ea"/>
                <a:cs typeface="+mn-cs"/>
              </a:rPr>
              <a:t>The green color aligns with the table we reviewed on Resource use. It encompasses the health economic analyses that are conducted.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The Rows in blue align with the table on health policy and programmatic issues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Values and Preferences.</a:t>
            </a:r>
            <a:r>
              <a:rPr lang="en-US" sz="1200" b="0" i="0" u="none" strike="noStrike" kern="1200" dirty="0">
                <a:solidFill>
                  <a:schemeClr val="tx1"/>
                </a:solidFill>
                <a:effectLst/>
                <a:latin typeface="+mn-lt"/>
                <a:ea typeface="+mn-ea"/>
                <a:cs typeface="+mn-cs"/>
              </a:rPr>
              <a:t> This includes both how potential vaccine recipients and their families feel about the balance of benefits and harms, and captures whether there is significant variation in this perception among the population.</a:t>
            </a:r>
          </a:p>
          <a:p>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rPr>
              <a:t>Equity</a:t>
            </a:r>
            <a:r>
              <a:rPr lang="en-US" sz="1200" b="0" i="0" u="none" strike="noStrike" kern="1200" dirty="0">
                <a:solidFill>
                  <a:schemeClr val="tx1"/>
                </a:solidFill>
                <a:effectLst/>
                <a:latin typeface="+mn-lt"/>
                <a:ea typeface="+mn-ea"/>
                <a:cs typeface="+mn-cs"/>
              </a:rPr>
              <a:t> describes how well the option will be accessible to all.</a:t>
            </a:r>
            <a:endParaRPr lang="en-US" sz="1200" u="none" strike="noStrike" dirty="0">
              <a:effectLst/>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Acceptability</a:t>
            </a:r>
            <a:r>
              <a:rPr lang="en-US" sz="1200" b="0" i="0" u="none" strike="noStrike" kern="1200" dirty="0">
                <a:solidFill>
                  <a:schemeClr val="tx1"/>
                </a:solidFill>
                <a:effectLst/>
                <a:latin typeface="+mn-lt"/>
                <a:ea typeface="+mn-ea"/>
                <a:cs typeface="+mn-cs"/>
              </a:rPr>
              <a:t> describes how acceptable the option is to key stakeholders such as providers, professional societies and as such may vary according to the vaccine.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Feasibility</a:t>
            </a:r>
            <a:r>
              <a:rPr lang="en-US" sz="1200" b="0" i="0" u="none" strike="noStrike" kern="1200" dirty="0">
                <a:solidFill>
                  <a:schemeClr val="tx1"/>
                </a:solidFill>
                <a:effectLst/>
                <a:latin typeface="+mn-lt"/>
                <a:ea typeface="+mn-ea"/>
                <a:cs typeface="+mn-cs"/>
              </a:rPr>
              <a:t> involves consideration of the implementation considerations that factor into decision making. </a:t>
            </a:r>
          </a:p>
          <a:p>
            <a:endParaRPr lang="en-US" dirty="0"/>
          </a:p>
          <a:p>
            <a:r>
              <a:rPr lang="en-US" dirty="0"/>
              <a:t>An understanding of all these criteria are used to develop the last 3 rows.</a:t>
            </a:r>
          </a:p>
          <a:p>
            <a:r>
              <a:rPr lang="en-US" dirty="0"/>
              <a:t>—After considering all the evidence, the NITAG would make a judgement on the balance of the consequences</a:t>
            </a:r>
          </a:p>
          <a:p>
            <a:r>
              <a:rPr lang="en-US" dirty="0"/>
              <a:t>-- And then develop recommendation options are described.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--Lastly, the NITAG should offer input on implementation, monitoring and evaluation, and research priorities.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In the next exercise, you will study the SAGE E2R framework. </a:t>
            </a:r>
          </a:p>
          <a:p>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92</a:t>
            </a:fld>
            <a:endParaRPr lang="en-US"/>
          </a:p>
        </p:txBody>
      </p:sp>
    </p:spTree>
    <p:extLst>
      <p:ext uri="{BB962C8B-B14F-4D97-AF65-F5344CB8AC3E}">
        <p14:creationId xmlns:p14="http://schemas.microsoft.com/office/powerpoint/2010/main" val="19002734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this scenario.  SAGE has considered this question– let’s go through the GRADE table created by SAGE and the E2R tables.  </a:t>
            </a:r>
          </a:p>
          <a:p>
            <a:r>
              <a:rPr lang="en-US" dirty="0"/>
              <a:t>-</a:t>
            </a:r>
            <a:r>
              <a:rPr lang="en-US" b="1" dirty="0"/>
              <a:t>for speaker </a:t>
            </a:r>
            <a:r>
              <a:rPr lang="en-US" dirty="0"/>
              <a:t>– doing this as a live demo is really the best option.  Highlight that GRADE table is for the evidence, therefore should not need to be modified.  The E2R table – needs to be considered within the country context and therefore will need to be modified by country.</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93</a:t>
            </a:fld>
            <a:endParaRPr lang="en-US"/>
          </a:p>
        </p:txBody>
      </p:sp>
    </p:spTree>
    <p:extLst>
      <p:ext uri="{BB962C8B-B14F-4D97-AF65-F5344CB8AC3E}">
        <p14:creationId xmlns:p14="http://schemas.microsoft.com/office/powerpoint/2010/main" val="40104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often, there will be several PICO questions to break down the outcomes.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Focus here is on adverse events</a:t>
            </a:r>
            <a:endParaRPr lang="en-US" dirty="0"/>
          </a:p>
        </p:txBody>
      </p:sp>
      <p:sp>
        <p:nvSpPr>
          <p:cNvPr id="4" name="Slide Number Placeholder 3"/>
          <p:cNvSpPr>
            <a:spLocks noGrp="1"/>
          </p:cNvSpPr>
          <p:nvPr>
            <p:ph type="sldNum" sz="quarter" idx="5"/>
          </p:nvPr>
        </p:nvSpPr>
        <p:spPr/>
        <p:txBody>
          <a:bodyPr/>
          <a:lstStyle/>
          <a:p>
            <a:pPr>
              <a:defRPr/>
            </a:pPr>
            <a:fld id="{A7941621-1E5A-4FFF-A0C8-93DA26631E48}" type="slidenum">
              <a:rPr lang="en-US" smtClean="0"/>
              <a:pPr>
                <a:defRPr/>
              </a:pPr>
              <a:t>10</a:t>
            </a:fld>
            <a:endParaRPr lang="en-US"/>
          </a:p>
        </p:txBody>
      </p:sp>
    </p:spTree>
    <p:extLst>
      <p:ext uri="{BB962C8B-B14F-4D97-AF65-F5344CB8AC3E}">
        <p14:creationId xmlns:p14="http://schemas.microsoft.com/office/powerpoint/2010/main" val="35780871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PICO question being reviewed in this GRADE Table.</a:t>
            </a:r>
          </a:p>
          <a:p>
            <a:r>
              <a:rPr lang="en-US" dirty="0"/>
              <a:t>-before going onto the body of the table – is this the question your NITAG wants to answer?</a:t>
            </a:r>
          </a:p>
          <a:p>
            <a:endParaRPr lang="en-US" dirty="0"/>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94</a:t>
            </a:fld>
            <a:endParaRPr lang="en-US"/>
          </a:p>
        </p:txBody>
      </p:sp>
    </p:spTree>
    <p:extLst>
      <p:ext uri="{BB962C8B-B14F-4D97-AF65-F5344CB8AC3E}">
        <p14:creationId xmlns:p14="http://schemas.microsoft.com/office/powerpoint/2010/main" val="4708759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group through how table was generated and what the numbers mean, how the footnotes are used to explain downgrading</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95</a:t>
            </a:fld>
            <a:endParaRPr lang="en-US"/>
          </a:p>
        </p:txBody>
      </p:sp>
    </p:spTree>
    <p:extLst>
      <p:ext uri="{BB962C8B-B14F-4D97-AF65-F5344CB8AC3E}">
        <p14:creationId xmlns:p14="http://schemas.microsoft.com/office/powerpoint/2010/main" val="11889987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table for this GRADE question, it is for observational studies.  </a:t>
            </a:r>
          </a:p>
          <a:p>
            <a:r>
              <a:rPr lang="en-US" dirty="0"/>
              <a:t>Go through this table (note how it is different than the previous one – </a:t>
            </a:r>
            <a:r>
              <a:rPr lang="en-US" dirty="0" err="1"/>
              <a:t>ie</a:t>
            </a:r>
            <a:r>
              <a:rPr lang="en-US" dirty="0"/>
              <a:t> more footnotes/comments)</a:t>
            </a:r>
          </a:p>
          <a:p>
            <a:r>
              <a:rPr lang="en-US" dirty="0"/>
              <a:t>GRADE score cannot be lower than 1</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96</a:t>
            </a:fld>
            <a:endParaRPr lang="en-US"/>
          </a:p>
        </p:txBody>
      </p:sp>
    </p:spTree>
    <p:extLst>
      <p:ext uri="{BB962C8B-B14F-4D97-AF65-F5344CB8AC3E}">
        <p14:creationId xmlns:p14="http://schemas.microsoft.com/office/powerpoint/2010/main" val="18541896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already looked at – there are a number of criteria that will need to be tailored to your country context.  For the PCV example we are using –  here is the background section.  And the first issue, the PH Problem.  Each NITAG should review the criteria questions in the E2R table and identify the areas that need to be tailored to your country context.</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97</a:t>
            </a:fld>
            <a:endParaRPr lang="en-US"/>
          </a:p>
        </p:txBody>
      </p:sp>
    </p:spTree>
    <p:extLst>
      <p:ext uri="{BB962C8B-B14F-4D97-AF65-F5344CB8AC3E}">
        <p14:creationId xmlns:p14="http://schemas.microsoft.com/office/powerpoint/2010/main" val="4233061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pertains to benefits and harms of the options.  The criteria column consists of a series of questions (harms, benefits, the balance of these and the quality of the evidence) to ask and a space for the evidence used as well as additional comments that would help anyone that was not in the room when you were making your recommendation.  </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98</a:t>
            </a:fld>
            <a:endParaRPr lang="en-US"/>
          </a:p>
        </p:txBody>
      </p:sp>
    </p:spTree>
    <p:extLst>
      <p:ext uri="{BB962C8B-B14F-4D97-AF65-F5344CB8AC3E}">
        <p14:creationId xmlns:p14="http://schemas.microsoft.com/office/powerpoint/2010/main" val="41034093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section on overall quality of the evidence – this is where GRADE related information is added in.</a:t>
            </a:r>
          </a:p>
          <a:p>
            <a:endParaRPr lang="en-US" dirty="0"/>
          </a:p>
          <a:p>
            <a:r>
              <a:rPr lang="en-US" dirty="0"/>
              <a:t>Values and preferences refer to the importance of the desirable outcomes and the undesirable outcomes as well as the effect sizes anticipated.</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99</a:t>
            </a:fld>
            <a:endParaRPr lang="en-US"/>
          </a:p>
        </p:txBody>
      </p:sp>
    </p:spTree>
    <p:extLst>
      <p:ext uri="{BB962C8B-B14F-4D97-AF65-F5344CB8AC3E}">
        <p14:creationId xmlns:p14="http://schemas.microsoft.com/office/powerpoint/2010/main" val="8562083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looks at resources required and cost effectiveness</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100</a:t>
            </a:fld>
            <a:endParaRPr lang="en-US"/>
          </a:p>
        </p:txBody>
      </p:sp>
    </p:spTree>
    <p:extLst>
      <p:ext uri="{BB962C8B-B14F-4D97-AF65-F5344CB8AC3E}">
        <p14:creationId xmlns:p14="http://schemas.microsoft.com/office/powerpoint/2010/main" val="29366240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looks at the impact on equity</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101</a:t>
            </a:fld>
            <a:endParaRPr lang="en-US"/>
          </a:p>
        </p:txBody>
      </p:sp>
    </p:spTree>
    <p:extLst>
      <p:ext uri="{BB962C8B-B14F-4D97-AF65-F5344CB8AC3E}">
        <p14:creationId xmlns:p14="http://schemas.microsoft.com/office/powerpoint/2010/main" val="3852048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includes a judgement on the balance of the consequences.</a:t>
            </a:r>
          </a:p>
          <a:p>
            <a:r>
              <a:rPr lang="en-US" dirty="0"/>
              <a:t> – once you have considered all of the above criteria, what type of recommendation (in this instance since either product could be recommended – both boxes are checked) and the actual recommendation.</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103</a:t>
            </a:fld>
            <a:endParaRPr lang="en-US"/>
          </a:p>
        </p:txBody>
      </p:sp>
    </p:spTree>
    <p:extLst>
      <p:ext uri="{BB962C8B-B14F-4D97-AF65-F5344CB8AC3E}">
        <p14:creationId xmlns:p14="http://schemas.microsoft.com/office/powerpoint/2010/main" val="15831012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any implementation considerations, issues that should be monitored and evaluated and research priorities can be added here.</a:t>
            </a:r>
          </a:p>
        </p:txBody>
      </p:sp>
      <p:sp>
        <p:nvSpPr>
          <p:cNvPr id="4" name="Slide Number Placeholder 3"/>
          <p:cNvSpPr>
            <a:spLocks noGrp="1"/>
          </p:cNvSpPr>
          <p:nvPr>
            <p:ph type="sldNum" sz="quarter" idx="10"/>
          </p:nvPr>
        </p:nvSpPr>
        <p:spPr/>
        <p:txBody>
          <a:bodyPr/>
          <a:lstStyle/>
          <a:p>
            <a:pPr>
              <a:defRPr/>
            </a:pPr>
            <a:fld id="{A7941621-1E5A-4FFF-A0C8-93DA26631E48}" type="slidenum">
              <a:rPr lang="en-US" smtClean="0"/>
              <a:pPr>
                <a:defRPr/>
              </a:pPr>
              <a:t>104</a:t>
            </a:fld>
            <a:endParaRPr lang="en-US"/>
          </a:p>
        </p:txBody>
      </p:sp>
    </p:spTree>
    <p:extLst>
      <p:ext uri="{BB962C8B-B14F-4D97-AF65-F5344CB8AC3E}">
        <p14:creationId xmlns:p14="http://schemas.microsoft.com/office/powerpoint/2010/main" val="316347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3BF324F-F791-4019-8270-B8CF98B33C15}" type="datetime1">
              <a:rPr lang="en-US" smtClean="0"/>
              <a:pPr>
                <a:defRPr/>
              </a:pPr>
              <a:t>10/22/19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1CD068-061B-448F-99CA-64FDB648FE08}" type="slidenum">
              <a:rPr lang="en-US" smtClean="0"/>
              <a:t>‹#›</a:t>
            </a:fld>
            <a:endParaRPr lang="en-US"/>
          </a:p>
        </p:txBody>
      </p:sp>
    </p:spTree>
    <p:extLst>
      <p:ext uri="{BB962C8B-B14F-4D97-AF65-F5344CB8AC3E}">
        <p14:creationId xmlns:p14="http://schemas.microsoft.com/office/powerpoint/2010/main" val="109698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1A778F4-D50D-4A64-ACAA-163C11E23381}" type="datetime1">
              <a:rPr lang="en-US" smtClean="0"/>
              <a:pPr>
                <a:defRPr/>
              </a:pPr>
              <a:t>10/22/19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CCC75-FE46-4740-90B5-D7EA149653FF}" type="slidenum">
              <a:rPr lang="en-US" smtClean="0"/>
              <a:pPr>
                <a:defRPr/>
              </a:pPr>
              <a:t>‹#›</a:t>
            </a:fld>
            <a:endParaRPr lang="en-US" dirty="0"/>
          </a:p>
        </p:txBody>
      </p:sp>
    </p:spTree>
    <p:extLst>
      <p:ext uri="{BB962C8B-B14F-4D97-AF65-F5344CB8AC3E}">
        <p14:creationId xmlns:p14="http://schemas.microsoft.com/office/powerpoint/2010/main" val="374112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01264F9-5B7C-4D81-832E-03E02CDE6097}" type="datetime1">
              <a:rPr lang="en-US" smtClean="0"/>
              <a:pPr>
                <a:defRPr/>
              </a:pPr>
              <a:t>10/22/19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B17D81-BE8E-4302-ACF9-1E808CCBFA9F}" type="slidenum">
              <a:rPr lang="en-US" smtClean="0"/>
              <a:pPr>
                <a:defRPr/>
              </a:pPr>
              <a:t>‹#›</a:t>
            </a:fld>
            <a:endParaRPr lang="en-US" dirty="0"/>
          </a:p>
        </p:txBody>
      </p:sp>
    </p:spTree>
    <p:extLst>
      <p:ext uri="{BB962C8B-B14F-4D97-AF65-F5344CB8AC3E}">
        <p14:creationId xmlns:p14="http://schemas.microsoft.com/office/powerpoint/2010/main" val="340048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999" y="1368000"/>
            <a:ext cx="8752115" cy="4783592"/>
          </a:xfrm>
        </p:spPr>
        <p:txBody>
          <a:bodyPr wrap="square" tIns="90000" bIns="90000">
            <a:normAutofit/>
          </a:bodyPr>
          <a:lstStyle>
            <a:lvl1pPr marL="265113" indent="-265113">
              <a:tabLst/>
              <a:defRPr sz="2400"/>
            </a:lvl1pPr>
            <a:lvl2pPr marL="627063" indent="-266700">
              <a:tabLst/>
              <a:defRPr sz="2000" baseline="0"/>
            </a:lvl2pPr>
            <a:lvl3pPr marL="989013" indent="-269875">
              <a:tabLst/>
              <a:defRPr sz="1800"/>
            </a:lvl3pPr>
            <a:lvl4pPr marL="1339850" indent="-260350">
              <a:tabLst/>
              <a:defRPr sz="1600">
                <a:solidFill>
                  <a:schemeClr val="accent6">
                    <a:lumMod val="75000"/>
                  </a:schemeClr>
                </a:solidFill>
              </a:defRPr>
            </a:lvl4pPr>
            <a:lvl5pPr>
              <a:defRPr sz="1600" baseline="0"/>
            </a:lvl5pPr>
          </a:lstStyle>
          <a:p>
            <a:pPr lvl="0"/>
            <a:r>
              <a:rPr lang="en-US" noProof="0" dirty="0"/>
              <a:t>Bullets are set by default (first level) </a:t>
            </a:r>
          </a:p>
          <a:p>
            <a:pPr lvl="1"/>
            <a:r>
              <a:rPr lang="en-US" noProof="0" dirty="0"/>
              <a:t>Level 2 is just as easy</a:t>
            </a:r>
          </a:p>
          <a:p>
            <a:pPr lvl="2"/>
            <a:r>
              <a:rPr lang="en-US" noProof="0" dirty="0"/>
              <a:t>Third level is smaller</a:t>
            </a:r>
          </a:p>
          <a:p>
            <a:pPr lvl="3"/>
            <a:r>
              <a:rPr lang="en-US" noProof="0" dirty="0"/>
              <a:t>Avoid using 4th level and subsequent ones</a:t>
            </a:r>
          </a:p>
          <a:p>
            <a:pPr lvl="4"/>
            <a:r>
              <a:rPr lang="en-US" noProof="0" dirty="0"/>
              <a:t>Up to five have been formatted</a:t>
            </a:r>
          </a:p>
        </p:txBody>
      </p:sp>
      <p:sp>
        <p:nvSpPr>
          <p:cNvPr id="5" name="Footer Placeholder 4"/>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sp>
        <p:nvSpPr>
          <p:cNvPr id="6" name="Slide Number Placeholder 5"/>
          <p:cNvSpPr>
            <a:spLocks noGrp="1"/>
          </p:cNvSpPr>
          <p:nvPr>
            <p:ph type="sldNum" sz="quarter" idx="12"/>
          </p:nvPr>
        </p:nvSpPr>
        <p:spPr>
          <a:xfrm>
            <a:off x="8530866" y="6409515"/>
            <a:ext cx="503464" cy="365125"/>
          </a:xfrm>
        </p:spPr>
        <p:txBody>
          <a:bodyPr/>
          <a:lstStyle/>
          <a:p>
            <a:fld id="{92A3C2A2-8EB3-457A-B77F-880557C1C718}" type="slidenum">
              <a:rPr lang="fr-FR" smtClean="0"/>
              <a:pPr/>
              <a:t>‹#›</a:t>
            </a:fld>
            <a:endParaRPr lang="fr-FR" dirty="0"/>
          </a:p>
        </p:txBody>
      </p:sp>
      <p:sp>
        <p:nvSpPr>
          <p:cNvPr id="8" name="Titre 7"/>
          <p:cNvSpPr>
            <a:spLocks noGrp="1"/>
          </p:cNvSpPr>
          <p:nvPr>
            <p:ph type="title" hasCustomPrompt="1"/>
          </p:nvPr>
        </p:nvSpPr>
        <p:spPr>
          <a:xfrm>
            <a:off x="180000" y="144000"/>
            <a:ext cx="8748000" cy="828000"/>
          </a:xfrm>
        </p:spPr>
        <p:txBody>
          <a:bodyPr>
            <a:normAutofit/>
          </a:bodyPr>
          <a:lstStyle>
            <a:lvl1pPr>
              <a:defRPr sz="3200"/>
            </a:lvl1pPr>
          </a:lstStyle>
          <a:p>
            <a:r>
              <a:rPr lang="en-US" noProof="0" dirty="0"/>
              <a:t>Slide title here</a:t>
            </a:r>
          </a:p>
        </p:txBody>
      </p:sp>
      <p:sp>
        <p:nvSpPr>
          <p:cNvPr id="9" name="Rectangle 8"/>
          <p:cNvSpPr/>
          <p:nvPr userDrawn="1"/>
        </p:nvSpPr>
        <p:spPr>
          <a:xfrm>
            <a:off x="180000" y="1044000"/>
            <a:ext cx="860400" cy="10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1116000" y="1044000"/>
            <a:ext cx="7812000" cy="10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Tree>
    <p:extLst>
      <p:ext uri="{BB962C8B-B14F-4D97-AF65-F5344CB8AC3E}">
        <p14:creationId xmlns:p14="http://schemas.microsoft.com/office/powerpoint/2010/main" val="55609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0866" y="6409515"/>
            <a:ext cx="503464" cy="365125"/>
          </a:xfrm>
        </p:spPr>
        <p:txBody>
          <a:bodyPr/>
          <a:lstStyle/>
          <a:p>
            <a:fld id="{92A3C2A2-8EB3-457A-B77F-880557C1C718}" type="slidenum">
              <a:rPr lang="fr-FR" smtClean="0"/>
              <a:pPr/>
              <a:t>‹#›</a:t>
            </a:fld>
            <a:endParaRPr lang="fr-FR"/>
          </a:p>
        </p:txBody>
      </p:sp>
      <p:sp>
        <p:nvSpPr>
          <p:cNvPr id="8" name="Titre 7"/>
          <p:cNvSpPr>
            <a:spLocks noGrp="1"/>
          </p:cNvSpPr>
          <p:nvPr>
            <p:ph type="title" hasCustomPrompt="1"/>
          </p:nvPr>
        </p:nvSpPr>
        <p:spPr>
          <a:xfrm>
            <a:off x="180000" y="144000"/>
            <a:ext cx="8748000" cy="828000"/>
          </a:xfrm>
        </p:spPr>
        <p:txBody>
          <a:bodyPr>
            <a:normAutofit/>
          </a:bodyPr>
          <a:lstStyle>
            <a:lvl1pPr>
              <a:defRPr sz="3200"/>
            </a:lvl1pPr>
          </a:lstStyle>
          <a:p>
            <a:r>
              <a:rPr lang="en-US" noProof="0" dirty="0"/>
              <a:t>Slide title here</a:t>
            </a:r>
          </a:p>
        </p:txBody>
      </p:sp>
      <p:sp>
        <p:nvSpPr>
          <p:cNvPr id="9" name="Rectangle 8"/>
          <p:cNvSpPr/>
          <p:nvPr userDrawn="1"/>
        </p:nvSpPr>
        <p:spPr>
          <a:xfrm>
            <a:off x="180000" y="1044000"/>
            <a:ext cx="860400" cy="10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1116000" y="1044000"/>
            <a:ext cx="7812000" cy="10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4" name="Espace réservé du tableau 3"/>
          <p:cNvSpPr>
            <a:spLocks noGrp="1"/>
          </p:cNvSpPr>
          <p:nvPr>
            <p:ph type="tbl" sz="quarter" idx="13" hasCustomPrompt="1"/>
          </p:nvPr>
        </p:nvSpPr>
        <p:spPr>
          <a:xfrm>
            <a:off x="179388" y="1926770"/>
            <a:ext cx="8748612" cy="4318255"/>
          </a:xfrm>
        </p:spPr>
        <p:txBody>
          <a:bodyPr/>
          <a:lstStyle>
            <a:lvl1pPr>
              <a:defRPr/>
            </a:lvl1pPr>
          </a:lstStyle>
          <a:p>
            <a:r>
              <a:rPr lang="fr-FR" dirty="0"/>
              <a:t>Double click to </a:t>
            </a:r>
            <a:r>
              <a:rPr lang="fr-FR" dirty="0" err="1"/>
              <a:t>add</a:t>
            </a:r>
            <a:r>
              <a:rPr lang="fr-FR" dirty="0"/>
              <a:t> a table</a:t>
            </a:r>
          </a:p>
        </p:txBody>
      </p:sp>
      <p:sp>
        <p:nvSpPr>
          <p:cNvPr id="3" name="Espace réservé du texte 2"/>
          <p:cNvSpPr>
            <a:spLocks noGrp="1"/>
          </p:cNvSpPr>
          <p:nvPr>
            <p:ph type="body" sz="quarter" idx="14" hasCustomPrompt="1"/>
          </p:nvPr>
        </p:nvSpPr>
        <p:spPr>
          <a:xfrm>
            <a:off x="179388" y="1338263"/>
            <a:ext cx="8748712" cy="501423"/>
          </a:xfrm>
        </p:spPr>
        <p:txBody>
          <a:bodyPr/>
          <a:lstStyle>
            <a:lvl1pPr marL="0" indent="0">
              <a:buNone/>
              <a:defRPr>
                <a:solidFill>
                  <a:schemeClr val="tx2"/>
                </a:solidFill>
              </a:defRPr>
            </a:lvl1pPr>
          </a:lstStyle>
          <a:p>
            <a:pPr lvl="0"/>
            <a:r>
              <a:rPr lang="fr-FR" dirty="0"/>
              <a:t>Table </a:t>
            </a:r>
            <a:r>
              <a:rPr lang="fr-FR" dirty="0" err="1"/>
              <a:t>title</a:t>
            </a:r>
            <a:r>
              <a:rPr lang="fr-FR" dirty="0"/>
              <a:t> </a:t>
            </a:r>
            <a:r>
              <a:rPr lang="fr-FR" dirty="0" err="1"/>
              <a:t>here</a:t>
            </a:r>
            <a:endParaRPr lang="fr-FR" dirty="0"/>
          </a:p>
        </p:txBody>
      </p:sp>
    </p:spTree>
    <p:extLst>
      <p:ext uri="{BB962C8B-B14F-4D97-AF65-F5344CB8AC3E}">
        <p14:creationId xmlns:p14="http://schemas.microsoft.com/office/powerpoint/2010/main" val="231091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2924" y="342900"/>
            <a:ext cx="8153876" cy="1143000"/>
          </a:xfrm>
        </p:spPr>
        <p:txBody>
          <a:bodyPr lIns="82296" tIns="41148" rIns="82296" bIns="41148"/>
          <a:lstStyle/>
          <a:p>
            <a:r>
              <a:rPr lang="en-US"/>
              <a:t>Click to edit Master title style</a:t>
            </a:r>
          </a:p>
        </p:txBody>
      </p:sp>
      <p:sp>
        <p:nvSpPr>
          <p:cNvPr id="3" name="Text Placeholder 2"/>
          <p:cNvSpPr>
            <a:spLocks noGrp="1"/>
          </p:cNvSpPr>
          <p:nvPr>
            <p:ph type="body" sz="half" idx="1"/>
          </p:nvPr>
        </p:nvSpPr>
        <p:spPr>
          <a:xfrm>
            <a:off x="532925" y="1828800"/>
            <a:ext cx="4007643" cy="4039077"/>
          </a:xfrm>
        </p:spPr>
        <p:txBody>
          <a:bodyPr lIns="82296" tIns="41148" rIns="82296" bIns="411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7728" y="1828800"/>
            <a:ext cx="4009073" cy="1950244"/>
          </a:xfrm>
        </p:spPr>
        <p:txBody>
          <a:bodyPr lIns="82296" tIns="41148" rIns="82296" bIns="411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7728" y="3916204"/>
            <a:ext cx="4009073" cy="1951673"/>
          </a:xfrm>
        </p:spPr>
        <p:txBody>
          <a:bodyPr lIns="82296" tIns="41148" rIns="82296" bIns="411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lIns="82296" tIns="41148" rIns="82296" bIns="41148"/>
          <a:lstStyle>
            <a:lvl1pPr>
              <a:defRPr/>
            </a:lvl1pPr>
          </a:lstStyle>
          <a:p>
            <a:pPr>
              <a:defRPr/>
            </a:pPr>
            <a:endParaRPr lang="en-US"/>
          </a:p>
        </p:txBody>
      </p:sp>
      <p:sp>
        <p:nvSpPr>
          <p:cNvPr id="7" name="Rectangle 9"/>
          <p:cNvSpPr>
            <a:spLocks noGrp="1" noChangeArrowheads="1"/>
          </p:cNvSpPr>
          <p:nvPr>
            <p:ph type="ftr" sz="quarter" idx="11"/>
          </p:nvPr>
        </p:nvSpPr>
        <p:spPr/>
        <p:txBody>
          <a:bodyPr lIns="82296" tIns="41148" rIns="82296" bIns="41148"/>
          <a:lstStyle>
            <a:lvl1pPr>
              <a:defRPr/>
            </a:lvl1pPr>
          </a:lstStyle>
          <a:p>
            <a:pPr>
              <a:defRPr/>
            </a:pPr>
            <a:endParaRPr lang="en-US"/>
          </a:p>
        </p:txBody>
      </p:sp>
    </p:spTree>
    <p:extLst>
      <p:ext uri="{BB962C8B-B14F-4D97-AF65-F5344CB8AC3E}">
        <p14:creationId xmlns:p14="http://schemas.microsoft.com/office/powerpoint/2010/main" val="103606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056C-AA8E-4996-B8AB-65DD92F206C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B03DB0-23A2-4284-950C-AEFB5E1519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B05335-5631-4249-B4A6-9C34958AE4EF}"/>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9BEFB080-7579-448B-8FA8-640F6E8E4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25C4-47D8-4F11-99BE-E3B6A623936C}"/>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2657293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19D9-0EEA-4C79-97E4-B4DB643D8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B0B05-505C-4B15-9E38-BFCDD7C513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8A399-0FA3-4038-B759-168E4DD02F59}"/>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93DB1EC4-D3CF-44E9-B2A7-3E528B63B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37D14-C226-41F0-A04F-9044E9FED44F}"/>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126440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90BE-40F1-4CD1-BD3C-7B38FF90E5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F91ECC-59B7-49F2-8785-20D1D7D3870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D1F7DC-8194-4005-9122-9ECFA2075C5A}"/>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96190AE8-A9A2-4CFF-A109-8F695FBF2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90724-C343-4FFD-9430-3C731A14F0F6}"/>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359862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E387-EA31-42BB-A4AA-0DABF5EE8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250AC-6A3D-4F7C-8808-5594B8372DC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89CB0-0EB7-4E29-8BA6-49988ACCEE0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1D6213-6833-4550-BE61-AC2724DFF334}"/>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6" name="Footer Placeholder 5">
            <a:extLst>
              <a:ext uri="{FF2B5EF4-FFF2-40B4-BE49-F238E27FC236}">
                <a16:creationId xmlns:a16="http://schemas.microsoft.com/office/drawing/2014/main" id="{33E6EF0B-F4B0-45FA-8BE0-D8E4E1DFB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352A1-466F-43E3-A20B-A0FBBD618CEE}"/>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171830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C2C3-764F-4AFC-A860-0E91055D5A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BB01E-ADE9-4198-88AA-61ED0C236F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B37255-3799-4EA1-8685-99159D32B6D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15A047-B7AF-490A-9625-26E8C4C693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98E49F2-04C4-4107-9225-A8D18D385EF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22DB6-9937-41C1-99F3-780688D6C680}"/>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8" name="Footer Placeholder 7">
            <a:extLst>
              <a:ext uri="{FF2B5EF4-FFF2-40B4-BE49-F238E27FC236}">
                <a16:creationId xmlns:a16="http://schemas.microsoft.com/office/drawing/2014/main" id="{26DA10CE-4147-477D-A327-40D3D5A3CA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F335F8-CB73-4D8C-86FF-84B0EA21BE07}"/>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291366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16179D-6FF7-4B7C-B544-406B6DDFA072}" type="datetime1">
              <a:rPr lang="en-US" smtClean="0"/>
              <a:pPr>
                <a:defRPr/>
              </a:pPr>
              <a:t>10/22/19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1CD068-061B-448F-99CA-64FDB648FE08}" type="slidenum">
              <a:rPr lang="en-US" smtClean="0"/>
              <a:t>‹#›</a:t>
            </a:fld>
            <a:endParaRPr lang="en-US"/>
          </a:p>
        </p:txBody>
      </p:sp>
    </p:spTree>
    <p:extLst>
      <p:ext uri="{BB962C8B-B14F-4D97-AF65-F5344CB8AC3E}">
        <p14:creationId xmlns:p14="http://schemas.microsoft.com/office/powerpoint/2010/main" val="343481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70C7-971D-477F-BBEC-E121DED3C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580465-6A39-4EFD-82F9-0751092439B9}"/>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4" name="Footer Placeholder 3">
            <a:extLst>
              <a:ext uri="{FF2B5EF4-FFF2-40B4-BE49-F238E27FC236}">
                <a16:creationId xmlns:a16="http://schemas.microsoft.com/office/drawing/2014/main" id="{FDFC1C85-351B-47E8-8A75-53F86F11E1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BF518-240F-4604-8CAF-8E3DB3276CC0}"/>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55630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BC0A0-7F0A-4BA4-ABAD-3D0EFD92834E}"/>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3" name="Footer Placeholder 2">
            <a:extLst>
              <a:ext uri="{FF2B5EF4-FFF2-40B4-BE49-F238E27FC236}">
                <a16:creationId xmlns:a16="http://schemas.microsoft.com/office/drawing/2014/main" id="{A5722B22-AE41-444E-BD13-EDD5F51F60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E4518E-DD41-4407-AADD-DC3DB76D17DF}"/>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360250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25AB-C618-4C36-97E7-9180EB9B1B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66BA9E-50CB-467C-B35A-592B59B666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0C208-9F46-45A5-9569-EDB0064153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118AB6F-5D15-4566-A420-036FD499A4A5}"/>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6" name="Footer Placeholder 5">
            <a:extLst>
              <a:ext uri="{FF2B5EF4-FFF2-40B4-BE49-F238E27FC236}">
                <a16:creationId xmlns:a16="http://schemas.microsoft.com/office/drawing/2014/main" id="{2763D02D-2945-4E0A-BD9D-284B5F1EA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9E66F-02D1-4C63-8B12-6F394AF97C88}"/>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370202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F8D2-070A-47D8-B32A-438AB391A3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0C55CD-CF07-4FE5-A538-F5F51D5E49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3A030A3-456A-487B-B211-3060139FE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22B5003-9814-481B-A2AA-EA8FCD448E77}"/>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6" name="Footer Placeholder 5">
            <a:extLst>
              <a:ext uri="{FF2B5EF4-FFF2-40B4-BE49-F238E27FC236}">
                <a16:creationId xmlns:a16="http://schemas.microsoft.com/office/drawing/2014/main" id="{083CE5FA-ABA0-48DB-812A-0C6E07F45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B85543-0881-43D6-ADA4-1D11C94D5FC5}"/>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3932276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CACA-A41E-4E0E-8284-8E2D90CA8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74716-2376-4C06-9774-027580F7C7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0A91E-1575-4611-B2E6-FA8289BE049F}"/>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A693246A-6D1C-4526-A25A-81646D6C1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1602F-60E6-4C83-953C-59A705F33499}"/>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29761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8DCCD-00D2-4950-8727-DD44A4933F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9FB959-5950-498C-B9E9-A0F8FAA5CD3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27A0-651A-486B-BDD7-7FA7A6425727}"/>
              </a:ext>
            </a:extLst>
          </p:cNvPr>
          <p:cNvSpPr>
            <a:spLocks noGrp="1"/>
          </p:cNvSpPr>
          <p:nvPr>
            <p:ph type="dt" sz="half" idx="10"/>
          </p:nvPr>
        </p:nvSpPr>
        <p:spPr/>
        <p:txBody>
          <a:body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DD4126F7-6082-4429-9A43-9714B0AD0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DB47C-2296-4A6F-BDE1-8211D57EDC0C}"/>
              </a:ext>
            </a:extLst>
          </p:cNvPr>
          <p:cNvSpPr>
            <a:spLocks noGrp="1"/>
          </p:cNvSpPr>
          <p:nvPr>
            <p:ph type="sldNum" sz="quarter" idx="12"/>
          </p:nvPr>
        </p:nvSpPr>
        <p:spPr/>
        <p:txBody>
          <a:bodyPr/>
          <a:lstStyle/>
          <a:p>
            <a:fld id="{F12A9344-2D65-45BC-9676-97BDFDFFCBC4}" type="slidenum">
              <a:rPr lang="en-US" smtClean="0"/>
              <a:t>‹#›</a:t>
            </a:fld>
            <a:endParaRPr lang="en-US"/>
          </a:p>
        </p:txBody>
      </p:sp>
    </p:spTree>
    <p:extLst>
      <p:ext uri="{BB962C8B-B14F-4D97-AF65-F5344CB8AC3E}">
        <p14:creationId xmlns:p14="http://schemas.microsoft.com/office/powerpoint/2010/main" val="130257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8E34F7B-932F-415F-9DA7-0F464D51AA1C}" type="datetime1">
              <a:rPr lang="en-US" smtClean="0"/>
              <a:pPr>
                <a:defRPr/>
              </a:pPr>
              <a:t>10/22/19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7B0CDA-CEEA-45D8-9CD7-9841A0C25AEF}" type="slidenum">
              <a:rPr lang="en-US" smtClean="0"/>
              <a:pPr>
                <a:defRPr/>
              </a:pPr>
              <a:t>‹#›</a:t>
            </a:fld>
            <a:endParaRPr lang="en-US"/>
          </a:p>
        </p:txBody>
      </p:sp>
    </p:spTree>
    <p:extLst>
      <p:ext uri="{BB962C8B-B14F-4D97-AF65-F5344CB8AC3E}">
        <p14:creationId xmlns:p14="http://schemas.microsoft.com/office/powerpoint/2010/main" val="31586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02AD794-51C8-49B0-8B90-6F8ED6991852}" type="datetime1">
              <a:rPr lang="en-US" smtClean="0"/>
              <a:pPr>
                <a:defRPr/>
              </a:pPr>
              <a:t>10/22/19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41CD068-061B-448F-99CA-64FDB648FE08}" type="slidenum">
              <a:rPr lang="en-US" smtClean="0"/>
              <a:t>‹#›</a:t>
            </a:fld>
            <a:endParaRPr lang="en-US"/>
          </a:p>
        </p:txBody>
      </p:sp>
    </p:spTree>
    <p:extLst>
      <p:ext uri="{BB962C8B-B14F-4D97-AF65-F5344CB8AC3E}">
        <p14:creationId xmlns:p14="http://schemas.microsoft.com/office/powerpoint/2010/main" val="45391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DD21C83-24EF-4F89-8E05-15C2E102DCBF}" type="datetime1">
              <a:rPr lang="en-US" smtClean="0"/>
              <a:pPr>
                <a:defRPr/>
              </a:pPr>
              <a:t>10/22/19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48EB86-7E04-460B-B3BA-C84FD3C41185}" type="slidenum">
              <a:rPr lang="en-US" smtClean="0"/>
              <a:pPr>
                <a:defRPr/>
              </a:pPr>
              <a:t>‹#›</a:t>
            </a:fld>
            <a:endParaRPr lang="en-US"/>
          </a:p>
        </p:txBody>
      </p:sp>
    </p:spTree>
    <p:extLst>
      <p:ext uri="{BB962C8B-B14F-4D97-AF65-F5344CB8AC3E}">
        <p14:creationId xmlns:p14="http://schemas.microsoft.com/office/powerpoint/2010/main" val="35335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163C286-C5CE-4B91-BBE1-640ABAE97BCC}" type="datetime1">
              <a:rPr lang="en-US" smtClean="0"/>
              <a:pPr>
                <a:defRPr/>
              </a:pPr>
              <a:t>10/22/19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9DAD02-00F3-470A-8742-28ED1E3210E3}" type="slidenum">
              <a:rPr lang="en-US" smtClean="0"/>
              <a:pPr>
                <a:defRPr/>
              </a:pPr>
              <a:t>‹#›</a:t>
            </a:fld>
            <a:endParaRPr lang="en-US" dirty="0"/>
          </a:p>
        </p:txBody>
      </p:sp>
    </p:spTree>
    <p:extLst>
      <p:ext uri="{BB962C8B-B14F-4D97-AF65-F5344CB8AC3E}">
        <p14:creationId xmlns:p14="http://schemas.microsoft.com/office/powerpoint/2010/main" val="272356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5B6FC6-5D4E-43F9-A80F-9F7A419C3425}" type="datetime1">
              <a:rPr lang="en-US" smtClean="0"/>
              <a:pPr>
                <a:defRPr/>
              </a:pPr>
              <a:t>10/22/19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F1C3544-9F66-48A3-91BB-5DA3F5D2B657}" type="slidenum">
              <a:rPr lang="en-US" smtClean="0"/>
              <a:pPr>
                <a:defRPr/>
              </a:pPr>
              <a:t>‹#›</a:t>
            </a:fld>
            <a:endParaRPr lang="en-US"/>
          </a:p>
        </p:txBody>
      </p:sp>
    </p:spTree>
    <p:extLst>
      <p:ext uri="{BB962C8B-B14F-4D97-AF65-F5344CB8AC3E}">
        <p14:creationId xmlns:p14="http://schemas.microsoft.com/office/powerpoint/2010/main" val="374307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376624A-E00F-41A2-B165-DCE2F27419E1}" type="datetime1">
              <a:rPr lang="en-US" smtClean="0"/>
              <a:pPr>
                <a:defRPr/>
              </a:pPr>
              <a:t>10/22/19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351E95-A871-4C51-8AA8-E482805C7B94}" type="slidenum">
              <a:rPr lang="en-US" smtClean="0"/>
              <a:pPr>
                <a:defRPr/>
              </a:pPr>
              <a:t>‹#›</a:t>
            </a:fld>
            <a:endParaRPr lang="en-US" dirty="0"/>
          </a:p>
        </p:txBody>
      </p:sp>
    </p:spTree>
    <p:extLst>
      <p:ext uri="{BB962C8B-B14F-4D97-AF65-F5344CB8AC3E}">
        <p14:creationId xmlns:p14="http://schemas.microsoft.com/office/powerpoint/2010/main" val="55301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C95AA52-5210-4B52-B03A-06BD152862E8}" type="datetime1">
              <a:rPr lang="en-US" smtClean="0"/>
              <a:pPr>
                <a:defRPr/>
              </a:pPr>
              <a:t>10/22/19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819117-13F1-4513-A0E2-35FCBAB77500}" type="slidenum">
              <a:rPr lang="en-US" smtClean="0"/>
              <a:pPr>
                <a:defRPr/>
              </a:pPr>
              <a:t>‹#›</a:t>
            </a:fld>
            <a:endParaRPr lang="en-US"/>
          </a:p>
        </p:txBody>
      </p:sp>
    </p:spTree>
    <p:extLst>
      <p:ext uri="{BB962C8B-B14F-4D97-AF65-F5344CB8AC3E}">
        <p14:creationId xmlns:p14="http://schemas.microsoft.com/office/powerpoint/2010/main" val="312724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12AE05-CC0F-485C-8E77-5A717884AB39}" type="datetime1">
              <a:rPr lang="en-US" smtClean="0"/>
              <a:pPr>
                <a:defRPr/>
              </a:pPr>
              <a:t>10/22/19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CD068-061B-448F-99CA-64FDB648FE08}" type="slidenum">
              <a:rPr lang="en-US" smtClean="0"/>
              <a:t>‹#›</a:t>
            </a:fld>
            <a:endParaRPr lang="en-US"/>
          </a:p>
        </p:txBody>
      </p:sp>
      <p:sp>
        <p:nvSpPr>
          <p:cNvPr id="7" name="Rectangle 6">
            <a:extLst>
              <a:ext uri="{FF2B5EF4-FFF2-40B4-BE49-F238E27FC236}">
                <a16:creationId xmlns:a16="http://schemas.microsoft.com/office/drawing/2014/main" id="{ACD75B62-3FDB-4467-BDE7-74FE576829DB}"/>
              </a:ext>
            </a:extLst>
          </p:cNvPr>
          <p:cNvSpPr/>
          <p:nvPr userDrawn="1"/>
        </p:nvSpPr>
        <p:spPr>
          <a:xfrm>
            <a:off x="0" y="0"/>
            <a:ext cx="304800" cy="68580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05575381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14A64-105C-44D5-B2D6-36CBCC408A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2981E-4214-4037-8FD0-38E7CDBAB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B366E-B6B4-48ED-88FF-F7F07D9F84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D21EB6-CD2B-4057-AFF9-956817D16028}" type="datetimeFigureOut">
              <a:rPr lang="en-US" smtClean="0"/>
              <a:t>10/22/19</a:t>
            </a:fld>
            <a:endParaRPr lang="en-US"/>
          </a:p>
        </p:txBody>
      </p:sp>
      <p:sp>
        <p:nvSpPr>
          <p:cNvPr id="5" name="Footer Placeholder 4">
            <a:extLst>
              <a:ext uri="{FF2B5EF4-FFF2-40B4-BE49-F238E27FC236}">
                <a16:creationId xmlns:a16="http://schemas.microsoft.com/office/drawing/2014/main" id="{925251F5-A74E-474F-B509-C616C584AD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AB315-70E9-463A-BB9F-80D918E6E2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2A9344-2D65-45BC-9676-97BDFDFFCBC4}" type="slidenum">
              <a:rPr lang="en-US" smtClean="0"/>
              <a:t>‹#›</a:t>
            </a:fld>
            <a:endParaRPr lang="en-US"/>
          </a:p>
        </p:txBody>
      </p:sp>
    </p:spTree>
    <p:extLst>
      <p:ext uri="{BB962C8B-B14F-4D97-AF65-F5344CB8AC3E}">
        <p14:creationId xmlns:p14="http://schemas.microsoft.com/office/powerpoint/2010/main" val="3348463738"/>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0.xml"/><Relationship Id="rId1" Type="http://schemas.openxmlformats.org/officeDocument/2006/relationships/slideLayout" Target="../slideLayouts/slideLayout2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2.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hisnessofathat.blogspot.com/2012/05/linedancers-avoid-false-balance.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who.int/immunization/documents/positionpapers/e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www.who.int/immunization/diseases/en/" TargetMode="External"/><Relationship Id="rId7"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who.int/immunization/monitoring_surveillance/burden/estimates/rotavirus/en/" TargetMode="External"/><Relationship Id="rId4" Type="http://schemas.openxmlformats.org/officeDocument/2006/relationships/hyperlink" Target="http://www.who.int/immunization/monitoring_surveillance/burden/estimates/Pneumo_hib_2000/en/index1.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hpvcentre.net/" TargetMode="External"/><Relationship Id="rId7" Type="http://schemas.openxmlformats.org/officeDocument/2006/relationships/image" Target="../media/image8.tmp"/><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hpvcentre.net/index.php" TargetMode="External"/><Relationship Id="rId4" Type="http://schemas.openxmlformats.org/officeDocument/2006/relationships/hyperlink" Target="http://globocan.iarc.fr/Pages/fact_sheets_cancer.asp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hyperlink" Target="https://www.who.int/alliance-hpsr/resources/publications/rapid-review-guide/en/"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www.cochranelibrary.com/" TargetMode="External"/><Relationship Id="rId3" Type="http://schemas.openxmlformats.org/officeDocument/2006/relationships/hyperlink" Target="http://www.who.int/immunization/documents/positionpapers/ru/" TargetMode="External"/><Relationship Id="rId7" Type="http://schemas.openxmlformats.org/officeDocument/2006/relationships/hyperlink" Target="http://www.nitag-resource.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who.int/vaccine_safety/committee/topics/en/" TargetMode="External"/><Relationship Id="rId5" Type="http://schemas.openxmlformats.org/officeDocument/2006/relationships/hyperlink" Target="https://www.who.int/immunization/sage/Guidelines_development_recommendations.pdf?ua=1" TargetMode="External"/><Relationship Id="rId4" Type="http://schemas.openxmlformats.org/officeDocument/2006/relationships/hyperlink" Target="http://www.who.int/immunization/policy/sage/en/" TargetMode="External"/><Relationship Id="rId9" Type="http://schemas.openxmlformats.org/officeDocument/2006/relationships/hyperlink" Target="http://immunisation.hpru.nihr.ac.uk/sysvac"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www.flickr.com/photos/psyberartist/7763967334/"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thisnessofathat.blogspot.com/2012/05/linedancers-avoid-false-balance.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www.tecnozona.org/2eso/2esoestructuras.php"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88.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6.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93.xml.rels><?xml version="1.0" encoding="UTF-8" standalone="yes"?>
<Relationships xmlns="http://schemas.openxmlformats.org/package/2006/relationships"><Relationship Id="rId3" Type="http://schemas.openxmlformats.org/officeDocument/2006/relationships/hyperlink" Target="https://www.who.int/immunization/sage/meetings/2017/october/5_PCV_WG_MERGED_GRADE_Sept26.pdf?ua=1" TargetMode="External"/><Relationship Id="rId2" Type="http://schemas.openxmlformats.org/officeDocument/2006/relationships/notesSlide" Target="../notesSlides/notesSlide89.xml"/><Relationship Id="rId1" Type="http://schemas.openxmlformats.org/officeDocument/2006/relationships/slideLayout" Target="../slideLayouts/slideLayout16.xml"/><Relationship Id="rId4" Type="http://schemas.openxmlformats.org/officeDocument/2006/relationships/hyperlink" Target="https://www.who.int/immunization/policy/position_papers/recommendation_table_PCV_product_choice_impact.pdf?ua=1"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6858000" cy="2387600"/>
          </a:xfrm>
        </p:spPr>
        <p:txBody>
          <a:bodyPr>
            <a:normAutofit fontScale="90000"/>
          </a:bodyPr>
          <a:lstStyle/>
          <a:p>
            <a:r>
              <a:rPr lang="en-CA" dirty="0"/>
              <a:t>Session 3</a:t>
            </a:r>
            <a:br>
              <a:rPr lang="en-CA" dirty="0"/>
            </a:br>
            <a:r>
              <a:rPr lang="en-CA" dirty="0"/>
              <a:t>From Policy Question to Recommendation</a:t>
            </a:r>
          </a:p>
        </p:txBody>
      </p:sp>
      <p:sp>
        <p:nvSpPr>
          <p:cNvPr id="3" name="Subtitle 2"/>
          <p:cNvSpPr>
            <a:spLocks noGrp="1"/>
          </p:cNvSpPr>
          <p:nvPr>
            <p:ph type="subTitle" idx="1"/>
          </p:nvPr>
        </p:nvSpPr>
        <p:spPr/>
        <p:txBody>
          <a:bodyPr>
            <a:normAutofit/>
          </a:bodyPr>
          <a:lstStyle/>
          <a:p>
            <a:endParaRPr lang="en-CA" sz="1900" dirty="0"/>
          </a:p>
        </p:txBody>
      </p:sp>
    </p:spTree>
    <p:extLst>
      <p:ext uri="{BB962C8B-B14F-4D97-AF65-F5344CB8AC3E}">
        <p14:creationId xmlns:p14="http://schemas.microsoft.com/office/powerpoint/2010/main" val="363737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388608"/>
            <a:ext cx="8752115" cy="4783592"/>
          </a:xfrm>
          <a:solidFill>
            <a:schemeClr val="accent1">
              <a:lumMod val="20000"/>
              <a:lumOff val="80000"/>
            </a:schemeClr>
          </a:solidFill>
        </p:spPr>
        <p:txBody>
          <a:bodyPr>
            <a:normAutofit/>
          </a:bodyPr>
          <a:lstStyle/>
          <a:p>
            <a:pPr marL="268288" indent="-268288">
              <a:spcBef>
                <a:spcPts val="0"/>
              </a:spcBef>
              <a:defRPr/>
            </a:pPr>
            <a:r>
              <a:rPr lang="en-GB" sz="2400" i="1" dirty="0"/>
              <a:t>Example 3c:</a:t>
            </a:r>
            <a:r>
              <a:rPr lang="en-GB" i="1" dirty="0"/>
              <a:t>  </a:t>
            </a:r>
          </a:p>
          <a:p>
            <a:pPr marL="0" indent="0">
              <a:buNone/>
            </a:pPr>
            <a:r>
              <a:rPr lang="en-GB" b="1" i="1" dirty="0"/>
              <a:t>Broad policy question: </a:t>
            </a:r>
            <a:r>
              <a:rPr lang="en-GB" dirty="0"/>
              <a:t>Should rubella vaccine be recommended for children in routine immunization programme?</a:t>
            </a:r>
            <a:r>
              <a:rPr lang="en-US" dirty="0"/>
              <a:t> </a:t>
            </a:r>
          </a:p>
          <a:p>
            <a:pPr marL="0" indent="0">
              <a:buNone/>
            </a:pPr>
            <a:endParaRPr lang="en-GB" i="1" dirty="0"/>
          </a:p>
          <a:p>
            <a:pPr marL="0" indent="0">
              <a:spcBef>
                <a:spcPts val="0"/>
              </a:spcBef>
              <a:buNone/>
              <a:defRPr/>
            </a:pPr>
            <a:r>
              <a:rPr lang="en-GB" b="1" i="1" dirty="0"/>
              <a:t>“</a:t>
            </a:r>
            <a:r>
              <a:rPr lang="en-US" b="1" i="1" dirty="0"/>
              <a:t>PICO” Question: </a:t>
            </a:r>
            <a:r>
              <a:rPr lang="en-GB" i="1" dirty="0"/>
              <a:t>In immunocompetent children, what is the risk of serious adverse events following any dose of rubella-containing vaccine?</a:t>
            </a:r>
            <a:r>
              <a:rPr lang="en-US" dirty="0"/>
              <a:t>   </a:t>
            </a:r>
            <a:endParaRPr lang="fr-FR" dirty="0"/>
          </a:p>
          <a:p>
            <a:pPr lvl="1"/>
            <a:r>
              <a:rPr lang="fr-FR" b="1" dirty="0"/>
              <a:t>Population: </a:t>
            </a:r>
            <a:r>
              <a:rPr lang="en-GB" dirty="0"/>
              <a:t>Immunocompetent children </a:t>
            </a:r>
          </a:p>
          <a:p>
            <a:pPr lvl="1"/>
            <a:r>
              <a:rPr lang="fr-FR" b="1" dirty="0"/>
              <a:t>Intervention: </a:t>
            </a:r>
            <a:r>
              <a:rPr lang="en-GB" dirty="0"/>
              <a:t>Any dose of licensed rubella (-containing) vaccine(s)</a:t>
            </a:r>
            <a:endParaRPr lang="en-US" dirty="0"/>
          </a:p>
          <a:p>
            <a:pPr lvl="1"/>
            <a:r>
              <a:rPr lang="fr-FR" b="1" dirty="0" err="1"/>
              <a:t>Comparison</a:t>
            </a:r>
            <a:r>
              <a:rPr lang="fr-FR" b="1" dirty="0"/>
              <a:t>: </a:t>
            </a:r>
            <a:r>
              <a:rPr lang="en-US" dirty="0"/>
              <a:t>No vaccination/placebo</a:t>
            </a:r>
            <a:endParaRPr lang="en-US" i="1" dirty="0"/>
          </a:p>
          <a:p>
            <a:pPr lvl="1"/>
            <a:r>
              <a:rPr lang="en-US" b="1" dirty="0"/>
              <a:t>Outcome: </a:t>
            </a:r>
            <a:r>
              <a:rPr lang="en-US" dirty="0"/>
              <a:t>Serious adverse events related to immunization</a:t>
            </a:r>
            <a:endParaRPr lang="en-GB" dirty="0">
              <a:solidFill>
                <a:srgbClr val="FF0000"/>
              </a:solidFill>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rgbClr val="595959"/>
                </a:solidFill>
                <a:latin typeface="Arial" pitchFamily="34" charset="0"/>
              </a:defRPr>
            </a:lvl1pPr>
            <a:lvl2pPr marL="742950" indent="-285750" defTabSz="457200">
              <a:defRPr sz="2800">
                <a:solidFill>
                  <a:srgbClr val="595959"/>
                </a:solidFill>
                <a:latin typeface="Arial" pitchFamily="34" charset="0"/>
              </a:defRPr>
            </a:lvl2pPr>
            <a:lvl3pPr marL="1143000" defTabSz="457200">
              <a:defRPr sz="2400">
                <a:solidFill>
                  <a:srgbClr val="595959"/>
                </a:solidFill>
                <a:latin typeface="Arial" pitchFamily="34" charset="0"/>
              </a:defRPr>
            </a:lvl3pPr>
            <a:lvl4pPr marL="1600200" defTabSz="457200">
              <a:defRPr sz="2000">
                <a:solidFill>
                  <a:srgbClr val="595959"/>
                </a:solidFill>
                <a:latin typeface="Arial" pitchFamily="34" charset="0"/>
              </a:defRPr>
            </a:lvl4pPr>
            <a:lvl5pPr marL="2057400" defTabSz="457200">
              <a:defRPr sz="2000">
                <a:solidFill>
                  <a:srgbClr val="595959"/>
                </a:solidFill>
                <a:latin typeface="Arial" pitchFamily="34" charset="0"/>
              </a:defRPr>
            </a:lvl5pPr>
            <a:lvl6pPr marL="2514600" defTabSz="457200" eaLnBrk="0" fontAlgn="base" hangingPunct="0">
              <a:spcBef>
                <a:spcPts val="600"/>
              </a:spcBef>
              <a:spcAft>
                <a:spcPct val="0"/>
              </a:spcAft>
              <a:buClr>
                <a:schemeClr val="accent1"/>
              </a:buClr>
              <a:buChar char="n"/>
              <a:defRPr sz="2000">
                <a:solidFill>
                  <a:srgbClr val="595959"/>
                </a:solidFill>
                <a:latin typeface="Arial" pitchFamily="34" charset="0"/>
              </a:defRPr>
            </a:lvl6pPr>
            <a:lvl7pPr marL="2971800" defTabSz="457200" eaLnBrk="0" fontAlgn="base" hangingPunct="0">
              <a:spcBef>
                <a:spcPts val="600"/>
              </a:spcBef>
              <a:spcAft>
                <a:spcPct val="0"/>
              </a:spcAft>
              <a:buChar char="n"/>
              <a:defRPr sz="2000">
                <a:solidFill>
                  <a:srgbClr val="595959"/>
                </a:solidFill>
                <a:latin typeface="Arial" pitchFamily="34" charset="0"/>
              </a:defRPr>
            </a:lvl7pPr>
            <a:lvl8pPr marL="3429000" defTabSz="457200" eaLnBrk="0" fontAlgn="base" hangingPunct="0">
              <a:spcBef>
                <a:spcPts val="600"/>
              </a:spcBef>
              <a:spcAft>
                <a:spcPct val="0"/>
              </a:spcAft>
              <a:buClr>
                <a:schemeClr val="accent1"/>
              </a:buClr>
              <a:buChar char="n"/>
              <a:defRPr sz="2000">
                <a:solidFill>
                  <a:srgbClr val="595959"/>
                </a:solidFill>
                <a:latin typeface="Arial" pitchFamily="34" charset="0"/>
              </a:defRPr>
            </a:lvl8pPr>
            <a:lvl9pPr marL="3886200" defTabSz="457200" eaLnBrk="0" fontAlgn="base" hangingPunct="0">
              <a:spcBef>
                <a:spcPts val="600"/>
              </a:spcBef>
              <a:spcAft>
                <a:spcPct val="0"/>
              </a:spcAft>
              <a:buChar char="n"/>
              <a:defRPr sz="2000">
                <a:solidFill>
                  <a:srgbClr val="595959"/>
                </a:solidFill>
                <a:latin typeface="Arial" pitchFamily="34" charset="0"/>
              </a:defRPr>
            </a:lvl9pPr>
          </a:lstStyle>
          <a:p>
            <a:fld id="{E614F28E-DE85-4CF5-8DBC-9AC11234C606}" type="slidenum">
              <a:rPr lang="fr-FR" altLang="en-US" sz="1200">
                <a:solidFill>
                  <a:srgbClr val="8F8F8F"/>
                </a:solidFill>
              </a:rPr>
              <a:pPr/>
              <a:t>10</a:t>
            </a:fld>
            <a:endParaRPr lang="fr-FR" altLang="en-US" sz="1200" dirty="0">
              <a:solidFill>
                <a:srgbClr val="8F8F8F"/>
              </a:solidFill>
            </a:endParaRPr>
          </a:p>
        </p:txBody>
      </p:sp>
      <p:sp>
        <p:nvSpPr>
          <p:cNvPr id="29698" name="Title 1"/>
          <p:cNvSpPr>
            <a:spLocks noGrp="1"/>
          </p:cNvSpPr>
          <p:nvPr>
            <p:ph type="title"/>
          </p:nvPr>
        </p:nvSpPr>
        <p:spPr>
          <a:xfrm>
            <a:off x="396000" y="144000"/>
            <a:ext cx="8748000" cy="828000"/>
          </a:xfrm>
        </p:spPr>
        <p:txBody>
          <a:bodyPr/>
          <a:lstStyle/>
          <a:p>
            <a:r>
              <a:rPr lang="en-US" altLang="fr-FR" dirty="0">
                <a:latin typeface="Arial" pitchFamily="34" charset="0"/>
                <a:cs typeface="Arial" pitchFamily="34" charset="0"/>
              </a:rPr>
              <a:t>Draft specific policy question</a:t>
            </a:r>
          </a:p>
        </p:txBody>
      </p:sp>
    </p:spTree>
    <p:extLst>
      <p:ext uri="{BB962C8B-B14F-4D97-AF65-F5344CB8AC3E}">
        <p14:creationId xmlns:p14="http://schemas.microsoft.com/office/powerpoint/2010/main" val="3634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7E5-9E7F-4E6D-8F99-AA15F781C2E0}"/>
              </a:ext>
            </a:extLst>
          </p:cNvPr>
          <p:cNvSpPr>
            <a:spLocks noGrp="1"/>
          </p:cNvSpPr>
          <p:nvPr>
            <p:ph type="title"/>
          </p:nvPr>
        </p:nvSpPr>
        <p:spPr/>
        <p:txBody>
          <a:bodyPr/>
          <a:lstStyle/>
          <a:p>
            <a:r>
              <a:rPr lang="en-US" dirty="0"/>
              <a:t>E2R Tables: Resource Use</a:t>
            </a:r>
          </a:p>
        </p:txBody>
      </p:sp>
      <p:pic>
        <p:nvPicPr>
          <p:cNvPr id="4" name="Content Placeholder 3">
            <a:extLst>
              <a:ext uri="{FF2B5EF4-FFF2-40B4-BE49-F238E27FC236}">
                <a16:creationId xmlns:a16="http://schemas.microsoft.com/office/drawing/2014/main" id="{2EADA165-7686-4085-9A4C-ADA5FECB2E5B}"/>
              </a:ext>
            </a:extLst>
          </p:cNvPr>
          <p:cNvPicPr>
            <a:picLocks noGrp="1" noChangeAspect="1"/>
          </p:cNvPicPr>
          <p:nvPr>
            <p:ph idx="1"/>
          </p:nvPr>
        </p:nvPicPr>
        <p:blipFill>
          <a:blip r:embed="rId3"/>
          <a:stretch>
            <a:fillRect/>
          </a:stretch>
        </p:blipFill>
        <p:spPr>
          <a:xfrm>
            <a:off x="628650" y="2717805"/>
            <a:ext cx="7886700" cy="2566977"/>
          </a:xfrm>
          <a:prstGeom prst="rect">
            <a:avLst/>
          </a:prstGeom>
        </p:spPr>
      </p:pic>
    </p:spTree>
    <p:extLst>
      <p:ext uri="{BB962C8B-B14F-4D97-AF65-F5344CB8AC3E}">
        <p14:creationId xmlns:p14="http://schemas.microsoft.com/office/powerpoint/2010/main" val="30919956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F3AA-C283-416B-9B38-25C92D577B47}"/>
              </a:ext>
            </a:extLst>
          </p:cNvPr>
          <p:cNvSpPr>
            <a:spLocks noGrp="1"/>
          </p:cNvSpPr>
          <p:nvPr>
            <p:ph type="title"/>
          </p:nvPr>
        </p:nvSpPr>
        <p:spPr/>
        <p:txBody>
          <a:bodyPr/>
          <a:lstStyle/>
          <a:p>
            <a:r>
              <a:rPr lang="en-US" dirty="0"/>
              <a:t>E2R Tables: Equity</a:t>
            </a:r>
          </a:p>
        </p:txBody>
      </p:sp>
      <p:pic>
        <p:nvPicPr>
          <p:cNvPr id="4" name="Content Placeholder 3">
            <a:extLst>
              <a:ext uri="{FF2B5EF4-FFF2-40B4-BE49-F238E27FC236}">
                <a16:creationId xmlns:a16="http://schemas.microsoft.com/office/drawing/2014/main" id="{8D982699-AA46-4848-BC1C-C79EE46FDC40}"/>
              </a:ext>
            </a:extLst>
          </p:cNvPr>
          <p:cNvPicPr>
            <a:picLocks noGrp="1" noChangeAspect="1"/>
          </p:cNvPicPr>
          <p:nvPr>
            <p:ph idx="1"/>
          </p:nvPr>
        </p:nvPicPr>
        <p:blipFill>
          <a:blip r:embed="rId3"/>
          <a:stretch>
            <a:fillRect/>
          </a:stretch>
        </p:blipFill>
        <p:spPr>
          <a:xfrm>
            <a:off x="628650" y="2975175"/>
            <a:ext cx="7886700" cy="2052238"/>
          </a:xfrm>
          <a:prstGeom prst="rect">
            <a:avLst/>
          </a:prstGeom>
        </p:spPr>
      </p:pic>
    </p:spTree>
    <p:extLst>
      <p:ext uri="{BB962C8B-B14F-4D97-AF65-F5344CB8AC3E}">
        <p14:creationId xmlns:p14="http://schemas.microsoft.com/office/powerpoint/2010/main" val="423693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993C-3AA0-41E3-8D05-22F82089793C}"/>
              </a:ext>
            </a:extLst>
          </p:cNvPr>
          <p:cNvSpPr>
            <a:spLocks noGrp="1"/>
          </p:cNvSpPr>
          <p:nvPr>
            <p:ph type="title"/>
          </p:nvPr>
        </p:nvSpPr>
        <p:spPr/>
        <p:txBody>
          <a:bodyPr/>
          <a:lstStyle/>
          <a:p>
            <a:r>
              <a:rPr lang="en-US" dirty="0"/>
              <a:t>E2R Tables: Acceptability and Feasibility</a:t>
            </a:r>
          </a:p>
        </p:txBody>
      </p:sp>
      <p:pic>
        <p:nvPicPr>
          <p:cNvPr id="4" name="Content Placeholder 3">
            <a:extLst>
              <a:ext uri="{FF2B5EF4-FFF2-40B4-BE49-F238E27FC236}">
                <a16:creationId xmlns:a16="http://schemas.microsoft.com/office/drawing/2014/main" id="{E19342D2-5957-459B-9E4A-FED594B44C84}"/>
              </a:ext>
            </a:extLst>
          </p:cNvPr>
          <p:cNvPicPr>
            <a:picLocks noGrp="1" noChangeAspect="1"/>
          </p:cNvPicPr>
          <p:nvPr>
            <p:ph idx="1"/>
          </p:nvPr>
        </p:nvPicPr>
        <p:blipFill>
          <a:blip r:embed="rId2"/>
          <a:stretch>
            <a:fillRect/>
          </a:stretch>
        </p:blipFill>
        <p:spPr>
          <a:xfrm>
            <a:off x="628650" y="1856145"/>
            <a:ext cx="7886700" cy="4290297"/>
          </a:xfrm>
          <a:prstGeom prst="rect">
            <a:avLst/>
          </a:prstGeom>
        </p:spPr>
      </p:pic>
    </p:spTree>
    <p:extLst>
      <p:ext uri="{BB962C8B-B14F-4D97-AF65-F5344CB8AC3E}">
        <p14:creationId xmlns:p14="http://schemas.microsoft.com/office/powerpoint/2010/main" val="2272721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AF16-0AD6-4611-B170-EDEF482755B2}"/>
              </a:ext>
            </a:extLst>
          </p:cNvPr>
          <p:cNvSpPr>
            <a:spLocks noGrp="1"/>
          </p:cNvSpPr>
          <p:nvPr>
            <p:ph type="title"/>
          </p:nvPr>
        </p:nvSpPr>
        <p:spPr/>
        <p:txBody>
          <a:bodyPr/>
          <a:lstStyle/>
          <a:p>
            <a:r>
              <a:rPr lang="en-US" dirty="0"/>
              <a:t>E2R Tables: Balance of consequences, Type of recommendation and Recommendation</a:t>
            </a:r>
          </a:p>
        </p:txBody>
      </p:sp>
      <p:pic>
        <p:nvPicPr>
          <p:cNvPr id="4" name="Content Placeholder 3">
            <a:extLst>
              <a:ext uri="{FF2B5EF4-FFF2-40B4-BE49-F238E27FC236}">
                <a16:creationId xmlns:a16="http://schemas.microsoft.com/office/drawing/2014/main" id="{451B90B6-426F-42F5-8333-FC6ADE84AFD5}"/>
              </a:ext>
            </a:extLst>
          </p:cNvPr>
          <p:cNvPicPr>
            <a:picLocks noGrp="1" noChangeAspect="1"/>
          </p:cNvPicPr>
          <p:nvPr>
            <p:ph idx="1"/>
          </p:nvPr>
        </p:nvPicPr>
        <p:blipFill>
          <a:blip r:embed="rId3"/>
          <a:stretch>
            <a:fillRect/>
          </a:stretch>
        </p:blipFill>
        <p:spPr>
          <a:xfrm>
            <a:off x="628650" y="1863859"/>
            <a:ext cx="7886700" cy="4274870"/>
          </a:xfrm>
          <a:prstGeom prst="rect">
            <a:avLst/>
          </a:prstGeom>
        </p:spPr>
      </p:pic>
    </p:spTree>
    <p:extLst>
      <p:ext uri="{BB962C8B-B14F-4D97-AF65-F5344CB8AC3E}">
        <p14:creationId xmlns:p14="http://schemas.microsoft.com/office/powerpoint/2010/main" val="2415636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3A6F-9CE6-40EE-95E5-760631F02274}"/>
              </a:ext>
            </a:extLst>
          </p:cNvPr>
          <p:cNvSpPr>
            <a:spLocks noGrp="1"/>
          </p:cNvSpPr>
          <p:nvPr>
            <p:ph type="title"/>
          </p:nvPr>
        </p:nvSpPr>
        <p:spPr/>
        <p:txBody>
          <a:bodyPr>
            <a:normAutofit fontScale="90000"/>
          </a:bodyPr>
          <a:lstStyle/>
          <a:p>
            <a:r>
              <a:rPr lang="en-US" dirty="0"/>
              <a:t>E2R Tables: Implementation considerations, Monitoring and Evaluation and Research Priorities</a:t>
            </a:r>
          </a:p>
        </p:txBody>
      </p:sp>
      <p:pic>
        <p:nvPicPr>
          <p:cNvPr id="4" name="Content Placeholder 3">
            <a:extLst>
              <a:ext uri="{FF2B5EF4-FFF2-40B4-BE49-F238E27FC236}">
                <a16:creationId xmlns:a16="http://schemas.microsoft.com/office/drawing/2014/main" id="{AAAE4DA6-75FB-4C94-A397-C756C739E0D3}"/>
              </a:ext>
            </a:extLst>
          </p:cNvPr>
          <p:cNvPicPr>
            <a:picLocks noGrp="1" noChangeAspect="1"/>
          </p:cNvPicPr>
          <p:nvPr>
            <p:ph idx="1"/>
          </p:nvPr>
        </p:nvPicPr>
        <p:blipFill>
          <a:blip r:embed="rId3"/>
          <a:stretch>
            <a:fillRect/>
          </a:stretch>
        </p:blipFill>
        <p:spPr>
          <a:xfrm>
            <a:off x="628650" y="2468252"/>
            <a:ext cx="7886700" cy="3066084"/>
          </a:xfrm>
          <a:prstGeom prst="rect">
            <a:avLst/>
          </a:prstGeom>
        </p:spPr>
      </p:pic>
    </p:spTree>
    <p:extLst>
      <p:ext uri="{BB962C8B-B14F-4D97-AF65-F5344CB8AC3E}">
        <p14:creationId xmlns:p14="http://schemas.microsoft.com/office/powerpoint/2010/main" val="17847879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105</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2080537926"/>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0399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755E2-A5FD-406C-A86A-2BAB9DE2BD8E}"/>
              </a:ext>
            </a:extLst>
          </p:cNvPr>
          <p:cNvSpPr>
            <a:spLocks noGrp="1"/>
          </p:cNvSpPr>
          <p:nvPr>
            <p:ph type="ctrTitle"/>
          </p:nvPr>
        </p:nvSpPr>
        <p:spPr/>
        <p:txBody>
          <a:bodyPr>
            <a:normAutofit/>
          </a:bodyPr>
          <a:lstStyle/>
          <a:p>
            <a:r>
              <a:rPr lang="en-US" dirty="0"/>
              <a:t>Thank you!</a:t>
            </a:r>
          </a:p>
        </p:txBody>
      </p:sp>
      <p:sp>
        <p:nvSpPr>
          <p:cNvPr id="2" name="Subtitle 1">
            <a:extLst>
              <a:ext uri="{FF2B5EF4-FFF2-40B4-BE49-F238E27FC236}">
                <a16:creationId xmlns:a16="http://schemas.microsoft.com/office/drawing/2014/main" id="{93E7BAF8-6341-45EA-9523-A1773481837D}"/>
              </a:ext>
            </a:extLst>
          </p:cNvPr>
          <p:cNvSpPr>
            <a:spLocks noGrp="1"/>
          </p:cNvSpPr>
          <p:nvPr>
            <p:ph type="subTitle" idx="1"/>
          </p:nvPr>
        </p:nvSpPr>
        <p:spPr/>
        <p:txBody>
          <a:bodyPr/>
          <a:lstStyle/>
          <a:p>
            <a:r>
              <a:rPr lang="en-US" dirty="0"/>
              <a:t>Questions? </a:t>
            </a:r>
          </a:p>
        </p:txBody>
      </p:sp>
      <p:sp>
        <p:nvSpPr>
          <p:cNvPr id="3" name="Slide Number Placeholder 2">
            <a:extLst>
              <a:ext uri="{FF2B5EF4-FFF2-40B4-BE49-F238E27FC236}">
                <a16:creationId xmlns:a16="http://schemas.microsoft.com/office/drawing/2014/main" id="{A3D7A438-CB25-4BAA-9984-B95837DD161E}"/>
              </a:ext>
            </a:extLst>
          </p:cNvPr>
          <p:cNvSpPr>
            <a:spLocks noGrp="1"/>
          </p:cNvSpPr>
          <p:nvPr>
            <p:ph type="sldNum" sz="quarter" idx="12"/>
          </p:nvPr>
        </p:nvSpPr>
        <p:spPr/>
        <p:txBody>
          <a:bodyPr/>
          <a:lstStyle/>
          <a:p>
            <a:fld id="{92A3C2A2-8EB3-457A-B77F-880557C1C718}" type="slidenum">
              <a:rPr lang="fr-FR" smtClean="0"/>
              <a:pPr/>
              <a:t>106</a:t>
            </a:fld>
            <a:endParaRPr lang="fr-FR" dirty="0"/>
          </a:p>
        </p:txBody>
      </p:sp>
    </p:spTree>
    <p:extLst>
      <p:ext uri="{BB962C8B-B14F-4D97-AF65-F5344CB8AC3E}">
        <p14:creationId xmlns:p14="http://schemas.microsoft.com/office/powerpoint/2010/main" val="38287315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44F1-5592-40FD-BB1B-2C4B77D3FD2F}"/>
              </a:ext>
            </a:extLst>
          </p:cNvPr>
          <p:cNvSpPr>
            <a:spLocks noGrp="1"/>
          </p:cNvSpPr>
          <p:nvPr>
            <p:ph type="title"/>
          </p:nvPr>
        </p:nvSpPr>
        <p:spPr>
          <a:xfrm>
            <a:off x="990600" y="79039"/>
            <a:ext cx="7886700" cy="1325563"/>
          </a:xfrm>
        </p:spPr>
        <p:txBody>
          <a:bodyPr>
            <a:normAutofit/>
          </a:bodyPr>
          <a:lstStyle/>
          <a:p>
            <a:r>
              <a:rPr lang="en-US" sz="3200" dirty="0">
                <a:ea typeface="Arial Unicode MS" panose="020B0604020202020204" pitchFamily="34" charset="-128"/>
                <a:cs typeface="Arial Unicode MS" panose="020B0604020202020204" pitchFamily="34" charset="-128"/>
              </a:rPr>
              <a:t>Using evidence collected to fill E2R Framework</a:t>
            </a:r>
            <a:endParaRPr lang="en-US" sz="3200" i="1" dirty="0">
              <a:solidFill>
                <a:srgbClr val="FF0000"/>
              </a:solidFill>
            </a:endParaRPr>
          </a:p>
        </p:txBody>
      </p:sp>
      <p:sp>
        <p:nvSpPr>
          <p:cNvPr id="3" name="Slide Number Placeholder 2">
            <a:extLst>
              <a:ext uri="{FF2B5EF4-FFF2-40B4-BE49-F238E27FC236}">
                <a16:creationId xmlns:a16="http://schemas.microsoft.com/office/drawing/2014/main" id="{69614F7C-288B-479E-8AFF-F47E0FA68DEE}"/>
              </a:ext>
            </a:extLst>
          </p:cNvPr>
          <p:cNvSpPr>
            <a:spLocks noGrp="1"/>
          </p:cNvSpPr>
          <p:nvPr>
            <p:ph type="sldNum" sz="quarter" idx="12"/>
          </p:nvPr>
        </p:nvSpPr>
        <p:spPr/>
        <p:txBody>
          <a:bodyPr/>
          <a:lstStyle/>
          <a:p>
            <a:pPr>
              <a:defRPr/>
            </a:pPr>
            <a:fld id="{749DAD02-00F3-470A-8742-28ED1E3210E3}" type="slidenum">
              <a:rPr lang="en-US" smtClean="0"/>
              <a:pPr>
                <a:defRPr/>
              </a:pPr>
              <a:t>107</a:t>
            </a:fld>
            <a:endParaRPr lang="en-US" dirty="0"/>
          </a:p>
        </p:txBody>
      </p:sp>
      <p:graphicFrame>
        <p:nvGraphicFramePr>
          <p:cNvPr id="4" name="Table 3">
            <a:extLst>
              <a:ext uri="{FF2B5EF4-FFF2-40B4-BE49-F238E27FC236}">
                <a16:creationId xmlns:a16="http://schemas.microsoft.com/office/drawing/2014/main" id="{69185DCF-D280-4B7A-B3B9-BABBC48052D7}"/>
              </a:ext>
            </a:extLst>
          </p:cNvPr>
          <p:cNvGraphicFramePr>
            <a:graphicFrameLocks noGrp="1"/>
          </p:cNvGraphicFramePr>
          <p:nvPr>
            <p:extLst>
              <p:ext uri="{D42A27DB-BD31-4B8C-83A1-F6EECF244321}">
                <p14:modId xmlns:p14="http://schemas.microsoft.com/office/powerpoint/2010/main" val="3749589606"/>
              </p:ext>
            </p:extLst>
          </p:nvPr>
        </p:nvGraphicFramePr>
        <p:xfrm>
          <a:off x="5501188" y="1143000"/>
          <a:ext cx="3610155" cy="4812172"/>
        </p:xfrm>
        <a:graphic>
          <a:graphicData uri="http://schemas.openxmlformats.org/drawingml/2006/table">
            <a:tbl>
              <a:tblPr firstRow="1" bandRow="1">
                <a:tableStyleId>{5940675A-B579-460E-94D1-54222C63F5DA}</a:tableStyleId>
              </a:tblPr>
              <a:tblGrid>
                <a:gridCol w="1401175">
                  <a:extLst>
                    <a:ext uri="{9D8B030D-6E8A-4147-A177-3AD203B41FA5}">
                      <a16:colId xmlns:a16="http://schemas.microsoft.com/office/drawing/2014/main" val="873730033"/>
                    </a:ext>
                  </a:extLst>
                </a:gridCol>
                <a:gridCol w="2208980">
                  <a:extLst>
                    <a:ext uri="{9D8B030D-6E8A-4147-A177-3AD203B41FA5}">
                      <a16:colId xmlns:a16="http://schemas.microsoft.com/office/drawing/2014/main" val="1631109050"/>
                    </a:ext>
                  </a:extLst>
                </a:gridCol>
              </a:tblGrid>
              <a:tr h="423052">
                <a:tc>
                  <a:txBody>
                    <a:bodyPr/>
                    <a:lstStyle/>
                    <a:p>
                      <a:r>
                        <a:rPr lang="en-US" sz="1800" kern="1200" dirty="0">
                          <a:solidFill>
                            <a:schemeClr val="bg1"/>
                          </a:solidFill>
                          <a:latin typeface="+mn-lt"/>
                          <a:ea typeface="+mn-ea"/>
                          <a:cs typeface="+mn-cs"/>
                        </a:rPr>
                        <a:t>ISSUE</a:t>
                      </a:r>
                    </a:p>
                  </a:txBody>
                  <a:tcPr>
                    <a:solidFill>
                      <a:schemeClr val="tx1"/>
                    </a:solidFill>
                  </a:tcPr>
                </a:tc>
                <a:tc>
                  <a:txBody>
                    <a:bodyPr/>
                    <a:lstStyle/>
                    <a:p>
                      <a:r>
                        <a:rPr lang="en-US" dirty="0">
                          <a:solidFill>
                            <a:schemeClr val="bg1"/>
                          </a:solidFill>
                        </a:rPr>
                        <a:t>CRITERIA</a:t>
                      </a:r>
                    </a:p>
                  </a:txBody>
                  <a:tcPr>
                    <a:solidFill>
                      <a:schemeClr val="tx1"/>
                    </a:solidFill>
                  </a:tcPr>
                </a:tc>
                <a:extLst>
                  <a:ext uri="{0D108BD9-81ED-4DB2-BD59-A6C34878D82A}">
                    <a16:rowId xmlns:a16="http://schemas.microsoft.com/office/drawing/2014/main" val="1310487475"/>
                  </a:ext>
                </a:extLst>
              </a:tr>
              <a:tr h="350700">
                <a:tc>
                  <a:txBody>
                    <a:bodyPr/>
                    <a:lstStyle/>
                    <a:p>
                      <a:pPr algn="l"/>
                      <a:r>
                        <a:rPr lang="en-US" dirty="0">
                          <a:solidFill>
                            <a:schemeClr val="bg1"/>
                          </a:solidFill>
                        </a:rPr>
                        <a:t>Problem</a:t>
                      </a:r>
                    </a:p>
                  </a:txBody>
                  <a:tcPr>
                    <a:solidFill>
                      <a:srgbClr val="FFC000"/>
                    </a:solidFill>
                  </a:tcPr>
                </a:tc>
                <a:tc>
                  <a:txBody>
                    <a:bodyPr/>
                    <a:lstStyle/>
                    <a:p>
                      <a:r>
                        <a:rPr lang="en-US" sz="1200" dirty="0">
                          <a:highlight>
                            <a:srgbClr val="C0C0C0"/>
                          </a:highlight>
                        </a:rPr>
                        <a:t>Is problem of PH importance?</a:t>
                      </a:r>
                    </a:p>
                  </a:txBody>
                  <a:tcPr>
                    <a:solidFill>
                      <a:schemeClr val="bg1">
                        <a:lumMod val="85000"/>
                      </a:schemeClr>
                    </a:solidFill>
                  </a:tcPr>
                </a:tc>
                <a:extLst>
                  <a:ext uri="{0D108BD9-81ED-4DB2-BD59-A6C34878D82A}">
                    <a16:rowId xmlns:a16="http://schemas.microsoft.com/office/drawing/2014/main" val="3223386612"/>
                  </a:ext>
                </a:extLst>
              </a:tr>
              <a:tr h="462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Benefits &amp; harms of options</a:t>
                      </a:r>
                    </a:p>
                  </a:txBody>
                  <a:tcPr>
                    <a:solidFill>
                      <a:srgbClr val="EA7211"/>
                    </a:solidFill>
                  </a:tcPr>
                </a:tc>
                <a:tc>
                  <a:txBody>
                    <a:bodyPr/>
                    <a:lstStyle/>
                    <a:p>
                      <a:r>
                        <a:rPr lang="en-US" sz="1200" dirty="0">
                          <a:highlight>
                            <a:srgbClr val="C0C0C0"/>
                          </a:highlight>
                        </a:rPr>
                        <a:t>Are desirable anticipated effects large? Are undesirable anticipated effects small?  Balance between benefits and harms. What is the quality of evidence for critical outcomes?</a:t>
                      </a:r>
                    </a:p>
                  </a:txBody>
                  <a:tcPr>
                    <a:solidFill>
                      <a:schemeClr val="bg1">
                        <a:lumMod val="85000"/>
                      </a:schemeClr>
                    </a:solidFill>
                  </a:tcPr>
                </a:tc>
                <a:extLst>
                  <a:ext uri="{0D108BD9-81ED-4DB2-BD59-A6C34878D82A}">
                    <a16:rowId xmlns:a16="http://schemas.microsoft.com/office/drawing/2014/main" val="3160912720"/>
                  </a:ext>
                </a:extLst>
              </a:tr>
              <a:tr h="406259">
                <a:tc>
                  <a:txBody>
                    <a:bodyPr/>
                    <a:lstStyle/>
                    <a:p>
                      <a:pPr algn="l"/>
                      <a:r>
                        <a:rPr lang="en-US" dirty="0">
                          <a:solidFill>
                            <a:schemeClr val="bg1"/>
                          </a:solidFill>
                        </a:rPr>
                        <a:t>Resource use</a:t>
                      </a:r>
                    </a:p>
                  </a:txBody>
                  <a:tcPr>
                    <a:solidFill>
                      <a:srgbClr val="92D050"/>
                    </a:solidFill>
                  </a:tcPr>
                </a:tc>
                <a:tc>
                  <a:txBody>
                    <a:bodyPr/>
                    <a:lstStyle/>
                    <a:p>
                      <a:r>
                        <a:rPr lang="en-US" sz="1200" dirty="0">
                          <a:highlight>
                            <a:srgbClr val="C0C0C0"/>
                          </a:highlight>
                        </a:rPr>
                        <a:t>Are the resources required small? What is the cost-effectiveness</a:t>
                      </a:r>
                    </a:p>
                  </a:txBody>
                  <a:tcPr>
                    <a:solidFill>
                      <a:schemeClr val="bg1">
                        <a:lumMod val="85000"/>
                      </a:schemeClr>
                    </a:solidFill>
                  </a:tcPr>
                </a:tc>
                <a:extLst>
                  <a:ext uri="{0D108BD9-81ED-4DB2-BD59-A6C34878D82A}">
                    <a16:rowId xmlns:a16="http://schemas.microsoft.com/office/drawing/2014/main" val="4223900381"/>
                  </a:ext>
                </a:extLst>
              </a:tr>
              <a:tr h="406259">
                <a:tc>
                  <a:txBody>
                    <a:bodyPr/>
                    <a:lstStyle/>
                    <a:p>
                      <a:pPr algn="l"/>
                      <a:r>
                        <a:rPr lang="en-US" dirty="0">
                          <a:solidFill>
                            <a:schemeClr val="bg1"/>
                          </a:solidFill>
                        </a:rPr>
                        <a:t>Values &amp; preferences</a:t>
                      </a:r>
                    </a:p>
                  </a:txBody>
                  <a:tcPr>
                    <a:solidFill>
                      <a:schemeClr val="accent1"/>
                    </a:solidFill>
                  </a:tcPr>
                </a:tc>
                <a:tc>
                  <a:txBody>
                    <a:bodyPr/>
                    <a:lstStyle/>
                    <a:p>
                      <a:r>
                        <a:rPr lang="en-US" sz="1200" dirty="0">
                          <a:highlight>
                            <a:srgbClr val="C0C0C0"/>
                          </a:highlight>
                        </a:rPr>
                        <a:t>Does target population feel the desirable effects are large relative to undesirable effects?  </a:t>
                      </a:r>
                    </a:p>
                  </a:txBody>
                  <a:tcPr>
                    <a:solidFill>
                      <a:schemeClr val="bg1">
                        <a:lumMod val="85000"/>
                      </a:schemeClr>
                    </a:solidFill>
                  </a:tcPr>
                </a:tc>
                <a:extLst>
                  <a:ext uri="{0D108BD9-81ED-4DB2-BD59-A6C34878D82A}">
                    <a16:rowId xmlns:a16="http://schemas.microsoft.com/office/drawing/2014/main" val="3218895408"/>
                  </a:ext>
                </a:extLst>
              </a:tr>
              <a:tr h="438375">
                <a:tc>
                  <a:txBody>
                    <a:bodyPr/>
                    <a:lstStyle/>
                    <a:p>
                      <a:pPr algn="l"/>
                      <a:r>
                        <a:rPr lang="en-US" dirty="0">
                          <a:solidFill>
                            <a:schemeClr val="bg1"/>
                          </a:solidFill>
                        </a:rPr>
                        <a:t>Equity</a:t>
                      </a:r>
                    </a:p>
                  </a:txBody>
                  <a:tcPr>
                    <a:solidFill>
                      <a:schemeClr val="accent1"/>
                    </a:solidFill>
                  </a:tcPr>
                </a:tc>
                <a:tc>
                  <a:txBody>
                    <a:bodyPr/>
                    <a:lstStyle/>
                    <a:p>
                      <a:r>
                        <a:rPr lang="en-US" sz="1200" dirty="0">
                          <a:highlight>
                            <a:srgbClr val="C0C0C0"/>
                          </a:highlight>
                        </a:rPr>
                        <a:t>What would be the impact on health inequities?</a:t>
                      </a:r>
                    </a:p>
                  </a:txBody>
                  <a:tcPr>
                    <a:solidFill>
                      <a:schemeClr val="bg1">
                        <a:lumMod val="85000"/>
                      </a:schemeClr>
                    </a:solidFill>
                  </a:tcPr>
                </a:tc>
                <a:extLst>
                  <a:ext uri="{0D108BD9-81ED-4DB2-BD59-A6C34878D82A}">
                    <a16:rowId xmlns:a16="http://schemas.microsoft.com/office/drawing/2014/main" val="3343460047"/>
                  </a:ext>
                </a:extLst>
              </a:tr>
              <a:tr h="425507">
                <a:tc>
                  <a:txBody>
                    <a:bodyPr/>
                    <a:lstStyle/>
                    <a:p>
                      <a:pPr algn="l"/>
                      <a:r>
                        <a:rPr lang="en-US" dirty="0">
                          <a:solidFill>
                            <a:schemeClr val="bg1"/>
                          </a:solidFill>
                        </a:rPr>
                        <a:t>Acceptability</a:t>
                      </a:r>
                    </a:p>
                  </a:txBody>
                  <a:tcPr>
                    <a:solidFill>
                      <a:schemeClr val="accent1"/>
                    </a:solidFill>
                  </a:tcPr>
                </a:tc>
                <a:tc>
                  <a:txBody>
                    <a:bodyPr/>
                    <a:lstStyle/>
                    <a:p>
                      <a:r>
                        <a:rPr lang="en-US" sz="1200" dirty="0">
                          <a:highlight>
                            <a:srgbClr val="C0C0C0"/>
                          </a:highlight>
                        </a:rPr>
                        <a:t>Which option is acceptable to key stakeholders? To target population?</a:t>
                      </a:r>
                    </a:p>
                  </a:txBody>
                  <a:tcPr>
                    <a:solidFill>
                      <a:schemeClr val="bg1">
                        <a:lumMod val="85000"/>
                      </a:schemeClr>
                    </a:solidFill>
                  </a:tcPr>
                </a:tc>
                <a:extLst>
                  <a:ext uri="{0D108BD9-81ED-4DB2-BD59-A6C34878D82A}">
                    <a16:rowId xmlns:a16="http://schemas.microsoft.com/office/drawing/2014/main" val="3403163524"/>
                  </a:ext>
                </a:extLst>
              </a:tr>
              <a:tr h="438375">
                <a:tc>
                  <a:txBody>
                    <a:bodyPr/>
                    <a:lstStyle/>
                    <a:p>
                      <a:pPr algn="l"/>
                      <a:r>
                        <a:rPr lang="en-US" dirty="0">
                          <a:solidFill>
                            <a:schemeClr val="bg1"/>
                          </a:solidFill>
                        </a:rPr>
                        <a:t>Feasibility</a:t>
                      </a:r>
                    </a:p>
                  </a:txBody>
                  <a:tcPr>
                    <a:solidFill>
                      <a:schemeClr val="accent1"/>
                    </a:solidFill>
                  </a:tcPr>
                </a:tc>
                <a:tc>
                  <a:txBody>
                    <a:bodyPr/>
                    <a:lstStyle/>
                    <a:p>
                      <a:r>
                        <a:rPr lang="en-US" sz="1200" dirty="0">
                          <a:highlight>
                            <a:srgbClr val="C0C0C0"/>
                          </a:highlight>
                        </a:rPr>
                        <a:t>Is the intervention feasible to implement?</a:t>
                      </a:r>
                    </a:p>
                  </a:txBody>
                  <a:tcPr>
                    <a:solidFill>
                      <a:schemeClr val="bg1">
                        <a:lumMod val="85000"/>
                      </a:schemeClr>
                    </a:solidFill>
                  </a:tcPr>
                </a:tc>
                <a:extLst>
                  <a:ext uri="{0D108BD9-81ED-4DB2-BD59-A6C34878D82A}">
                    <a16:rowId xmlns:a16="http://schemas.microsoft.com/office/drawing/2014/main" val="4185245575"/>
                  </a:ext>
                </a:extLst>
              </a:tr>
            </a:tbl>
          </a:graphicData>
        </a:graphic>
      </p:graphicFrame>
      <p:graphicFrame>
        <p:nvGraphicFramePr>
          <p:cNvPr id="5" name="Diagram 4">
            <a:extLst>
              <a:ext uri="{FF2B5EF4-FFF2-40B4-BE49-F238E27FC236}">
                <a16:creationId xmlns:a16="http://schemas.microsoft.com/office/drawing/2014/main" id="{001E3292-84B4-D348-B020-C31C00AF504D}"/>
              </a:ext>
            </a:extLst>
          </p:cNvPr>
          <p:cNvGraphicFramePr/>
          <p:nvPr>
            <p:extLst>
              <p:ext uri="{D42A27DB-BD31-4B8C-83A1-F6EECF244321}">
                <p14:modId xmlns:p14="http://schemas.microsoft.com/office/powerpoint/2010/main" val="1218592795"/>
              </p:ext>
            </p:extLst>
          </p:nvPr>
        </p:nvGraphicFramePr>
        <p:xfrm>
          <a:off x="533400" y="2316116"/>
          <a:ext cx="4281988" cy="324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nt Arrow 5">
            <a:extLst>
              <a:ext uri="{FF2B5EF4-FFF2-40B4-BE49-F238E27FC236}">
                <a16:creationId xmlns:a16="http://schemas.microsoft.com/office/drawing/2014/main" id="{9C1ADF10-B14D-1541-8F87-B2F54A65678B}"/>
              </a:ext>
            </a:extLst>
          </p:cNvPr>
          <p:cNvSpPr/>
          <p:nvPr/>
        </p:nvSpPr>
        <p:spPr>
          <a:xfrm>
            <a:off x="914400" y="1524000"/>
            <a:ext cx="4358188" cy="609601"/>
          </a:xfrm>
          <a:prstGeom prst="bentArrow">
            <a:avLst>
              <a:gd name="adj1" fmla="val 25000"/>
              <a:gd name="adj2" fmla="val 24331"/>
              <a:gd name="adj3" fmla="val 25000"/>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a:extLst>
              <a:ext uri="{FF2B5EF4-FFF2-40B4-BE49-F238E27FC236}">
                <a16:creationId xmlns:a16="http://schemas.microsoft.com/office/drawing/2014/main" id="{09DD359A-C388-D84D-A76A-CB3BE22EF020}"/>
              </a:ext>
            </a:extLst>
          </p:cNvPr>
          <p:cNvSpPr/>
          <p:nvPr/>
        </p:nvSpPr>
        <p:spPr>
          <a:xfrm>
            <a:off x="1981200" y="1905001"/>
            <a:ext cx="3305355" cy="609600"/>
          </a:xfrm>
          <a:prstGeom prst="bentArrow">
            <a:avLst>
              <a:gd name="adj1" fmla="val 25000"/>
              <a:gd name="adj2" fmla="val 24331"/>
              <a:gd name="adj3" fmla="val 25000"/>
              <a:gd name="adj4" fmla="val 43750"/>
            </a:avLst>
          </a:prstGeom>
          <a:solidFill>
            <a:srgbClr val="EA72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a:extLst>
              <a:ext uri="{FF2B5EF4-FFF2-40B4-BE49-F238E27FC236}">
                <a16:creationId xmlns:a16="http://schemas.microsoft.com/office/drawing/2014/main" id="{B253709B-5815-064B-B9B7-40AC00D20935}"/>
              </a:ext>
            </a:extLst>
          </p:cNvPr>
          <p:cNvSpPr/>
          <p:nvPr/>
        </p:nvSpPr>
        <p:spPr>
          <a:xfrm>
            <a:off x="4876800" y="3276600"/>
            <a:ext cx="444187" cy="24447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a:extLst>
              <a:ext uri="{FF2B5EF4-FFF2-40B4-BE49-F238E27FC236}">
                <a16:creationId xmlns:a16="http://schemas.microsoft.com/office/drawing/2014/main" id="{E599D99B-4C7A-8948-8174-8115DE333A89}"/>
              </a:ext>
            </a:extLst>
          </p:cNvPr>
          <p:cNvSpPr/>
          <p:nvPr/>
        </p:nvSpPr>
        <p:spPr>
          <a:xfrm rot="5400000">
            <a:off x="3951834" y="4605741"/>
            <a:ext cx="581817" cy="2156488"/>
          </a:xfrm>
          <a:prstGeom prst="bentUpArrow">
            <a:avLst>
              <a:gd name="adj1" fmla="val 25000"/>
              <a:gd name="adj2" fmla="val 2026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72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447800"/>
            <a:ext cx="8153400" cy="5121187"/>
          </a:xfrm>
        </p:spPr>
        <p:txBody>
          <a:bodyPr>
            <a:normAutofit/>
          </a:bodyPr>
          <a:lstStyle/>
          <a:p>
            <a:pPr marL="0" indent="0">
              <a:buNone/>
            </a:pPr>
            <a:r>
              <a:rPr lang="en-GB" dirty="0"/>
              <a:t>Break out groups by country.</a:t>
            </a:r>
          </a:p>
          <a:p>
            <a:pPr marL="0" indent="0">
              <a:buNone/>
            </a:pPr>
            <a:r>
              <a:rPr lang="en-GB" dirty="0"/>
              <a:t>Each group is given two broad policy questions and completes the following:</a:t>
            </a:r>
          </a:p>
          <a:p>
            <a:pPr lvl="1"/>
            <a:r>
              <a:rPr lang="en-GB" dirty="0"/>
              <a:t>for each policy question, draft at least 1 PICO question with four PICO components</a:t>
            </a:r>
          </a:p>
          <a:p>
            <a:pPr lvl="1"/>
            <a:r>
              <a:rPr lang="en-GB" dirty="0"/>
              <a:t>report back to plenary using template slides provided</a:t>
            </a:r>
          </a:p>
          <a:p>
            <a:r>
              <a:rPr lang="en-US" dirty="0"/>
              <a:t>The group is also invited to use their latest policy question as another example and develop a PICO question and the four PICO components. </a:t>
            </a:r>
          </a:p>
          <a:p>
            <a:pPr marL="0" indent="0">
              <a:buNone/>
            </a:pPr>
            <a:endParaRPr lang="en-US" dirty="0"/>
          </a:p>
        </p:txBody>
      </p:sp>
      <p:sp>
        <p:nvSpPr>
          <p:cNvPr id="7" name="Espace réservé du numéro de diapositive 3"/>
          <p:cNvSpPr>
            <a:spLocks noGrp="1"/>
          </p:cNvSpPr>
          <p:nvPr>
            <p:ph type="sldNum" sz="quarter" idx="12"/>
          </p:nvPr>
        </p:nvSpPr>
        <p:spPr>
          <a:xfrm>
            <a:off x="8562003" y="6430781"/>
            <a:ext cx="503464" cy="365125"/>
          </a:xfrm>
        </p:spPr>
        <p:txBody>
          <a:bodyPr/>
          <a:lstStyle/>
          <a:p>
            <a:fld id="{92A3C2A2-8EB3-457A-B77F-880557C1C718}" type="slidenum">
              <a:rPr lang="fr-FR" smtClean="0"/>
              <a:pPr/>
              <a:t>11</a:t>
            </a:fld>
            <a:endParaRPr lang="fr-FR" dirty="0"/>
          </a:p>
        </p:txBody>
      </p:sp>
      <p:sp>
        <p:nvSpPr>
          <p:cNvPr id="2" name="Titre 1"/>
          <p:cNvSpPr>
            <a:spLocks noGrp="1"/>
          </p:cNvSpPr>
          <p:nvPr>
            <p:ph type="title"/>
          </p:nvPr>
        </p:nvSpPr>
        <p:spPr>
          <a:xfrm>
            <a:off x="319800" y="144000"/>
            <a:ext cx="8748000" cy="828000"/>
          </a:xfrm>
        </p:spPr>
        <p:txBody>
          <a:bodyPr>
            <a:normAutofit/>
          </a:bodyPr>
          <a:lstStyle/>
          <a:p>
            <a:r>
              <a:rPr lang="en-US" dirty="0"/>
              <a:t>Group exercise C—Drafting PICO question</a:t>
            </a:r>
          </a:p>
        </p:txBody>
      </p:sp>
    </p:spTree>
    <p:extLst>
      <p:ext uri="{BB962C8B-B14F-4D97-AF65-F5344CB8AC3E}">
        <p14:creationId xmlns:p14="http://schemas.microsoft.com/office/powerpoint/2010/main" val="320170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118-526A-4A32-9C13-0DFF1D54A8AA}"/>
              </a:ext>
            </a:extLst>
          </p:cNvPr>
          <p:cNvSpPr>
            <a:spLocks noGrp="1"/>
          </p:cNvSpPr>
          <p:nvPr>
            <p:ph type="title"/>
          </p:nvPr>
        </p:nvSpPr>
        <p:spPr/>
        <p:txBody>
          <a:bodyPr/>
          <a:lstStyle/>
          <a:p>
            <a:r>
              <a:rPr lang="en-US" dirty="0"/>
              <a:t>Template for Group Exercise C</a:t>
            </a:r>
          </a:p>
        </p:txBody>
      </p:sp>
      <p:sp>
        <p:nvSpPr>
          <p:cNvPr id="3" name="Content Placeholder 2">
            <a:extLst>
              <a:ext uri="{FF2B5EF4-FFF2-40B4-BE49-F238E27FC236}">
                <a16:creationId xmlns:a16="http://schemas.microsoft.com/office/drawing/2014/main" id="{5E62DBCD-0ECC-4DA5-B613-0D1F9CB1F3FB}"/>
              </a:ext>
            </a:extLst>
          </p:cNvPr>
          <p:cNvSpPr>
            <a:spLocks noGrp="1"/>
          </p:cNvSpPr>
          <p:nvPr>
            <p:ph idx="1"/>
          </p:nvPr>
        </p:nvSpPr>
        <p:spPr>
          <a:xfrm>
            <a:off x="632661" y="1660861"/>
            <a:ext cx="7886700" cy="4695489"/>
          </a:xfrm>
        </p:spPr>
        <p:txBody>
          <a:bodyPr>
            <a:normAutofit fontScale="77500" lnSpcReduction="20000"/>
          </a:bodyPr>
          <a:lstStyle/>
          <a:p>
            <a:r>
              <a:rPr lang="en-US" dirty="0"/>
              <a:t>Broad policy question: </a:t>
            </a:r>
            <a:r>
              <a:rPr lang="en-GB" b="1" dirty="0"/>
              <a:t>Should rubella vaccine be recommended for children in routine immunization programme?</a:t>
            </a:r>
            <a:r>
              <a:rPr lang="en-US" dirty="0"/>
              <a:t> </a:t>
            </a:r>
          </a:p>
          <a:p>
            <a:endParaRPr lang="en-US" dirty="0"/>
          </a:p>
          <a:p>
            <a:r>
              <a:rPr lang="en-US" dirty="0"/>
              <a:t>PICO Question:</a:t>
            </a:r>
          </a:p>
          <a:p>
            <a:endParaRPr lang="en-US" dirty="0"/>
          </a:p>
          <a:p>
            <a:endParaRPr lang="en-US" dirty="0"/>
          </a:p>
          <a:p>
            <a:endParaRPr lang="en-US" dirty="0"/>
          </a:p>
          <a:p>
            <a:endParaRPr lang="en-US" dirty="0"/>
          </a:p>
          <a:p>
            <a:endParaRPr lang="en-US" dirty="0"/>
          </a:p>
          <a:p>
            <a:r>
              <a:rPr lang="en-US" dirty="0"/>
              <a:t>Population:</a:t>
            </a:r>
          </a:p>
          <a:p>
            <a:r>
              <a:rPr lang="en-US" dirty="0"/>
              <a:t>Intervention:</a:t>
            </a:r>
          </a:p>
          <a:p>
            <a:r>
              <a:rPr lang="en-US" dirty="0"/>
              <a:t>Comparator:</a:t>
            </a:r>
          </a:p>
          <a:p>
            <a:r>
              <a:rPr lang="en-US" dirty="0"/>
              <a:t>Outcome:</a:t>
            </a:r>
          </a:p>
        </p:txBody>
      </p:sp>
      <p:sp>
        <p:nvSpPr>
          <p:cNvPr id="4" name="Slide Number Placeholder 3">
            <a:extLst>
              <a:ext uri="{FF2B5EF4-FFF2-40B4-BE49-F238E27FC236}">
                <a16:creationId xmlns:a16="http://schemas.microsoft.com/office/drawing/2014/main" id="{D559699F-498A-4F9D-B73D-4F3817205DF1}"/>
              </a:ext>
            </a:extLst>
          </p:cNvPr>
          <p:cNvSpPr>
            <a:spLocks noGrp="1"/>
          </p:cNvSpPr>
          <p:nvPr>
            <p:ph type="sldNum" sz="quarter" idx="12"/>
          </p:nvPr>
        </p:nvSpPr>
        <p:spPr/>
        <p:txBody>
          <a:bodyPr/>
          <a:lstStyle/>
          <a:p>
            <a:fld id="{341CD068-061B-448F-99CA-64FDB648FE08}" type="slidenum">
              <a:rPr lang="en-US" smtClean="0"/>
              <a:t>12</a:t>
            </a:fld>
            <a:endParaRPr lang="en-US"/>
          </a:p>
        </p:txBody>
      </p:sp>
    </p:spTree>
    <p:extLst>
      <p:ext uri="{BB962C8B-B14F-4D97-AF65-F5344CB8AC3E}">
        <p14:creationId xmlns:p14="http://schemas.microsoft.com/office/powerpoint/2010/main" val="196509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118-526A-4A32-9C13-0DFF1D54A8AA}"/>
              </a:ext>
            </a:extLst>
          </p:cNvPr>
          <p:cNvSpPr>
            <a:spLocks noGrp="1"/>
          </p:cNvSpPr>
          <p:nvPr>
            <p:ph type="title"/>
          </p:nvPr>
        </p:nvSpPr>
        <p:spPr>
          <a:xfrm>
            <a:off x="600576" y="228600"/>
            <a:ext cx="7886700" cy="1325563"/>
          </a:xfrm>
        </p:spPr>
        <p:txBody>
          <a:bodyPr/>
          <a:lstStyle/>
          <a:p>
            <a:r>
              <a:rPr lang="en-US" dirty="0"/>
              <a:t>Template for Group Exercise C</a:t>
            </a:r>
          </a:p>
        </p:txBody>
      </p:sp>
      <p:sp>
        <p:nvSpPr>
          <p:cNvPr id="3" name="Content Placeholder 2">
            <a:extLst>
              <a:ext uri="{FF2B5EF4-FFF2-40B4-BE49-F238E27FC236}">
                <a16:creationId xmlns:a16="http://schemas.microsoft.com/office/drawing/2014/main" id="{5E62DBCD-0ECC-4DA5-B613-0D1F9CB1F3FB}"/>
              </a:ext>
            </a:extLst>
          </p:cNvPr>
          <p:cNvSpPr>
            <a:spLocks noGrp="1"/>
          </p:cNvSpPr>
          <p:nvPr>
            <p:ph idx="1"/>
          </p:nvPr>
        </p:nvSpPr>
        <p:spPr>
          <a:xfrm>
            <a:off x="628650" y="1371600"/>
            <a:ext cx="7886700" cy="4351338"/>
          </a:xfrm>
        </p:spPr>
        <p:txBody>
          <a:bodyPr>
            <a:noAutofit/>
          </a:bodyPr>
          <a:lstStyle/>
          <a:p>
            <a:r>
              <a:rPr lang="en-US" sz="2200" dirty="0"/>
              <a:t>Broad policy question: </a:t>
            </a:r>
            <a:r>
              <a:rPr lang="en-US" sz="2200" b="1" dirty="0"/>
              <a:t>Should HPV vaccine be recommended for use in female adolescents?</a:t>
            </a:r>
          </a:p>
          <a:p>
            <a:pPr marL="0" indent="0">
              <a:buNone/>
            </a:pPr>
            <a:r>
              <a:rPr lang="en-US" sz="2200" dirty="0"/>
              <a:t> </a:t>
            </a:r>
          </a:p>
          <a:p>
            <a:r>
              <a:rPr lang="en-US" sz="2200" dirty="0"/>
              <a:t>PICO Question:</a:t>
            </a:r>
          </a:p>
          <a:p>
            <a:endParaRPr lang="en-US" sz="2200" dirty="0"/>
          </a:p>
          <a:p>
            <a:endParaRPr lang="en-US" sz="2200" dirty="0"/>
          </a:p>
          <a:p>
            <a:endParaRPr lang="en-US" sz="2200" dirty="0"/>
          </a:p>
          <a:p>
            <a:r>
              <a:rPr lang="en-US" sz="2200" dirty="0"/>
              <a:t>Population:</a:t>
            </a:r>
          </a:p>
          <a:p>
            <a:r>
              <a:rPr lang="en-US" sz="2200" dirty="0"/>
              <a:t>Intervention:</a:t>
            </a:r>
          </a:p>
          <a:p>
            <a:r>
              <a:rPr lang="en-US" sz="2200" dirty="0"/>
              <a:t>Comparator:</a:t>
            </a:r>
          </a:p>
          <a:p>
            <a:r>
              <a:rPr lang="en-US" sz="2200" dirty="0"/>
              <a:t>Outcome:</a:t>
            </a:r>
          </a:p>
        </p:txBody>
      </p:sp>
      <p:sp>
        <p:nvSpPr>
          <p:cNvPr id="4" name="Slide Number Placeholder 3">
            <a:extLst>
              <a:ext uri="{FF2B5EF4-FFF2-40B4-BE49-F238E27FC236}">
                <a16:creationId xmlns:a16="http://schemas.microsoft.com/office/drawing/2014/main" id="{D559699F-498A-4F9D-B73D-4F3817205DF1}"/>
              </a:ext>
            </a:extLst>
          </p:cNvPr>
          <p:cNvSpPr>
            <a:spLocks noGrp="1"/>
          </p:cNvSpPr>
          <p:nvPr>
            <p:ph type="sldNum" sz="quarter" idx="12"/>
          </p:nvPr>
        </p:nvSpPr>
        <p:spPr/>
        <p:txBody>
          <a:bodyPr/>
          <a:lstStyle/>
          <a:p>
            <a:fld id="{341CD068-061B-448F-99CA-64FDB648FE08}" type="slidenum">
              <a:rPr lang="en-US" smtClean="0"/>
              <a:t>13</a:t>
            </a:fld>
            <a:endParaRPr lang="en-US"/>
          </a:p>
        </p:txBody>
      </p:sp>
    </p:spTree>
    <p:extLst>
      <p:ext uri="{BB962C8B-B14F-4D97-AF65-F5344CB8AC3E}">
        <p14:creationId xmlns:p14="http://schemas.microsoft.com/office/powerpoint/2010/main" val="28095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to Recommendation:</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Defining issues </a:t>
            </a:r>
          </a:p>
          <a:p>
            <a:pPr marL="342900" indent="-342900">
              <a:buFont typeface="Arial" panose="020B0604020202020204" pitchFamily="34" charset="0"/>
              <a:buChar char="•"/>
            </a:pPr>
            <a:r>
              <a:rPr lang="en-US" dirty="0"/>
              <a:t>Ranking outcomes</a:t>
            </a:r>
          </a:p>
        </p:txBody>
      </p:sp>
      <p:sp>
        <p:nvSpPr>
          <p:cNvPr id="4" name="Slide Number Placeholder 3"/>
          <p:cNvSpPr>
            <a:spLocks noGrp="1"/>
          </p:cNvSpPr>
          <p:nvPr>
            <p:ph type="sldNum" sz="quarter" idx="12"/>
          </p:nvPr>
        </p:nvSpPr>
        <p:spPr/>
        <p:txBody>
          <a:bodyPr/>
          <a:lstStyle/>
          <a:p>
            <a:pPr>
              <a:defRPr/>
            </a:pPr>
            <a:fld id="{2F7B0CDA-CEEA-45D8-9CD7-9841A0C25AEF}" type="slidenum">
              <a:rPr lang="en-US" smtClean="0"/>
              <a:pPr>
                <a:defRPr/>
              </a:pPr>
              <a:t>14</a:t>
            </a:fld>
            <a:endParaRPr lang="en-US"/>
          </a:p>
        </p:txBody>
      </p:sp>
    </p:spTree>
    <p:extLst>
      <p:ext uri="{BB962C8B-B14F-4D97-AF65-F5344CB8AC3E}">
        <p14:creationId xmlns:p14="http://schemas.microsoft.com/office/powerpoint/2010/main" val="29660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15</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481520577"/>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Up 1">
            <a:extLst>
              <a:ext uri="{FF2B5EF4-FFF2-40B4-BE49-F238E27FC236}">
                <a16:creationId xmlns:a16="http://schemas.microsoft.com/office/drawing/2014/main" id="{06E208D8-09BE-4567-A1CA-39F19E8C7A01}"/>
              </a:ext>
            </a:extLst>
          </p:cNvPr>
          <p:cNvSpPr/>
          <p:nvPr/>
        </p:nvSpPr>
        <p:spPr>
          <a:xfrm>
            <a:off x="2209800" y="4953000"/>
            <a:ext cx="2590800" cy="17684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NITAG &amp;</a:t>
            </a:r>
          </a:p>
          <a:p>
            <a:pPr algn="ctr"/>
            <a:r>
              <a:rPr lang="en-US" dirty="0"/>
              <a:t>Secretariat</a:t>
            </a:r>
          </a:p>
        </p:txBody>
      </p:sp>
      <p:sp>
        <p:nvSpPr>
          <p:cNvPr id="6" name="Oval 5">
            <a:extLst>
              <a:ext uri="{FF2B5EF4-FFF2-40B4-BE49-F238E27FC236}">
                <a16:creationId xmlns:a16="http://schemas.microsoft.com/office/drawing/2014/main" id="{028BB6C2-F614-1A46-B4F2-6C0410516E50}"/>
              </a:ext>
            </a:extLst>
          </p:cNvPr>
          <p:cNvSpPr/>
          <p:nvPr/>
        </p:nvSpPr>
        <p:spPr>
          <a:xfrm>
            <a:off x="2362200" y="2819400"/>
            <a:ext cx="1981200" cy="685800"/>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Generic </a:t>
            </a:r>
            <a:r>
              <a:rPr lang="en-US" sz="4000" dirty="0"/>
              <a:t>issues</a:t>
            </a:r>
            <a:r>
              <a:rPr lang="en-GB" sz="3700" dirty="0"/>
              <a:t> for decision-making</a:t>
            </a:r>
            <a:br>
              <a:rPr lang="en-GB" sz="3700" dirty="0"/>
            </a:br>
            <a:endParaRPr lang="en-US" i="1" dirty="0"/>
          </a:p>
        </p:txBody>
      </p:sp>
      <p:sp>
        <p:nvSpPr>
          <p:cNvPr id="5" name="Espace réservé du pied de page 1"/>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graphicFrame>
        <p:nvGraphicFramePr>
          <p:cNvPr id="7" name="Diagram 6">
            <a:extLst>
              <a:ext uri="{FF2B5EF4-FFF2-40B4-BE49-F238E27FC236}">
                <a16:creationId xmlns:a16="http://schemas.microsoft.com/office/drawing/2014/main" id="{B5C2E9B5-2139-324D-819B-0D284E619011}"/>
              </a:ext>
            </a:extLst>
          </p:cNvPr>
          <p:cNvGraphicFramePr/>
          <p:nvPr>
            <p:extLst>
              <p:ext uri="{D42A27DB-BD31-4B8C-83A1-F6EECF244321}">
                <p14:modId xmlns:p14="http://schemas.microsoft.com/office/powerpoint/2010/main" val="41945138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79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17</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76D0A6E9-4B3F-0C45-90DF-BF1590AC290C}"/>
              </a:ext>
            </a:extLst>
          </p:cNvPr>
          <p:cNvGraphicFramePr>
            <a:graphicFrameLocks/>
          </p:cNvGraphicFramePr>
          <p:nvPr>
            <p:extLst>
              <p:ext uri="{D42A27DB-BD31-4B8C-83A1-F6EECF244321}">
                <p14:modId xmlns:p14="http://schemas.microsoft.com/office/powerpoint/2010/main" val="1337636212"/>
              </p:ext>
            </p:extLst>
          </p:nvPr>
        </p:nvGraphicFramePr>
        <p:xfrm>
          <a:off x="685800" y="1350609"/>
          <a:ext cx="8000999" cy="4821592"/>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270937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18</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6220AAA2-CB47-474A-B7C9-444FFB5BD271}"/>
              </a:ext>
            </a:extLst>
          </p:cNvPr>
          <p:cNvGraphicFramePr>
            <a:graphicFrameLocks/>
          </p:cNvGraphicFramePr>
          <p:nvPr>
            <p:extLst>
              <p:ext uri="{D42A27DB-BD31-4B8C-83A1-F6EECF244321}">
                <p14:modId xmlns:p14="http://schemas.microsoft.com/office/powerpoint/2010/main" val="3358134154"/>
              </p:ext>
            </p:extLst>
          </p:nvPr>
        </p:nvGraphicFramePr>
        <p:xfrm>
          <a:off x="685800" y="1350609"/>
          <a:ext cx="8000999" cy="4890716"/>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135537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19</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4AB80030-55E6-A543-9D57-C5B5D6E20D41}"/>
              </a:ext>
            </a:extLst>
          </p:cNvPr>
          <p:cNvGraphicFramePr>
            <a:graphicFrameLocks/>
          </p:cNvGraphicFramePr>
          <p:nvPr>
            <p:extLst>
              <p:ext uri="{D42A27DB-BD31-4B8C-83A1-F6EECF244321}">
                <p14:modId xmlns:p14="http://schemas.microsoft.com/office/powerpoint/2010/main" val="3977814782"/>
              </p:ext>
            </p:extLst>
          </p:nvPr>
        </p:nvGraphicFramePr>
        <p:xfrm>
          <a:off x="685800" y="1350609"/>
          <a:ext cx="8000999" cy="4890716"/>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Signs and symptoms of disease, severe forms, long term complications of disease, medical management of disease</a:t>
                      </a: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210884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2</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758708510"/>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003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20</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90E3C03F-8C86-304D-A43B-EBE766797836}"/>
              </a:ext>
            </a:extLst>
          </p:cNvPr>
          <p:cNvGraphicFramePr>
            <a:graphicFrameLocks/>
          </p:cNvGraphicFramePr>
          <p:nvPr>
            <p:extLst>
              <p:ext uri="{D42A27DB-BD31-4B8C-83A1-F6EECF244321}">
                <p14:modId xmlns:p14="http://schemas.microsoft.com/office/powerpoint/2010/main" val="1848515716"/>
              </p:ext>
            </p:extLst>
          </p:nvPr>
        </p:nvGraphicFramePr>
        <p:xfrm>
          <a:off x="685800" y="1350609"/>
          <a:ext cx="8000999" cy="4942748"/>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Signs and symptoms of disease, severe forms, long term complications of disease, medical management of disease</a:t>
                      </a: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Primary/secondary/tertiary care implications, short- and long-term use of healthcare (e.g. treatments, </a:t>
                      </a:r>
                      <a:r>
                        <a:rPr lang="en-US" sz="1400" u="none" strike="noStrike" dirty="0" err="1">
                          <a:effectLst/>
                        </a:rPr>
                        <a:t>hospitalisation</a:t>
                      </a:r>
                      <a:r>
                        <a:rPr lang="en-US" sz="1400" u="none" strike="noStrike" dirty="0">
                          <a:effectLst/>
                        </a:rPr>
                        <a:t>)</a:t>
                      </a:r>
                    </a:p>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398526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21</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5CDAAC4F-F3B0-6145-9905-FB45845BEFE1}"/>
              </a:ext>
            </a:extLst>
          </p:cNvPr>
          <p:cNvGraphicFramePr>
            <a:graphicFrameLocks/>
          </p:cNvGraphicFramePr>
          <p:nvPr>
            <p:extLst>
              <p:ext uri="{D42A27DB-BD31-4B8C-83A1-F6EECF244321}">
                <p14:modId xmlns:p14="http://schemas.microsoft.com/office/powerpoint/2010/main" val="2140458804"/>
              </p:ext>
            </p:extLst>
          </p:nvPr>
        </p:nvGraphicFramePr>
        <p:xfrm>
          <a:off x="685800" y="1350609"/>
          <a:ext cx="8000999" cy="5011872"/>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Signs and symptoms of disease, severe forms, long term complications of disease, medical management of disease</a:t>
                      </a: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Primary/secondary/tertiary care implications, short- and long-term use of healthcare (e.g. treatments, </a:t>
                      </a:r>
                      <a:r>
                        <a:rPr lang="en-US" sz="1400" u="none" strike="noStrike" dirty="0" err="1">
                          <a:effectLst/>
                        </a:rPr>
                        <a:t>hospitalisation</a:t>
                      </a:r>
                      <a:r>
                        <a:rPr lang="en-US" sz="1400" u="none" strike="noStrike" dirty="0">
                          <a:effectLst/>
                        </a:rPr>
                        <a:t>)</a:t>
                      </a:r>
                    </a:p>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Alternative preventive and control measures (e.g. health education, hygiene) and their effectiveness, costs, and practicality</a:t>
                      </a:r>
                    </a:p>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211630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22</a:t>
            </a:fld>
            <a:endParaRPr lang="fr-FR"/>
          </a:p>
        </p:txBody>
      </p:sp>
      <p:sp>
        <p:nvSpPr>
          <p:cNvPr id="34818" name="Titre 1"/>
          <p:cNvSpPr>
            <a:spLocks noGrp="1"/>
          </p:cNvSpPr>
          <p:nvPr>
            <p:ph type="title"/>
          </p:nvPr>
        </p:nvSpPr>
        <p:spPr>
          <a:xfrm>
            <a:off x="396000" y="-660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Disease or Public Health Problem</a:t>
            </a:r>
            <a:endParaRPr lang="fr-FR" altLang="fr-FR" sz="2400" i="1" dirty="0">
              <a:latin typeface="Arial" pitchFamily="34" charset="0"/>
              <a:cs typeface="Arial" pitchFamily="34" charset="0"/>
            </a:endParaRP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extLst>
              <p:ext uri="{D42A27DB-BD31-4B8C-83A1-F6EECF244321}">
                <p14:modId xmlns:p14="http://schemas.microsoft.com/office/powerpoint/2010/main" val="2004933673"/>
              </p:ext>
            </p:extLst>
          </p:nvPr>
        </p:nvGraphicFramePr>
        <p:xfrm>
          <a:off x="685800" y="1350609"/>
          <a:ext cx="8000999" cy="5046813"/>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20000"/>
                    </a:ext>
                  </a:extLst>
                </a:gridCol>
                <a:gridCol w="2270124">
                  <a:extLst>
                    <a:ext uri="{9D8B030D-6E8A-4147-A177-3AD203B41FA5}">
                      <a16:colId xmlns:a16="http://schemas.microsoft.com/office/drawing/2014/main" val="591680735"/>
                    </a:ext>
                  </a:extLst>
                </a:gridCol>
                <a:gridCol w="4816475">
                  <a:extLst>
                    <a:ext uri="{9D8B030D-6E8A-4147-A177-3AD203B41FA5}">
                      <a16:colId xmlns:a16="http://schemas.microsoft.com/office/drawing/2014/main" val="20001"/>
                    </a:ext>
                  </a:extLst>
                </a:gridCol>
              </a:tblGrid>
              <a:tr h="337390">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rowSpan="6">
                  <a:txBody>
                    <a:bodyPr/>
                    <a:lstStyle/>
                    <a:p>
                      <a:pPr algn="ctr" fontAlgn="ctr"/>
                      <a:r>
                        <a:rPr lang="en-US" sz="2000" u="none" strike="noStrike" dirty="0">
                          <a:solidFill>
                            <a:schemeClr val="tx1"/>
                          </a:solidFill>
                          <a:effectLst/>
                        </a:rPr>
                        <a:t>1. Disease or Public health problem</a:t>
                      </a:r>
                    </a:p>
                    <a:p>
                      <a:pPr algn="l" fontAlgn="ctr"/>
                      <a:r>
                        <a:rPr lang="en-US" sz="2000"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459" marR="9459" marT="9459"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tabLst>
                          <a:tab pos="182880" algn="l"/>
                        </a:tabLst>
                      </a:pPr>
                      <a:r>
                        <a:rPr lang="en-US" sz="1400" u="none" strike="noStrike" dirty="0">
                          <a:effectLst/>
                        </a:rPr>
                        <a:t>1.1 Burden of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rgbClr val="000000"/>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vMerge="1">
                  <a:txBody>
                    <a:bodyPr/>
                    <a:lstStyle/>
                    <a:p>
                      <a:endParaRPr lang="en-US"/>
                    </a:p>
                  </a:txBody>
                  <a:tcPr/>
                </a:tc>
                <a:tc>
                  <a:txBody>
                    <a:bodyPr/>
                    <a:lstStyle/>
                    <a:p>
                      <a:pPr algn="l" fontAlgn="ctr"/>
                      <a:r>
                        <a:rPr lang="en-US" sz="1400" u="none" strike="noStrike" dirty="0">
                          <a:effectLst/>
                        </a:rPr>
                        <a:t>1.2 Clinical characteristics of the disease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Signs and symptoms of disease, severe forms, long term complications of disease, medical management of disease</a:t>
                      </a: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vMerge="1">
                  <a:txBody>
                    <a:bodyPr/>
                    <a:lstStyle/>
                    <a:p>
                      <a:endParaRPr lang="en-US"/>
                    </a:p>
                  </a:txBody>
                  <a:tcPr/>
                </a:tc>
                <a:tc>
                  <a:txBody>
                    <a:bodyPr/>
                    <a:lstStyle/>
                    <a:p>
                      <a:pPr algn="l" fontAlgn="ctr"/>
                      <a:r>
                        <a:rPr lang="en-US" sz="1400" u="none" strike="noStrike" dirty="0">
                          <a:effectLst/>
                        </a:rPr>
                        <a:t>1.3 Use and Costs of Health Care</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Primary/secondary/tertiary care implications, short- and long-term use of healthcare (e.g. treatments, </a:t>
                      </a:r>
                      <a:r>
                        <a:rPr lang="en-US" sz="1400" u="none" strike="noStrike" dirty="0" err="1">
                          <a:effectLst/>
                        </a:rPr>
                        <a:t>hospitalisation</a:t>
                      </a:r>
                      <a:r>
                        <a:rPr lang="en-US" sz="1400" u="none" strike="noStrike" dirty="0">
                          <a:effectLst/>
                        </a:rPr>
                        <a:t>)</a:t>
                      </a:r>
                    </a:p>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vMerge="1">
                  <a:txBody>
                    <a:bodyPr/>
                    <a:lstStyle/>
                    <a:p>
                      <a:endParaRPr lang="en-US"/>
                    </a:p>
                  </a:txBody>
                  <a:tcPr/>
                </a:tc>
                <a:tc>
                  <a:txBody>
                    <a:bodyPr/>
                    <a:lstStyle/>
                    <a:p>
                      <a:pPr algn="l" fontAlgn="ctr"/>
                      <a:r>
                        <a:rPr lang="en-US" sz="1400" u="none" strike="noStrike" dirty="0">
                          <a:effectLst/>
                        </a:rPr>
                        <a:t>1.4 Alternative preventive and control measures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Alternative preventive and control measures (e.g. health education, hygiene) and their effectiveness, costs, and practicality</a:t>
                      </a:r>
                    </a:p>
                    <a:p>
                      <a:pPr algn="l" fontAlgn="ctr"/>
                      <a:endParaRPr lang="en-US" sz="1400" b="0" i="0" u="none" strike="noStrike" dirty="0">
                        <a:solidFill>
                          <a:srgbClr val="231F2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vMerge="1">
                  <a:txBody>
                    <a:bodyPr/>
                    <a:lstStyle/>
                    <a:p>
                      <a:endParaRPr lang="en-US"/>
                    </a:p>
                  </a:txBody>
                  <a:tcPr/>
                </a:tc>
                <a:tc rowSpan="2">
                  <a:txBody>
                    <a:bodyPr/>
                    <a:lstStyle/>
                    <a:p>
                      <a:pPr algn="l" fontAlgn="ctr"/>
                      <a:r>
                        <a:rPr lang="en-US" sz="1400" u="none" strike="noStrike" dirty="0">
                          <a:effectLst/>
                        </a:rPr>
                        <a:t>1.5 Regional and international considerations</a:t>
                      </a:r>
                      <a:endParaRPr lang="en-US" sz="1400" b="1"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Existence of regional and global recommendations</a:t>
                      </a:r>
                    </a:p>
                    <a:p>
                      <a:pPr algn="l" fontAlgn="ct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459" marR="9459" marT="9459" marB="0" anchor="ctr"/>
                </a:tc>
                <a:tc vMerge="1">
                  <a:txBody>
                    <a:bodyPr/>
                    <a:lstStyle/>
                    <a:p>
                      <a:endParaRPr lang="en-US"/>
                    </a:p>
                  </a:txBody>
                  <a:tcPr/>
                </a:tc>
                <a:tc>
                  <a:txBody>
                    <a:bodyPr/>
                    <a:lstStyle/>
                    <a:p>
                      <a:pPr algn="l" fontAlgn="ctr"/>
                      <a:r>
                        <a:rPr lang="en-US" sz="1400" u="none" strike="noStrike" dirty="0">
                          <a:effectLst/>
                        </a:rPr>
                        <a:t>Disease potential for international spread and pandemic risk </a:t>
                      </a:r>
                      <a:endParaRPr lang="en-US" sz="1400" b="0" i="0" u="none" strike="noStrike" dirty="0">
                        <a:solidFill>
                          <a:srgbClr val="000000"/>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390405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Generic issues for decision-making</a:t>
            </a:r>
            <a:br>
              <a:rPr lang="en-GB" sz="3700" dirty="0"/>
            </a:br>
            <a:endParaRPr lang="en-US" i="1" dirty="0"/>
          </a:p>
        </p:txBody>
      </p:sp>
      <p:sp>
        <p:nvSpPr>
          <p:cNvPr id="5" name="Espace réservé du pied de page 1"/>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graphicFrame>
        <p:nvGraphicFramePr>
          <p:cNvPr id="7" name="Diagram 6">
            <a:extLst>
              <a:ext uri="{FF2B5EF4-FFF2-40B4-BE49-F238E27FC236}">
                <a16:creationId xmlns:a16="http://schemas.microsoft.com/office/drawing/2014/main" id="{B5C2E9B5-2139-324D-819B-0D284E619011}"/>
              </a:ext>
            </a:extLst>
          </p:cNvPr>
          <p:cNvGraphicFramePr/>
          <p:nvPr>
            <p:extLst>
              <p:ext uri="{D42A27DB-BD31-4B8C-83A1-F6EECF244321}">
                <p14:modId xmlns:p14="http://schemas.microsoft.com/office/powerpoint/2010/main" val="28886881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76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24</a:t>
            </a:fld>
            <a:endParaRPr lang="fr-FR"/>
          </a:p>
        </p:txBody>
      </p:sp>
      <p:sp>
        <p:nvSpPr>
          <p:cNvPr id="34818" name="Titre 1"/>
          <p:cNvSpPr>
            <a:spLocks noGrp="1"/>
          </p:cNvSpPr>
          <p:nvPr>
            <p:ph type="title"/>
          </p:nvPr>
        </p:nvSpPr>
        <p:spPr>
          <a:xfrm>
            <a:off x="396000" y="0"/>
            <a:ext cx="88242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Vaccine and immunization characteristics</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113C9B3C-11B4-B74D-B463-8B7B086C77C0}"/>
              </a:ext>
            </a:extLst>
          </p:cNvPr>
          <p:cNvGraphicFramePr>
            <a:graphicFrameLocks/>
          </p:cNvGraphicFramePr>
          <p:nvPr>
            <p:extLst>
              <p:ext uri="{D42A27DB-BD31-4B8C-83A1-F6EECF244321}">
                <p14:modId xmlns:p14="http://schemas.microsoft.com/office/powerpoint/2010/main" val="1613689445"/>
              </p:ext>
            </p:extLst>
          </p:nvPr>
        </p:nvGraphicFramePr>
        <p:xfrm>
          <a:off x="609599" y="685801"/>
          <a:ext cx="8305801" cy="6176444"/>
        </p:xfrm>
        <a:graphic>
          <a:graphicData uri="http://schemas.openxmlformats.org/drawingml/2006/table">
            <a:tbl>
              <a:tblPr firstRow="1" firstCol="1" bandRow="1">
                <a:tableStyleId>{85BE263C-DBD7-4A20-BB59-AAB30ACAA65A}</a:tableStyleId>
              </a:tblPr>
              <a:tblGrid>
                <a:gridCol w="1088676">
                  <a:extLst>
                    <a:ext uri="{9D8B030D-6E8A-4147-A177-3AD203B41FA5}">
                      <a16:colId xmlns:a16="http://schemas.microsoft.com/office/drawing/2014/main" val="20000"/>
                    </a:ext>
                  </a:extLst>
                </a:gridCol>
                <a:gridCol w="1646515">
                  <a:extLst>
                    <a:ext uri="{9D8B030D-6E8A-4147-A177-3AD203B41FA5}">
                      <a16:colId xmlns:a16="http://schemas.microsoft.com/office/drawing/2014/main" val="591680735"/>
                    </a:ext>
                  </a:extLst>
                </a:gridCol>
                <a:gridCol w="5570610">
                  <a:extLst>
                    <a:ext uri="{9D8B030D-6E8A-4147-A177-3AD203B41FA5}">
                      <a16:colId xmlns:a16="http://schemas.microsoft.com/office/drawing/2014/main" val="20001"/>
                    </a:ext>
                  </a:extLst>
                </a:gridCol>
              </a:tblGrid>
              <a:tr h="312546">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622">
                <a:tc rowSpan="13">
                  <a:txBody>
                    <a:bodyPr/>
                    <a:lstStyle/>
                    <a:p>
                      <a:pPr algn="ctr" fontAlgn="ctr"/>
                      <a:r>
                        <a:rPr lang="en-US" sz="2000" b="0" u="none" strike="noStrike" dirty="0">
                          <a:solidFill>
                            <a:schemeClr val="tx1"/>
                          </a:solidFill>
                          <a:effectLst/>
                        </a:rPr>
                        <a:t>2. Vaccine and immunization characteristics</a:t>
                      </a:r>
                    </a:p>
                    <a:p>
                      <a:pPr algn="l" fontAlgn="ctr"/>
                      <a:r>
                        <a:rPr lang="en-US" sz="1200" b="0" u="none" strike="noStrike" dirty="0">
                          <a:effectLst/>
                        </a:rPr>
                        <a:t> </a:t>
                      </a:r>
                    </a:p>
                    <a:p>
                      <a:pPr algn="l" fontAlgn="ctr"/>
                      <a:r>
                        <a:rPr lang="en-US" sz="1200" b="0" u="none" strike="noStrike" dirty="0">
                          <a:effectLst/>
                        </a:rPr>
                        <a:t> </a:t>
                      </a:r>
                    </a:p>
                    <a:p>
                      <a:pPr algn="l" fontAlgn="ctr"/>
                      <a:r>
                        <a:rPr lang="en-US" sz="1200" b="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US" sz="1400" u="none" strike="noStrike" dirty="0">
                          <a:effectLst/>
                        </a:rPr>
                        <a:t>2.1 Vaccine characteristics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23198">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623198">
                <a:tc vMerge="1">
                  <a:txBody>
                    <a:bodyPr/>
                    <a:lstStyle/>
                    <a:p>
                      <a:endParaRPr lang="en-US"/>
                    </a:p>
                  </a:txBody>
                  <a:tcPr/>
                </a:tc>
                <a:tc rowSpan="3">
                  <a:txBody>
                    <a:bodyPr/>
                    <a:lstStyle/>
                    <a:p>
                      <a:pPr algn="l" fontAlgn="ctr"/>
                      <a:r>
                        <a:rPr lang="en-US" sz="1400" u="none" strike="noStrike" dirty="0">
                          <a:effectLst/>
                        </a:rPr>
                        <a:t>2.2 Safety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418622">
                <a:tc vMerge="1">
                  <a:txBody>
                    <a:bodyPr/>
                    <a:lstStyle/>
                    <a:p>
                      <a:endParaRPr lang="en-US"/>
                    </a:p>
                  </a:txBody>
                  <a:tcPr/>
                </a:tc>
                <a:tc rowSpan="4">
                  <a:txBody>
                    <a:bodyPr/>
                    <a:lstStyle/>
                    <a:p>
                      <a:pPr algn="l" fontAlgn="ctr"/>
                      <a:r>
                        <a:rPr lang="en-US" sz="1400" u="none" strike="noStrike" dirty="0">
                          <a:effectLst/>
                        </a:rPr>
                        <a:t>2.3 Efficacy and effectiveness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512148">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935">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665">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43377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2.4 Vaccine Indirect Effects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45599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Tree>
    <p:extLst>
      <p:ext uri="{BB962C8B-B14F-4D97-AF65-F5344CB8AC3E}">
        <p14:creationId xmlns:p14="http://schemas.microsoft.com/office/powerpoint/2010/main" val="381368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25</a:t>
            </a:fld>
            <a:endParaRPr lang="fr-FR"/>
          </a:p>
        </p:txBody>
      </p:sp>
      <p:sp>
        <p:nvSpPr>
          <p:cNvPr id="34818" name="Titre 1"/>
          <p:cNvSpPr>
            <a:spLocks noGrp="1"/>
          </p:cNvSpPr>
          <p:nvPr>
            <p:ph type="title"/>
          </p:nvPr>
        </p:nvSpPr>
        <p:spPr>
          <a:xfrm>
            <a:off x="396000" y="0"/>
            <a:ext cx="8900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Vaccine and immunization characteristics</a:t>
            </a:r>
            <a:endParaRPr lang="fr-FR" altLang="fr-FR" sz="2400" i="1" dirty="0">
              <a:latin typeface="Arial" pitchFamily="34" charset="0"/>
              <a:cs typeface="Arial" pitchFamily="34" charset="0"/>
            </a:endParaRPr>
          </a:p>
        </p:txBody>
      </p:sp>
      <p:graphicFrame>
        <p:nvGraphicFramePr>
          <p:cNvPr id="8" name="Content Placeholder 2">
            <a:extLst>
              <a:ext uri="{FF2B5EF4-FFF2-40B4-BE49-F238E27FC236}">
                <a16:creationId xmlns:a16="http://schemas.microsoft.com/office/drawing/2014/main" id="{2905E73F-F872-9C4D-902B-638964F6D8F3}"/>
              </a:ext>
            </a:extLst>
          </p:cNvPr>
          <p:cNvGraphicFramePr>
            <a:graphicFrameLocks/>
          </p:cNvGraphicFramePr>
          <p:nvPr>
            <p:extLst>
              <p:ext uri="{D42A27DB-BD31-4B8C-83A1-F6EECF244321}">
                <p14:modId xmlns:p14="http://schemas.microsoft.com/office/powerpoint/2010/main" val="3331689324"/>
              </p:ext>
            </p:extLst>
          </p:nvPr>
        </p:nvGraphicFramePr>
        <p:xfrm>
          <a:off x="609599" y="685801"/>
          <a:ext cx="8305801" cy="6187140"/>
        </p:xfrm>
        <a:graphic>
          <a:graphicData uri="http://schemas.openxmlformats.org/drawingml/2006/table">
            <a:tbl>
              <a:tblPr firstRow="1" firstCol="1" bandRow="1">
                <a:tableStyleId>{85BE263C-DBD7-4A20-BB59-AAB30ACAA65A}</a:tableStyleId>
              </a:tblPr>
              <a:tblGrid>
                <a:gridCol w="1088676">
                  <a:extLst>
                    <a:ext uri="{9D8B030D-6E8A-4147-A177-3AD203B41FA5}">
                      <a16:colId xmlns:a16="http://schemas.microsoft.com/office/drawing/2014/main" val="20000"/>
                    </a:ext>
                  </a:extLst>
                </a:gridCol>
                <a:gridCol w="1646515">
                  <a:extLst>
                    <a:ext uri="{9D8B030D-6E8A-4147-A177-3AD203B41FA5}">
                      <a16:colId xmlns:a16="http://schemas.microsoft.com/office/drawing/2014/main" val="591680735"/>
                    </a:ext>
                  </a:extLst>
                </a:gridCol>
                <a:gridCol w="5570610">
                  <a:extLst>
                    <a:ext uri="{9D8B030D-6E8A-4147-A177-3AD203B41FA5}">
                      <a16:colId xmlns:a16="http://schemas.microsoft.com/office/drawing/2014/main" val="20001"/>
                    </a:ext>
                  </a:extLst>
                </a:gridCol>
              </a:tblGrid>
              <a:tr h="312546">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622">
                <a:tc rowSpan="13">
                  <a:txBody>
                    <a:bodyPr/>
                    <a:lstStyle/>
                    <a:p>
                      <a:pPr algn="ctr" fontAlgn="ctr"/>
                      <a:r>
                        <a:rPr lang="en-US" sz="2000" b="0" u="none" strike="noStrike" dirty="0">
                          <a:solidFill>
                            <a:schemeClr val="tx1"/>
                          </a:solidFill>
                          <a:effectLst/>
                        </a:rPr>
                        <a:t>2. Vaccine and immunization characteristics</a:t>
                      </a:r>
                    </a:p>
                    <a:p>
                      <a:pPr algn="l" fontAlgn="ctr"/>
                      <a:r>
                        <a:rPr lang="en-US" sz="1200" b="0" u="none" strike="noStrike" dirty="0">
                          <a:effectLst/>
                        </a:rPr>
                        <a:t> </a:t>
                      </a:r>
                    </a:p>
                    <a:p>
                      <a:pPr algn="l" fontAlgn="ctr"/>
                      <a:r>
                        <a:rPr lang="en-US" sz="1200" b="0" u="none" strike="noStrike" dirty="0">
                          <a:effectLst/>
                        </a:rPr>
                        <a:t> </a:t>
                      </a:r>
                    </a:p>
                    <a:p>
                      <a:pPr algn="l" fontAlgn="ctr"/>
                      <a:r>
                        <a:rPr lang="en-US" sz="1200" b="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US" sz="1400" u="none" strike="noStrike" dirty="0">
                          <a:effectLst/>
                        </a:rPr>
                        <a:t>2.1 Vaccine characteristics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Vaccine presentation, formulation, dosage and route of administration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2319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Administration schedule and possibility of co-administration with other vaccines and drugs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Flexibility of vaccination schedule</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Cold chain and logistic requirements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623198">
                <a:tc vMerge="1">
                  <a:txBody>
                    <a:bodyPr/>
                    <a:lstStyle/>
                    <a:p>
                      <a:endParaRPr lang="en-US"/>
                    </a:p>
                  </a:txBody>
                  <a:tcPr/>
                </a:tc>
                <a:tc rowSpan="3">
                  <a:txBody>
                    <a:bodyPr/>
                    <a:lstStyle/>
                    <a:p>
                      <a:pPr algn="l" fontAlgn="ctr"/>
                      <a:r>
                        <a:rPr lang="en-US" sz="1400" u="none" strike="noStrike" dirty="0">
                          <a:effectLst/>
                        </a:rPr>
                        <a:t>2.2 Safety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418622">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418622">
                <a:tc vMerge="1">
                  <a:txBody>
                    <a:bodyPr/>
                    <a:lstStyle/>
                    <a:p>
                      <a:endParaRPr lang="en-US"/>
                    </a:p>
                  </a:txBody>
                  <a:tcPr/>
                </a:tc>
                <a:tc rowSpan="4">
                  <a:txBody>
                    <a:bodyPr/>
                    <a:lstStyle/>
                    <a:p>
                      <a:pPr algn="l" fontAlgn="ctr"/>
                      <a:r>
                        <a:rPr lang="en-US" sz="1400" u="none" strike="noStrike" dirty="0">
                          <a:effectLst/>
                        </a:rPr>
                        <a:t>2.3 Efficacy and effectiveness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512148">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935">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665">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43377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2.4 Vaccine Indirect Effects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45599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Tree>
    <p:extLst>
      <p:ext uri="{BB962C8B-B14F-4D97-AF65-F5344CB8AC3E}">
        <p14:creationId xmlns:p14="http://schemas.microsoft.com/office/powerpoint/2010/main" val="276316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26</a:t>
            </a:fld>
            <a:endParaRPr lang="fr-FR"/>
          </a:p>
        </p:txBody>
      </p:sp>
      <p:sp>
        <p:nvSpPr>
          <p:cNvPr id="8" name="Titre 1">
            <a:extLst>
              <a:ext uri="{FF2B5EF4-FFF2-40B4-BE49-F238E27FC236}">
                <a16:creationId xmlns:a16="http://schemas.microsoft.com/office/drawing/2014/main" id="{55BA4DF2-805D-6943-98CF-27DBFB3A47D9}"/>
              </a:ext>
            </a:extLst>
          </p:cNvPr>
          <p:cNvSpPr txBox="1">
            <a:spLocks/>
          </p:cNvSpPr>
          <p:nvPr/>
        </p:nvSpPr>
        <p:spPr>
          <a:xfrm>
            <a:off x="396000" y="0"/>
            <a:ext cx="8900400" cy="82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Vaccine and immunization characteristics</a:t>
            </a:r>
            <a:endParaRPr lang="fr-FR" altLang="fr-FR" sz="2400" i="1" dirty="0">
              <a:latin typeface="Arial" pitchFamily="34" charset="0"/>
              <a:cs typeface="Arial" pitchFamily="34" charset="0"/>
            </a:endParaRPr>
          </a:p>
        </p:txBody>
      </p:sp>
      <p:graphicFrame>
        <p:nvGraphicFramePr>
          <p:cNvPr id="10" name="Content Placeholder 2">
            <a:extLst>
              <a:ext uri="{FF2B5EF4-FFF2-40B4-BE49-F238E27FC236}">
                <a16:creationId xmlns:a16="http://schemas.microsoft.com/office/drawing/2014/main" id="{C8B5AF2D-395C-A542-9584-077898F4AB4E}"/>
              </a:ext>
            </a:extLst>
          </p:cNvPr>
          <p:cNvGraphicFramePr>
            <a:graphicFrameLocks/>
          </p:cNvGraphicFramePr>
          <p:nvPr>
            <p:extLst>
              <p:ext uri="{D42A27DB-BD31-4B8C-83A1-F6EECF244321}">
                <p14:modId xmlns:p14="http://schemas.microsoft.com/office/powerpoint/2010/main" val="1822642424"/>
              </p:ext>
            </p:extLst>
          </p:nvPr>
        </p:nvGraphicFramePr>
        <p:xfrm>
          <a:off x="609599" y="685801"/>
          <a:ext cx="8305801" cy="6195453"/>
        </p:xfrm>
        <a:graphic>
          <a:graphicData uri="http://schemas.openxmlformats.org/drawingml/2006/table">
            <a:tbl>
              <a:tblPr firstRow="1" firstCol="1" bandRow="1">
                <a:tableStyleId>{85BE263C-DBD7-4A20-BB59-AAB30ACAA65A}</a:tableStyleId>
              </a:tblPr>
              <a:tblGrid>
                <a:gridCol w="1088676">
                  <a:extLst>
                    <a:ext uri="{9D8B030D-6E8A-4147-A177-3AD203B41FA5}">
                      <a16:colId xmlns:a16="http://schemas.microsoft.com/office/drawing/2014/main" val="20000"/>
                    </a:ext>
                  </a:extLst>
                </a:gridCol>
                <a:gridCol w="1646515">
                  <a:extLst>
                    <a:ext uri="{9D8B030D-6E8A-4147-A177-3AD203B41FA5}">
                      <a16:colId xmlns:a16="http://schemas.microsoft.com/office/drawing/2014/main" val="591680735"/>
                    </a:ext>
                  </a:extLst>
                </a:gridCol>
                <a:gridCol w="5570610">
                  <a:extLst>
                    <a:ext uri="{9D8B030D-6E8A-4147-A177-3AD203B41FA5}">
                      <a16:colId xmlns:a16="http://schemas.microsoft.com/office/drawing/2014/main" val="20001"/>
                    </a:ext>
                  </a:extLst>
                </a:gridCol>
              </a:tblGrid>
              <a:tr h="312546">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622">
                <a:tc rowSpan="13">
                  <a:txBody>
                    <a:bodyPr/>
                    <a:lstStyle/>
                    <a:p>
                      <a:pPr algn="ctr" fontAlgn="ctr"/>
                      <a:r>
                        <a:rPr lang="en-US" sz="2000" b="0" u="none" strike="noStrike" dirty="0">
                          <a:solidFill>
                            <a:schemeClr val="tx1"/>
                          </a:solidFill>
                          <a:effectLst/>
                        </a:rPr>
                        <a:t>2. Vaccine and immunization characteristics</a:t>
                      </a:r>
                    </a:p>
                    <a:p>
                      <a:pPr algn="l" fontAlgn="ctr"/>
                      <a:r>
                        <a:rPr lang="en-US" sz="1200" b="0" u="none" strike="noStrike" dirty="0">
                          <a:effectLst/>
                        </a:rPr>
                        <a:t> </a:t>
                      </a:r>
                    </a:p>
                    <a:p>
                      <a:pPr algn="l" fontAlgn="ctr"/>
                      <a:r>
                        <a:rPr lang="en-US" sz="1200" b="0" u="none" strike="noStrike" dirty="0">
                          <a:effectLst/>
                        </a:rPr>
                        <a:t> </a:t>
                      </a:r>
                    </a:p>
                    <a:p>
                      <a:pPr algn="l" fontAlgn="ctr"/>
                      <a:r>
                        <a:rPr lang="en-US" sz="1200" b="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US" sz="1400" u="none" strike="noStrike" dirty="0">
                          <a:effectLst/>
                        </a:rPr>
                        <a:t>2.1 Vaccine characteristics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Vaccine presentation, formulation, dosage and route of administration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2319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Administration schedule and possibility of co-administration with other vaccines and drugs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Flexibility of vaccination schedule</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Cold chain and logistic requirements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623198">
                <a:tc vMerge="1">
                  <a:txBody>
                    <a:bodyPr/>
                    <a:lstStyle/>
                    <a:p>
                      <a:endParaRPr lang="en-US"/>
                    </a:p>
                  </a:txBody>
                  <a:tcPr/>
                </a:tc>
                <a:tc rowSpan="3">
                  <a:txBody>
                    <a:bodyPr/>
                    <a:lstStyle/>
                    <a:p>
                      <a:pPr algn="l" fontAlgn="ctr"/>
                      <a:r>
                        <a:rPr lang="en-US" sz="1400" u="none" strike="noStrike" dirty="0">
                          <a:effectLst/>
                        </a:rPr>
                        <a:t>2.2 Safety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Type, consequences and frequency of short and long-term adverse events following vaccination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Risk groups or risk factors for adverse events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Contraindications or precautions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418622">
                <a:tc vMerge="1">
                  <a:txBody>
                    <a:bodyPr/>
                    <a:lstStyle/>
                    <a:p>
                      <a:endParaRPr lang="en-US"/>
                    </a:p>
                  </a:txBody>
                  <a:tcPr/>
                </a:tc>
                <a:tc rowSpan="4">
                  <a:txBody>
                    <a:bodyPr/>
                    <a:lstStyle/>
                    <a:p>
                      <a:pPr algn="l" fontAlgn="ctr"/>
                      <a:r>
                        <a:rPr lang="en-US" sz="1400" u="none" strike="noStrike" dirty="0">
                          <a:effectLst/>
                        </a:rPr>
                        <a:t>2.3 Efficacy and effectiveness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512148">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935">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665">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43377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2.4 Vaccine Indirect Effects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45599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Tree>
    <p:extLst>
      <p:ext uri="{BB962C8B-B14F-4D97-AF65-F5344CB8AC3E}">
        <p14:creationId xmlns:p14="http://schemas.microsoft.com/office/powerpoint/2010/main" val="328316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27</a:t>
            </a:fld>
            <a:endParaRPr lang="fr-FR"/>
          </a:p>
        </p:txBody>
      </p:sp>
      <p:sp>
        <p:nvSpPr>
          <p:cNvPr id="8" name="Titre 1">
            <a:extLst>
              <a:ext uri="{FF2B5EF4-FFF2-40B4-BE49-F238E27FC236}">
                <a16:creationId xmlns:a16="http://schemas.microsoft.com/office/drawing/2014/main" id="{69874A85-996A-3A49-A2CC-0BECE1B75D5E}"/>
              </a:ext>
            </a:extLst>
          </p:cNvPr>
          <p:cNvSpPr>
            <a:spLocks noGrp="1"/>
          </p:cNvSpPr>
          <p:nvPr>
            <p:ph type="title"/>
          </p:nvPr>
        </p:nvSpPr>
        <p:spPr>
          <a:xfrm>
            <a:off x="396000" y="0"/>
            <a:ext cx="8900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Vaccine and immunization characteristics</a:t>
            </a:r>
            <a:endParaRPr lang="fr-FR" altLang="fr-FR" sz="2400" i="1" dirty="0">
              <a:latin typeface="Arial" pitchFamily="34" charset="0"/>
              <a:cs typeface="Arial" pitchFamily="34" charset="0"/>
            </a:endParaRPr>
          </a:p>
        </p:txBody>
      </p:sp>
      <p:graphicFrame>
        <p:nvGraphicFramePr>
          <p:cNvPr id="11" name="Content Placeholder 2">
            <a:extLst>
              <a:ext uri="{FF2B5EF4-FFF2-40B4-BE49-F238E27FC236}">
                <a16:creationId xmlns:a16="http://schemas.microsoft.com/office/drawing/2014/main" id="{BCD67D4A-8CEE-A34D-9419-8E61AE6CA58A}"/>
              </a:ext>
            </a:extLst>
          </p:cNvPr>
          <p:cNvGraphicFramePr>
            <a:graphicFrameLocks/>
          </p:cNvGraphicFramePr>
          <p:nvPr>
            <p:extLst>
              <p:ext uri="{D42A27DB-BD31-4B8C-83A1-F6EECF244321}">
                <p14:modId xmlns:p14="http://schemas.microsoft.com/office/powerpoint/2010/main" val="748456717"/>
              </p:ext>
            </p:extLst>
          </p:nvPr>
        </p:nvGraphicFramePr>
        <p:xfrm>
          <a:off x="609599" y="685801"/>
          <a:ext cx="8305801" cy="6197836"/>
        </p:xfrm>
        <a:graphic>
          <a:graphicData uri="http://schemas.openxmlformats.org/drawingml/2006/table">
            <a:tbl>
              <a:tblPr firstRow="1" firstCol="1" bandRow="1">
                <a:tableStyleId>{85BE263C-DBD7-4A20-BB59-AAB30ACAA65A}</a:tableStyleId>
              </a:tblPr>
              <a:tblGrid>
                <a:gridCol w="1088676">
                  <a:extLst>
                    <a:ext uri="{9D8B030D-6E8A-4147-A177-3AD203B41FA5}">
                      <a16:colId xmlns:a16="http://schemas.microsoft.com/office/drawing/2014/main" val="20000"/>
                    </a:ext>
                  </a:extLst>
                </a:gridCol>
                <a:gridCol w="1646515">
                  <a:extLst>
                    <a:ext uri="{9D8B030D-6E8A-4147-A177-3AD203B41FA5}">
                      <a16:colId xmlns:a16="http://schemas.microsoft.com/office/drawing/2014/main" val="591680735"/>
                    </a:ext>
                  </a:extLst>
                </a:gridCol>
                <a:gridCol w="5570610">
                  <a:extLst>
                    <a:ext uri="{9D8B030D-6E8A-4147-A177-3AD203B41FA5}">
                      <a16:colId xmlns:a16="http://schemas.microsoft.com/office/drawing/2014/main" val="20001"/>
                    </a:ext>
                  </a:extLst>
                </a:gridCol>
              </a:tblGrid>
              <a:tr h="312546">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622">
                <a:tc rowSpan="13">
                  <a:txBody>
                    <a:bodyPr/>
                    <a:lstStyle/>
                    <a:p>
                      <a:pPr algn="ctr" fontAlgn="ctr"/>
                      <a:r>
                        <a:rPr lang="en-US" sz="2000" b="0" u="none" strike="noStrike" dirty="0">
                          <a:solidFill>
                            <a:schemeClr val="tx1"/>
                          </a:solidFill>
                          <a:effectLst/>
                        </a:rPr>
                        <a:t>2. Vaccine and immunization characteristics</a:t>
                      </a:r>
                    </a:p>
                    <a:p>
                      <a:pPr algn="l" fontAlgn="ctr"/>
                      <a:r>
                        <a:rPr lang="en-US" sz="1200" b="0" u="none" strike="noStrike" dirty="0">
                          <a:effectLst/>
                        </a:rPr>
                        <a:t> </a:t>
                      </a:r>
                    </a:p>
                    <a:p>
                      <a:pPr algn="l" fontAlgn="ctr"/>
                      <a:r>
                        <a:rPr lang="en-US" sz="1200" b="0" u="none" strike="noStrike" dirty="0">
                          <a:effectLst/>
                        </a:rPr>
                        <a:t> </a:t>
                      </a:r>
                    </a:p>
                    <a:p>
                      <a:pPr algn="l" fontAlgn="ctr"/>
                      <a:r>
                        <a:rPr lang="en-US" sz="1200" b="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US" sz="1400" u="none" strike="noStrike" dirty="0">
                          <a:effectLst/>
                        </a:rPr>
                        <a:t>2.1 Vaccine characteristics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Vaccine presentation, formulation, dosage and route of administration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2319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Administration schedule and possibility of co-administration with other vaccines and drugs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Flexibility of vaccination schedule</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Cold chain and logistic requirements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623198">
                <a:tc vMerge="1">
                  <a:txBody>
                    <a:bodyPr/>
                    <a:lstStyle/>
                    <a:p>
                      <a:endParaRPr lang="en-US"/>
                    </a:p>
                  </a:txBody>
                  <a:tcPr/>
                </a:tc>
                <a:tc rowSpan="3">
                  <a:txBody>
                    <a:bodyPr/>
                    <a:lstStyle/>
                    <a:p>
                      <a:pPr algn="l" fontAlgn="ctr"/>
                      <a:r>
                        <a:rPr lang="en-US" sz="1400" u="none" strike="noStrike" dirty="0">
                          <a:effectLst/>
                        </a:rPr>
                        <a:t>2.2 Safety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Type, consequences and frequency of short and long-term adverse events following vaccination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Risk groups or risk factors for adverse events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Contraindications or precautions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418622">
                <a:tc vMerge="1">
                  <a:txBody>
                    <a:bodyPr/>
                    <a:lstStyle/>
                    <a:p>
                      <a:endParaRPr lang="en-US"/>
                    </a:p>
                  </a:txBody>
                  <a:tcPr/>
                </a:tc>
                <a:tc rowSpan="4">
                  <a:txBody>
                    <a:bodyPr/>
                    <a:lstStyle/>
                    <a:p>
                      <a:pPr algn="l" fontAlgn="ctr"/>
                      <a:r>
                        <a:rPr lang="en-US" sz="1400" u="none" strike="noStrike" dirty="0">
                          <a:effectLst/>
                        </a:rPr>
                        <a:t>2.3 Efficacy and effectiveness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Types specific protection afforded</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51214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Critical determinants of the immune response associated with protection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935">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Duration of protection and waning of immunity in general and risk groups</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665">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l" fontAlgn="ctr"/>
                      <a:r>
                        <a:rPr lang="en-US" sz="1350" u="none" strike="noStrike" dirty="0">
                          <a:effectLst/>
                        </a:rPr>
                        <a:t>Interference regarding protection or immunity with other vaccines</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43377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2.4 Vaccine Indirect Effects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45599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Tree>
    <p:extLst>
      <p:ext uri="{BB962C8B-B14F-4D97-AF65-F5344CB8AC3E}">
        <p14:creationId xmlns:p14="http://schemas.microsoft.com/office/powerpoint/2010/main" val="213669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28</a:t>
            </a:fld>
            <a:endParaRPr lang="fr-F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extLst>
              <p:ext uri="{D42A27DB-BD31-4B8C-83A1-F6EECF244321}">
                <p14:modId xmlns:p14="http://schemas.microsoft.com/office/powerpoint/2010/main" val="453077335"/>
              </p:ext>
            </p:extLst>
          </p:nvPr>
        </p:nvGraphicFramePr>
        <p:xfrm>
          <a:off x="609599" y="685801"/>
          <a:ext cx="8305801" cy="6197836"/>
        </p:xfrm>
        <a:graphic>
          <a:graphicData uri="http://schemas.openxmlformats.org/drawingml/2006/table">
            <a:tbl>
              <a:tblPr firstRow="1" firstCol="1" bandRow="1">
                <a:tableStyleId>{85BE263C-DBD7-4A20-BB59-AAB30ACAA65A}</a:tableStyleId>
              </a:tblPr>
              <a:tblGrid>
                <a:gridCol w="1088676">
                  <a:extLst>
                    <a:ext uri="{9D8B030D-6E8A-4147-A177-3AD203B41FA5}">
                      <a16:colId xmlns:a16="http://schemas.microsoft.com/office/drawing/2014/main" val="20000"/>
                    </a:ext>
                  </a:extLst>
                </a:gridCol>
                <a:gridCol w="1646515">
                  <a:extLst>
                    <a:ext uri="{9D8B030D-6E8A-4147-A177-3AD203B41FA5}">
                      <a16:colId xmlns:a16="http://schemas.microsoft.com/office/drawing/2014/main" val="591680735"/>
                    </a:ext>
                  </a:extLst>
                </a:gridCol>
                <a:gridCol w="5570610">
                  <a:extLst>
                    <a:ext uri="{9D8B030D-6E8A-4147-A177-3AD203B41FA5}">
                      <a16:colId xmlns:a16="http://schemas.microsoft.com/office/drawing/2014/main" val="20001"/>
                    </a:ext>
                  </a:extLst>
                </a:gridCol>
              </a:tblGrid>
              <a:tr h="312546">
                <a:tc>
                  <a:txBody>
                    <a:bodyPr/>
                    <a:lstStyle/>
                    <a:p>
                      <a:pPr algn="ctr" fontAlgn="ctr"/>
                      <a:r>
                        <a:rPr lang="en-US" sz="2000" u="none" strike="noStrike" dirty="0">
                          <a:solidFill>
                            <a:schemeClr val="tx1"/>
                          </a:solidFill>
                          <a:effectLst/>
                        </a:rPr>
                        <a:t>Issue</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622">
                <a:tc rowSpan="13">
                  <a:txBody>
                    <a:bodyPr/>
                    <a:lstStyle/>
                    <a:p>
                      <a:pPr algn="ctr" fontAlgn="ctr"/>
                      <a:r>
                        <a:rPr lang="en-US" sz="2000" b="0" u="none" strike="noStrike" dirty="0">
                          <a:solidFill>
                            <a:schemeClr val="tx1"/>
                          </a:solidFill>
                          <a:effectLst/>
                        </a:rPr>
                        <a:t>2. Vaccine and immunization characteristics</a:t>
                      </a:r>
                    </a:p>
                    <a:p>
                      <a:pPr algn="l" fontAlgn="ctr"/>
                      <a:r>
                        <a:rPr lang="en-US" sz="1200" b="0" u="none" strike="noStrike" dirty="0">
                          <a:effectLst/>
                        </a:rPr>
                        <a:t> </a:t>
                      </a:r>
                    </a:p>
                    <a:p>
                      <a:pPr algn="l" fontAlgn="ctr"/>
                      <a:r>
                        <a:rPr lang="en-US" sz="1200" b="0" u="none" strike="noStrike" dirty="0">
                          <a:effectLst/>
                        </a:rPr>
                        <a:t> </a:t>
                      </a:r>
                    </a:p>
                    <a:p>
                      <a:pPr algn="l" fontAlgn="ctr"/>
                      <a:r>
                        <a:rPr lang="en-US" sz="1200" b="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US" sz="1400" u="none" strike="noStrike" dirty="0">
                          <a:effectLst/>
                        </a:rPr>
                        <a:t>2.1 Vaccine characteristics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Vaccine presentation, formulation, dosage and route of administration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2319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Administration schedule and possibility of co-administration with other vaccines and drugs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Flexibility of vaccination schedule</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Cold chain and logistic requirements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623198">
                <a:tc vMerge="1">
                  <a:txBody>
                    <a:bodyPr/>
                    <a:lstStyle/>
                    <a:p>
                      <a:endParaRPr lang="en-US"/>
                    </a:p>
                  </a:txBody>
                  <a:tcPr/>
                </a:tc>
                <a:tc rowSpan="3">
                  <a:txBody>
                    <a:bodyPr/>
                    <a:lstStyle/>
                    <a:p>
                      <a:pPr algn="l" fontAlgn="ctr"/>
                      <a:r>
                        <a:rPr lang="en-US" sz="1400" u="none" strike="noStrike" dirty="0">
                          <a:effectLst/>
                        </a:rPr>
                        <a:t>2.2 Safety </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Type, consequences and frequency of short and long-term adverse events following vaccination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Risk groups or risk factors for adverse events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418622">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Contraindications or precautions</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418622">
                <a:tc vMerge="1">
                  <a:txBody>
                    <a:bodyPr/>
                    <a:lstStyle/>
                    <a:p>
                      <a:endParaRPr lang="en-US"/>
                    </a:p>
                  </a:txBody>
                  <a:tcPr/>
                </a:tc>
                <a:tc rowSpan="4">
                  <a:txBody>
                    <a:bodyPr/>
                    <a:lstStyle/>
                    <a:p>
                      <a:pPr algn="l" fontAlgn="ctr"/>
                      <a:r>
                        <a:rPr lang="en-US" sz="1400" u="none" strike="noStrike" dirty="0">
                          <a:effectLst/>
                        </a:rPr>
                        <a:t>2.3 Efficacy and effectiveness</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Types specific protection afforded</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512148">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Critical determinants of the immune response associated with protection</a:t>
                      </a:r>
                    </a:p>
                    <a:p>
                      <a:pPr algn="l" fontAlgn="ct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935">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Duration of protection and waning of immunity in general and risk groups</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665">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l" fontAlgn="ctr"/>
                      <a:r>
                        <a:rPr lang="en-US" sz="1350" u="none" strike="noStrike" dirty="0">
                          <a:effectLst/>
                        </a:rPr>
                        <a:t>Interference regarding protection or immunity with other vaccines</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43377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2.4 Vaccine Indirect Effects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Herd immunity/protection</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45599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effectLst/>
                        </a:rPr>
                        <a:t>Potential negative population impact of emergence of non-vaccine serotypes</a:t>
                      </a:r>
                      <a:endParaRPr lang="en-US" sz="135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
        <p:nvSpPr>
          <p:cNvPr id="8" name="Titre 1">
            <a:extLst>
              <a:ext uri="{FF2B5EF4-FFF2-40B4-BE49-F238E27FC236}">
                <a16:creationId xmlns:a16="http://schemas.microsoft.com/office/drawing/2014/main" id="{C411F91C-CBA3-AA4D-A8A0-1CA078D15C0B}"/>
              </a:ext>
            </a:extLst>
          </p:cNvPr>
          <p:cNvSpPr>
            <a:spLocks noGrp="1"/>
          </p:cNvSpPr>
          <p:nvPr>
            <p:ph type="title"/>
          </p:nvPr>
        </p:nvSpPr>
        <p:spPr>
          <a:xfrm>
            <a:off x="396000" y="0"/>
            <a:ext cx="8900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Vaccine and immunization characteristics</a:t>
            </a:r>
            <a:endParaRPr lang="fr-FR" altLang="fr-FR" sz="2400" i="1" dirty="0">
              <a:latin typeface="Arial" pitchFamily="34" charset="0"/>
              <a:cs typeface="Arial" pitchFamily="34" charset="0"/>
            </a:endParaRPr>
          </a:p>
        </p:txBody>
      </p:sp>
    </p:spTree>
    <p:extLst>
      <p:ext uri="{BB962C8B-B14F-4D97-AF65-F5344CB8AC3E}">
        <p14:creationId xmlns:p14="http://schemas.microsoft.com/office/powerpoint/2010/main" val="374601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Generic issues for decision-making</a:t>
            </a:r>
            <a:br>
              <a:rPr lang="en-GB" sz="3700" dirty="0"/>
            </a:br>
            <a:endParaRPr lang="en-US" i="1" dirty="0"/>
          </a:p>
        </p:txBody>
      </p:sp>
      <p:sp>
        <p:nvSpPr>
          <p:cNvPr id="5" name="Espace réservé du pied de page 1"/>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graphicFrame>
        <p:nvGraphicFramePr>
          <p:cNvPr id="7" name="Diagram 6">
            <a:extLst>
              <a:ext uri="{FF2B5EF4-FFF2-40B4-BE49-F238E27FC236}">
                <a16:creationId xmlns:a16="http://schemas.microsoft.com/office/drawing/2014/main" id="{B5C2E9B5-2139-324D-819B-0D284E619011}"/>
              </a:ext>
            </a:extLst>
          </p:cNvPr>
          <p:cNvGraphicFramePr/>
          <p:nvPr>
            <p:extLst>
              <p:ext uri="{D42A27DB-BD31-4B8C-83A1-F6EECF244321}">
                <p14:modId xmlns:p14="http://schemas.microsoft.com/office/powerpoint/2010/main" val="10492469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42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D2BE-A9C5-430E-8474-7BC817C504B5}"/>
              </a:ext>
            </a:extLst>
          </p:cNvPr>
          <p:cNvSpPr>
            <a:spLocks noGrp="1"/>
          </p:cNvSpPr>
          <p:nvPr>
            <p:ph type="title"/>
          </p:nvPr>
        </p:nvSpPr>
        <p:spPr/>
        <p:txBody>
          <a:bodyPr/>
          <a:lstStyle/>
          <a:p>
            <a:r>
              <a:rPr lang="en-US" dirty="0"/>
              <a:t>Formulate broad policy question</a:t>
            </a:r>
          </a:p>
        </p:txBody>
      </p:sp>
      <p:sp>
        <p:nvSpPr>
          <p:cNvPr id="3" name="Content Placeholder 2">
            <a:extLst>
              <a:ext uri="{FF2B5EF4-FFF2-40B4-BE49-F238E27FC236}">
                <a16:creationId xmlns:a16="http://schemas.microsoft.com/office/drawing/2014/main" id="{B1C583F3-94B4-4CF5-8D8A-562B3C7379A0}"/>
              </a:ext>
            </a:extLst>
          </p:cNvPr>
          <p:cNvSpPr>
            <a:spLocks noGrp="1"/>
          </p:cNvSpPr>
          <p:nvPr>
            <p:ph idx="1"/>
          </p:nvPr>
        </p:nvSpPr>
        <p:spPr>
          <a:xfrm>
            <a:off x="628650" y="1524000"/>
            <a:ext cx="7677150" cy="3276600"/>
          </a:xfrm>
        </p:spPr>
        <p:txBody>
          <a:bodyPr>
            <a:normAutofit fontScale="92500"/>
          </a:bodyPr>
          <a:lstStyle/>
          <a:p>
            <a:r>
              <a:rPr lang="en-US" dirty="0"/>
              <a:t>Should routine rotavirus vaccination of infants be recommended in Germany?</a:t>
            </a:r>
          </a:p>
          <a:p>
            <a:endParaRPr lang="en-US" dirty="0"/>
          </a:p>
          <a:p>
            <a:r>
              <a:rPr lang="en-US" dirty="0"/>
              <a:t>Should PCV13 be administered routinely to all adults?</a:t>
            </a:r>
          </a:p>
          <a:p>
            <a:endParaRPr lang="en-US" dirty="0"/>
          </a:p>
          <a:p>
            <a:r>
              <a:rPr lang="en-GB" dirty="0"/>
              <a:t>Should rubella vaccine be recommended for children in routine immunization programme?</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BAD43B6-CC66-46B8-A007-8B3A7B252272}"/>
              </a:ext>
            </a:extLst>
          </p:cNvPr>
          <p:cNvSpPr>
            <a:spLocks noGrp="1"/>
          </p:cNvSpPr>
          <p:nvPr>
            <p:ph type="sldNum" sz="quarter" idx="12"/>
          </p:nvPr>
        </p:nvSpPr>
        <p:spPr/>
        <p:txBody>
          <a:bodyPr/>
          <a:lstStyle/>
          <a:p>
            <a:fld id="{341CD068-061B-448F-99CA-64FDB648FE08}" type="slidenum">
              <a:rPr lang="en-US" smtClean="0"/>
              <a:t>3</a:t>
            </a:fld>
            <a:endParaRPr lang="en-US"/>
          </a:p>
        </p:txBody>
      </p:sp>
      <p:sp>
        <p:nvSpPr>
          <p:cNvPr id="6" name="Arrow: Up 5">
            <a:extLst>
              <a:ext uri="{FF2B5EF4-FFF2-40B4-BE49-F238E27FC236}">
                <a16:creationId xmlns:a16="http://schemas.microsoft.com/office/drawing/2014/main" id="{B7481BD3-F2BE-4E72-A5EC-7C8ED9A138E9}"/>
              </a:ext>
            </a:extLst>
          </p:cNvPr>
          <p:cNvSpPr/>
          <p:nvPr/>
        </p:nvSpPr>
        <p:spPr>
          <a:xfrm>
            <a:off x="2819400" y="4953000"/>
            <a:ext cx="2590800" cy="17684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NITAG, </a:t>
            </a:r>
            <a:r>
              <a:rPr lang="en-US" dirty="0" err="1"/>
              <a:t>MoH</a:t>
            </a:r>
            <a:r>
              <a:rPr lang="en-US" dirty="0"/>
              <a:t> or both</a:t>
            </a:r>
          </a:p>
        </p:txBody>
      </p:sp>
    </p:spTree>
    <p:extLst>
      <p:ext uri="{BB962C8B-B14F-4D97-AF65-F5344CB8AC3E}">
        <p14:creationId xmlns:p14="http://schemas.microsoft.com/office/powerpoint/2010/main" val="22658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30</a:t>
            </a:fld>
            <a:endParaRPr lang="fr-FR"/>
          </a:p>
        </p:txBody>
      </p:sp>
      <p:sp>
        <p:nvSpPr>
          <p:cNvPr id="34818" name="Titre 1"/>
          <p:cNvSpPr>
            <a:spLocks noGrp="1"/>
          </p:cNvSpPr>
          <p:nvPr>
            <p:ph type="title"/>
          </p:nvPr>
        </p:nvSpPr>
        <p:spPr>
          <a:xfrm>
            <a:off x="228600" y="-76200"/>
            <a:ext cx="8915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Resource use</a:t>
            </a:r>
            <a:endParaRPr lang="fr-FR" altLang="fr-FR" sz="2400" i="1" dirty="0">
              <a:latin typeface="Arial" pitchFamily="34" charset="0"/>
              <a:cs typeface="Arial" pitchFamily="34" charset="0"/>
            </a:endParaRPr>
          </a:p>
        </p:txBody>
      </p:sp>
      <p:graphicFrame>
        <p:nvGraphicFramePr>
          <p:cNvPr id="5" name="Content Placeholder 2">
            <a:extLst>
              <a:ext uri="{FF2B5EF4-FFF2-40B4-BE49-F238E27FC236}">
                <a16:creationId xmlns:a16="http://schemas.microsoft.com/office/drawing/2014/main" id="{8327D098-CA88-DB4B-BD3C-9E9489890DA0}"/>
              </a:ext>
            </a:extLst>
          </p:cNvPr>
          <p:cNvGraphicFramePr>
            <a:graphicFrameLocks/>
          </p:cNvGraphicFramePr>
          <p:nvPr>
            <p:extLst>
              <p:ext uri="{D42A27DB-BD31-4B8C-83A1-F6EECF244321}">
                <p14:modId xmlns:p14="http://schemas.microsoft.com/office/powerpoint/2010/main" val="967480464"/>
              </p:ext>
            </p:extLst>
          </p:nvPr>
        </p:nvGraphicFramePr>
        <p:xfrm>
          <a:off x="495299" y="777201"/>
          <a:ext cx="8191502" cy="4803732"/>
        </p:xfrm>
        <a:graphic>
          <a:graphicData uri="http://schemas.openxmlformats.org/drawingml/2006/table">
            <a:tbl>
              <a:tblPr firstRow="1" firstCol="1" bandRow="1">
                <a:tableStyleId>{6E25E649-3F16-4E02-A733-19D2CDBF48F0}</a:tableStyleId>
              </a:tblPr>
              <a:tblGrid>
                <a:gridCol w="9525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76801">
                  <a:extLst>
                    <a:ext uri="{9D8B030D-6E8A-4147-A177-3AD203B41FA5}">
                      <a16:colId xmlns:a16="http://schemas.microsoft.com/office/drawing/2014/main" val="1789016229"/>
                    </a:ext>
                  </a:extLst>
                </a:gridCol>
              </a:tblGrid>
              <a:tr h="30593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9925">
                <a:tc rowSpan="8">
                  <a:txBody>
                    <a:bodyPr/>
                    <a:lstStyle/>
                    <a:p>
                      <a:pPr algn="ctr" fontAlgn="ctr"/>
                      <a:r>
                        <a:rPr lang="en-US" sz="2000" b="0" u="none" strike="noStrike" dirty="0">
                          <a:effectLst/>
                          <a:latin typeface="+mn-lt"/>
                        </a:rPr>
                        <a:t>3. Resource use</a:t>
                      </a:r>
                      <a:r>
                        <a:rPr lang="en-US" sz="2000" u="none" strike="noStrike" dirty="0">
                          <a:effectLst/>
                          <a:latin typeface="+mn-lt"/>
                        </a:rPr>
                        <a:t> </a:t>
                      </a:r>
                      <a:endParaRPr lang="en-US" sz="2000" b="1" i="0" u="none" strike="noStrike" dirty="0">
                        <a:solidFill>
                          <a:srgbClr val="000000"/>
                        </a:solidFill>
                        <a:effectLst/>
                        <a:latin typeface="+mn-lt"/>
                      </a:endParaRPr>
                    </a:p>
                  </a:txBody>
                  <a:tcPr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3.1 Vaccine related costs and resource use</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24598">
                <a:tc vMerge="1">
                  <a:txBody>
                    <a:bodyPr/>
                    <a:lstStyle/>
                    <a:p>
                      <a:endParaRPr lang="en-US"/>
                    </a:p>
                  </a:txBody>
                  <a:tcPr/>
                </a:tc>
                <a:tc rowSpan="2">
                  <a:txBody>
                    <a:bodyPr/>
                    <a:lstStyle/>
                    <a:p>
                      <a:pPr algn="l" fontAlgn="ctr"/>
                      <a:r>
                        <a:rPr lang="en-US" sz="1400" u="none" strike="noStrike" dirty="0">
                          <a:effectLst/>
                        </a:rPr>
                        <a:t>3.2 Vaccine availability</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32261">
                <a:tc vMerge="1">
                  <a:txBody>
                    <a:bodyPr/>
                    <a:lstStyle/>
                    <a:p>
                      <a:endParaRPr lang="en-US"/>
                    </a:p>
                  </a:txBody>
                  <a:tcPr>
                    <a:lnT w="12700" cap="flat" cmpd="sng" algn="ctr">
                      <a:solidFill>
                        <a:schemeClr val="tx1"/>
                      </a:solidFill>
                      <a:prstDash val="solid"/>
                      <a:round/>
                      <a:headEnd type="none" w="med" len="med"/>
                      <a:tailEnd type="none" w="med" len="med"/>
                    </a:lnT>
                  </a:tcPr>
                </a:tc>
                <a:tc rowSpan="2">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32261">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424598">
                <a:tc vMerge="1">
                  <a:txBody>
                    <a:bodyPr/>
                    <a:lstStyle/>
                    <a:p>
                      <a:endParaRPr lang="en-US"/>
                    </a:p>
                  </a:txBody>
                  <a:tcPr>
                    <a:lnT w="12700" cap="flat" cmpd="sng" algn="ctr">
                      <a:solidFill>
                        <a:schemeClr val="tx1"/>
                      </a:solidFill>
                      <a:prstDash val="solid"/>
                      <a:round/>
                      <a:headEnd type="none" w="med" len="med"/>
                      <a:tailEnd type="none" w="med" len="med"/>
                    </a:lnT>
                  </a:tcPr>
                </a:tc>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68656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208093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31</a:t>
            </a:fld>
            <a:endParaRPr lang="fr-FR"/>
          </a:p>
        </p:txBody>
      </p:sp>
      <p:sp>
        <p:nvSpPr>
          <p:cNvPr id="34818" name="Titre 1"/>
          <p:cNvSpPr>
            <a:spLocks noGrp="1"/>
          </p:cNvSpPr>
          <p:nvPr>
            <p:ph type="title"/>
          </p:nvPr>
        </p:nvSpPr>
        <p:spPr>
          <a:xfrm>
            <a:off x="228600" y="-76200"/>
            <a:ext cx="8915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Resource use </a:t>
            </a:r>
            <a:endParaRPr lang="fr-FR" altLang="fr-FR" sz="2400" i="1" dirty="0">
              <a:latin typeface="Arial" pitchFamily="34" charset="0"/>
              <a:cs typeface="Arial" pitchFamily="34" charset="0"/>
            </a:endParaRPr>
          </a:p>
        </p:txBody>
      </p:sp>
      <p:graphicFrame>
        <p:nvGraphicFramePr>
          <p:cNvPr id="6" name="Content Placeholder 2">
            <a:extLst>
              <a:ext uri="{FF2B5EF4-FFF2-40B4-BE49-F238E27FC236}">
                <a16:creationId xmlns:a16="http://schemas.microsoft.com/office/drawing/2014/main" id="{F48EDEDF-5F85-BE43-8513-5F4C435C0A20}"/>
              </a:ext>
            </a:extLst>
          </p:cNvPr>
          <p:cNvGraphicFramePr>
            <a:graphicFrameLocks/>
          </p:cNvGraphicFramePr>
          <p:nvPr>
            <p:extLst>
              <p:ext uri="{D42A27DB-BD31-4B8C-83A1-F6EECF244321}">
                <p14:modId xmlns:p14="http://schemas.microsoft.com/office/powerpoint/2010/main" val="2236596428"/>
              </p:ext>
            </p:extLst>
          </p:nvPr>
        </p:nvGraphicFramePr>
        <p:xfrm>
          <a:off x="495299" y="777201"/>
          <a:ext cx="8191502" cy="4826772"/>
        </p:xfrm>
        <a:graphic>
          <a:graphicData uri="http://schemas.openxmlformats.org/drawingml/2006/table">
            <a:tbl>
              <a:tblPr firstRow="1" firstCol="1" bandRow="1">
                <a:tableStyleId>{6E25E649-3F16-4E02-A733-19D2CDBF48F0}</a:tableStyleId>
              </a:tblPr>
              <a:tblGrid>
                <a:gridCol w="9525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76801">
                  <a:extLst>
                    <a:ext uri="{9D8B030D-6E8A-4147-A177-3AD203B41FA5}">
                      <a16:colId xmlns:a16="http://schemas.microsoft.com/office/drawing/2014/main" val="1789016229"/>
                    </a:ext>
                  </a:extLst>
                </a:gridCol>
              </a:tblGrid>
              <a:tr h="30593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9925">
                <a:tc rowSpan="8">
                  <a:txBody>
                    <a:bodyPr/>
                    <a:lstStyle/>
                    <a:p>
                      <a:pPr algn="ctr" fontAlgn="ctr"/>
                      <a:r>
                        <a:rPr lang="en-US" sz="2000" b="0" u="none" strike="noStrike" dirty="0">
                          <a:effectLst/>
                          <a:latin typeface="+mn-lt"/>
                        </a:rPr>
                        <a:t>3. Resource use</a:t>
                      </a:r>
                      <a:r>
                        <a:rPr lang="en-US" sz="2000" u="none" strike="noStrike" dirty="0">
                          <a:effectLst/>
                          <a:latin typeface="+mn-lt"/>
                        </a:rPr>
                        <a:t> </a:t>
                      </a:r>
                      <a:endParaRPr lang="en-US" sz="2000" b="1" i="0" u="none" strike="noStrike" dirty="0">
                        <a:solidFill>
                          <a:srgbClr val="000000"/>
                        </a:solidFill>
                        <a:effectLst/>
                        <a:latin typeface="+mn-lt"/>
                      </a:endParaRPr>
                    </a:p>
                  </a:txBody>
                  <a:tcPr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3.1 Vaccine related costs and resource use</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24598">
                <a:tc vMerge="1">
                  <a:txBody>
                    <a:bodyPr/>
                    <a:lstStyle/>
                    <a:p>
                      <a:endParaRPr lang="en-US"/>
                    </a:p>
                  </a:txBody>
                  <a:tcPr/>
                </a:tc>
                <a:tc rowSpan="2">
                  <a:txBody>
                    <a:bodyPr/>
                    <a:lstStyle/>
                    <a:p>
                      <a:pPr algn="l" fontAlgn="ctr"/>
                      <a:r>
                        <a:rPr lang="en-US" sz="1400" u="none" strike="noStrike" dirty="0">
                          <a:effectLst/>
                        </a:rPr>
                        <a:t>3.2 Vaccine availability</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32261">
                <a:tc vMerge="1">
                  <a:txBody>
                    <a:bodyPr/>
                    <a:lstStyle/>
                    <a:p>
                      <a:endParaRPr lang="en-US"/>
                    </a:p>
                  </a:txBody>
                  <a:tcPr>
                    <a:lnT w="12700" cap="flat" cmpd="sng" algn="ctr">
                      <a:solidFill>
                        <a:schemeClr val="tx1"/>
                      </a:solidFill>
                      <a:prstDash val="solid"/>
                      <a:round/>
                      <a:headEnd type="none" w="med" len="med"/>
                      <a:tailEnd type="none" w="med" len="med"/>
                    </a:lnT>
                  </a:tcPr>
                </a:tc>
                <a:tc rowSpan="2">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32261">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424598">
                <a:tc vMerge="1">
                  <a:txBody>
                    <a:bodyPr/>
                    <a:lstStyle/>
                    <a:p>
                      <a:endParaRPr lang="en-US"/>
                    </a:p>
                  </a:txBody>
                  <a:tcPr>
                    <a:lnT w="12700" cap="flat" cmpd="sng" algn="ctr">
                      <a:solidFill>
                        <a:schemeClr val="tx1"/>
                      </a:solidFill>
                      <a:prstDash val="solid"/>
                      <a:round/>
                      <a:headEnd type="none" w="med" len="med"/>
                      <a:tailEnd type="none" w="med" len="med"/>
                    </a:lnT>
                  </a:tcPr>
                </a:tc>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68656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55686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32</a:t>
            </a:fld>
            <a:endParaRPr lang="fr-FR"/>
          </a:p>
        </p:txBody>
      </p:sp>
      <p:sp>
        <p:nvSpPr>
          <p:cNvPr id="34818" name="Titre 1"/>
          <p:cNvSpPr>
            <a:spLocks noGrp="1"/>
          </p:cNvSpPr>
          <p:nvPr>
            <p:ph type="title"/>
          </p:nvPr>
        </p:nvSpPr>
        <p:spPr>
          <a:xfrm>
            <a:off x="228600" y="-76200"/>
            <a:ext cx="8915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Resource use</a:t>
            </a:r>
            <a:endParaRPr lang="fr-FR" altLang="fr-FR" sz="2400" i="1" dirty="0">
              <a:latin typeface="Arial" pitchFamily="34" charset="0"/>
              <a:cs typeface="Arial" pitchFamily="34" charset="0"/>
            </a:endParaRPr>
          </a:p>
        </p:txBody>
      </p:sp>
      <p:graphicFrame>
        <p:nvGraphicFramePr>
          <p:cNvPr id="6" name="Content Placeholder 2">
            <a:extLst>
              <a:ext uri="{FF2B5EF4-FFF2-40B4-BE49-F238E27FC236}">
                <a16:creationId xmlns:a16="http://schemas.microsoft.com/office/drawing/2014/main" id="{5A4B5FC2-FFD1-634D-BC7F-5A466C8CF590}"/>
              </a:ext>
            </a:extLst>
          </p:cNvPr>
          <p:cNvGraphicFramePr>
            <a:graphicFrameLocks/>
          </p:cNvGraphicFramePr>
          <p:nvPr>
            <p:extLst>
              <p:ext uri="{D42A27DB-BD31-4B8C-83A1-F6EECF244321}">
                <p14:modId xmlns:p14="http://schemas.microsoft.com/office/powerpoint/2010/main" val="1003195760"/>
              </p:ext>
            </p:extLst>
          </p:nvPr>
        </p:nvGraphicFramePr>
        <p:xfrm>
          <a:off x="495299" y="777201"/>
          <a:ext cx="8191502" cy="4850066"/>
        </p:xfrm>
        <a:graphic>
          <a:graphicData uri="http://schemas.openxmlformats.org/drawingml/2006/table">
            <a:tbl>
              <a:tblPr firstRow="1" firstCol="1" bandRow="1">
                <a:tableStyleId>{6E25E649-3F16-4E02-A733-19D2CDBF48F0}</a:tableStyleId>
              </a:tblPr>
              <a:tblGrid>
                <a:gridCol w="9525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76801">
                  <a:extLst>
                    <a:ext uri="{9D8B030D-6E8A-4147-A177-3AD203B41FA5}">
                      <a16:colId xmlns:a16="http://schemas.microsoft.com/office/drawing/2014/main" val="1789016229"/>
                    </a:ext>
                  </a:extLst>
                </a:gridCol>
              </a:tblGrid>
              <a:tr h="30593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9925">
                <a:tc rowSpan="8">
                  <a:txBody>
                    <a:bodyPr/>
                    <a:lstStyle/>
                    <a:p>
                      <a:pPr algn="ctr" fontAlgn="ctr"/>
                      <a:r>
                        <a:rPr lang="en-US" sz="2000" b="0" u="none" strike="noStrike" dirty="0">
                          <a:effectLst/>
                          <a:latin typeface="+mn-lt"/>
                        </a:rPr>
                        <a:t>3. Resource use</a:t>
                      </a:r>
                      <a:r>
                        <a:rPr lang="en-US" sz="2000" u="none" strike="noStrike" dirty="0">
                          <a:effectLst/>
                          <a:latin typeface="+mn-lt"/>
                        </a:rPr>
                        <a:t> </a:t>
                      </a:r>
                      <a:endParaRPr lang="en-US" sz="2000" b="1" i="0" u="none" strike="noStrike" dirty="0">
                        <a:solidFill>
                          <a:srgbClr val="000000"/>
                        </a:solidFill>
                        <a:effectLst/>
                        <a:latin typeface="+mn-lt"/>
                      </a:endParaRPr>
                    </a:p>
                  </a:txBody>
                  <a:tcPr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3.1 Vaccine related costs and resource use</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24598">
                <a:tc vMerge="1">
                  <a:txBody>
                    <a:bodyPr/>
                    <a:lstStyle/>
                    <a:p>
                      <a:endParaRPr lang="en-US"/>
                    </a:p>
                  </a:txBody>
                  <a:tcPr/>
                </a:tc>
                <a:tc rowSpan="2">
                  <a:txBody>
                    <a:bodyPr/>
                    <a:lstStyle/>
                    <a:p>
                      <a:pPr algn="l" fontAlgn="ctr"/>
                      <a:r>
                        <a:rPr lang="en-US" sz="1400" u="none" strike="noStrike" dirty="0">
                          <a:effectLst/>
                        </a:rPr>
                        <a:t>3.2 Vaccine availability</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vaccine and long-term supply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Available suppliers and competition dynamic in the market</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32261">
                <a:tc vMerge="1">
                  <a:txBody>
                    <a:bodyPr/>
                    <a:lstStyle/>
                    <a:p>
                      <a:endParaRPr lang="en-US"/>
                    </a:p>
                  </a:txBody>
                  <a:tcPr>
                    <a:lnT w="12700" cap="flat" cmpd="sng" algn="ctr">
                      <a:solidFill>
                        <a:schemeClr val="tx1"/>
                      </a:solidFill>
                      <a:prstDash val="solid"/>
                      <a:round/>
                      <a:headEnd type="none" w="med" len="med"/>
                      <a:tailEnd type="none" w="med" len="med"/>
                    </a:lnT>
                  </a:tcPr>
                </a:tc>
                <a:tc rowSpan="2">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32261">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424598">
                <a:tc vMerge="1">
                  <a:txBody>
                    <a:bodyPr/>
                    <a:lstStyle/>
                    <a:p>
                      <a:endParaRPr lang="en-US"/>
                    </a:p>
                  </a:txBody>
                  <a:tcPr>
                    <a:lnT w="12700" cap="flat" cmpd="sng" algn="ctr">
                      <a:solidFill>
                        <a:schemeClr val="tx1"/>
                      </a:solidFill>
                      <a:prstDash val="solid"/>
                      <a:round/>
                      <a:headEnd type="none" w="med" len="med"/>
                      <a:tailEnd type="none" w="med" len="med"/>
                    </a:lnT>
                  </a:tcPr>
                </a:tc>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68656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279439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33</a:t>
            </a:fld>
            <a:endParaRPr lang="fr-FR"/>
          </a:p>
        </p:txBody>
      </p:sp>
      <p:sp>
        <p:nvSpPr>
          <p:cNvPr id="34818" name="Titre 1"/>
          <p:cNvSpPr>
            <a:spLocks noGrp="1"/>
          </p:cNvSpPr>
          <p:nvPr>
            <p:ph type="title"/>
          </p:nvPr>
        </p:nvSpPr>
        <p:spPr>
          <a:xfrm>
            <a:off x="228600" y="-76200"/>
            <a:ext cx="8915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Resource use</a:t>
            </a:r>
            <a:endParaRPr lang="fr-FR" altLang="fr-FR" sz="2400" i="1" dirty="0">
              <a:latin typeface="Arial" pitchFamily="34" charset="0"/>
              <a:cs typeface="Arial" pitchFamily="34" charset="0"/>
            </a:endParaRPr>
          </a:p>
        </p:txBody>
      </p:sp>
      <p:graphicFrame>
        <p:nvGraphicFramePr>
          <p:cNvPr id="5" name="Content Placeholder 2">
            <a:extLst>
              <a:ext uri="{FF2B5EF4-FFF2-40B4-BE49-F238E27FC236}">
                <a16:creationId xmlns:a16="http://schemas.microsoft.com/office/drawing/2014/main" id="{FC1DDF0C-835B-4B48-ACD9-5B2A2F71BABF}"/>
              </a:ext>
            </a:extLst>
          </p:cNvPr>
          <p:cNvGraphicFramePr>
            <a:graphicFrameLocks/>
          </p:cNvGraphicFramePr>
          <p:nvPr>
            <p:extLst>
              <p:ext uri="{D42A27DB-BD31-4B8C-83A1-F6EECF244321}">
                <p14:modId xmlns:p14="http://schemas.microsoft.com/office/powerpoint/2010/main" val="2050780526"/>
              </p:ext>
            </p:extLst>
          </p:nvPr>
        </p:nvGraphicFramePr>
        <p:xfrm>
          <a:off x="495299" y="777201"/>
          <a:ext cx="8191502" cy="4884754"/>
        </p:xfrm>
        <a:graphic>
          <a:graphicData uri="http://schemas.openxmlformats.org/drawingml/2006/table">
            <a:tbl>
              <a:tblPr firstRow="1" firstCol="1" bandRow="1">
                <a:tableStyleId>{6E25E649-3F16-4E02-A733-19D2CDBF48F0}</a:tableStyleId>
              </a:tblPr>
              <a:tblGrid>
                <a:gridCol w="9525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76801">
                  <a:extLst>
                    <a:ext uri="{9D8B030D-6E8A-4147-A177-3AD203B41FA5}">
                      <a16:colId xmlns:a16="http://schemas.microsoft.com/office/drawing/2014/main" val="1789016229"/>
                    </a:ext>
                  </a:extLst>
                </a:gridCol>
              </a:tblGrid>
              <a:tr h="30593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9925">
                <a:tc rowSpan="8">
                  <a:txBody>
                    <a:bodyPr/>
                    <a:lstStyle/>
                    <a:p>
                      <a:pPr algn="ctr" fontAlgn="ctr"/>
                      <a:r>
                        <a:rPr lang="en-US" sz="2000" b="0" u="none" strike="noStrike" dirty="0">
                          <a:effectLst/>
                          <a:latin typeface="+mn-lt"/>
                        </a:rPr>
                        <a:t>3. Resource use</a:t>
                      </a:r>
                      <a:r>
                        <a:rPr lang="en-US" sz="2000" u="none" strike="noStrike" dirty="0">
                          <a:effectLst/>
                          <a:latin typeface="+mn-lt"/>
                        </a:rPr>
                        <a:t> </a:t>
                      </a:r>
                      <a:endParaRPr lang="en-US" sz="2000" b="1" i="0" u="none" strike="noStrike" dirty="0">
                        <a:solidFill>
                          <a:srgbClr val="000000"/>
                        </a:solidFill>
                        <a:effectLst/>
                        <a:latin typeface="+mn-lt"/>
                      </a:endParaRPr>
                    </a:p>
                  </a:txBody>
                  <a:tcPr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3.1 Vaccine related costs and resource use</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24598">
                <a:tc vMerge="1">
                  <a:txBody>
                    <a:bodyPr/>
                    <a:lstStyle/>
                    <a:p>
                      <a:endParaRPr lang="en-US"/>
                    </a:p>
                  </a:txBody>
                  <a:tcPr/>
                </a:tc>
                <a:tc rowSpan="2">
                  <a:txBody>
                    <a:bodyPr/>
                    <a:lstStyle/>
                    <a:p>
                      <a:pPr algn="l" fontAlgn="ctr"/>
                      <a:r>
                        <a:rPr lang="en-US" sz="1400" u="none" strike="noStrike" dirty="0">
                          <a:effectLst/>
                        </a:rPr>
                        <a:t>3.2 Vaccine availability</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vaccine and long-term supply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Available suppliers and competition dynamic in the market</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32261">
                <a:tc vMerge="1">
                  <a:txBody>
                    <a:bodyPr/>
                    <a:lstStyle/>
                    <a:p>
                      <a:endParaRPr lang="en-US"/>
                    </a:p>
                  </a:txBody>
                  <a:tcPr>
                    <a:lnT w="12700" cap="flat" cmpd="sng" algn="ctr">
                      <a:solidFill>
                        <a:schemeClr val="tx1"/>
                      </a:solidFill>
                      <a:prstDash val="solid"/>
                      <a:round/>
                      <a:headEnd type="none" w="med" len="med"/>
                      <a:tailEnd type="none" w="med" len="med"/>
                    </a:lnT>
                  </a:tcPr>
                </a:tc>
                <a:tc rowSpan="2">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fiscal space to effectively implement and sustain the recommendation in the </a:t>
                      </a:r>
                      <a:r>
                        <a:rPr lang="en-US" sz="1400" u="none" strike="noStrike" dirty="0" err="1">
                          <a:effectLst/>
                        </a:rPr>
                        <a:t>programme</a:t>
                      </a:r>
                      <a:endParaRPr lang="en-US" sz="1400" u="none" strike="noStrike" dirty="0">
                        <a:effectLst/>
                      </a:endParaRP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32261">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Prevailing prices for the vaccine in the market and price estimations for the local community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424598">
                <a:tc vMerge="1">
                  <a:txBody>
                    <a:bodyPr/>
                    <a:lstStyle/>
                    <a:p>
                      <a:endParaRPr lang="en-US"/>
                    </a:p>
                  </a:txBody>
                  <a:tcPr>
                    <a:lnT w="12700" cap="flat" cmpd="sng" algn="ctr">
                      <a:solidFill>
                        <a:schemeClr val="tx1"/>
                      </a:solidFill>
                      <a:prstDash val="solid"/>
                      <a:round/>
                      <a:headEnd type="none" w="med" len="med"/>
                      <a:tailEnd type="none" w="med" len="med"/>
                    </a:lnT>
                  </a:tcPr>
                </a:tc>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68656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solidFill>
                      <a:schemeClr val="accent1">
                        <a:lumMod val="20000"/>
                        <a:lumOff val="80000"/>
                      </a:schemeClr>
                    </a:solidFill>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106511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34</a:t>
            </a:fld>
            <a:endParaRPr lang="fr-FR"/>
          </a:p>
        </p:txBody>
      </p:sp>
      <p:sp>
        <p:nvSpPr>
          <p:cNvPr id="34818" name="Titre 1"/>
          <p:cNvSpPr>
            <a:spLocks noGrp="1"/>
          </p:cNvSpPr>
          <p:nvPr>
            <p:ph type="title"/>
          </p:nvPr>
        </p:nvSpPr>
        <p:spPr>
          <a:xfrm>
            <a:off x="228600" y="-76200"/>
            <a:ext cx="89154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Resource use</a:t>
            </a:r>
            <a:endParaRPr lang="fr-FR" altLang="fr-FR" sz="2400" i="1" dirty="0">
              <a:latin typeface="Arial" pitchFamily="34" charset="0"/>
              <a:cs typeface="Arial" pitchFamily="34" charset="0"/>
            </a:endParaRPr>
          </a:p>
        </p:txBody>
      </p:sp>
      <p:graphicFrame>
        <p:nvGraphicFramePr>
          <p:cNvPr id="5" name="Content Placeholder 2">
            <a:extLst>
              <a:ext uri="{FF2B5EF4-FFF2-40B4-BE49-F238E27FC236}">
                <a16:creationId xmlns:a16="http://schemas.microsoft.com/office/drawing/2014/main" id="{3EBFEF86-7D19-B349-B2A9-B881ABE54ED3}"/>
              </a:ext>
            </a:extLst>
          </p:cNvPr>
          <p:cNvGraphicFramePr>
            <a:graphicFrameLocks/>
          </p:cNvGraphicFramePr>
          <p:nvPr>
            <p:extLst>
              <p:ext uri="{D42A27DB-BD31-4B8C-83A1-F6EECF244321}">
                <p14:modId xmlns:p14="http://schemas.microsoft.com/office/powerpoint/2010/main" val="2099806038"/>
              </p:ext>
            </p:extLst>
          </p:nvPr>
        </p:nvGraphicFramePr>
        <p:xfrm>
          <a:off x="495299" y="777201"/>
          <a:ext cx="8191502" cy="4908048"/>
        </p:xfrm>
        <a:graphic>
          <a:graphicData uri="http://schemas.openxmlformats.org/drawingml/2006/table">
            <a:tbl>
              <a:tblPr firstRow="1" firstCol="1" bandRow="1">
                <a:tableStyleId>{6E25E649-3F16-4E02-A733-19D2CDBF48F0}</a:tableStyleId>
              </a:tblPr>
              <a:tblGrid>
                <a:gridCol w="9525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76801">
                  <a:extLst>
                    <a:ext uri="{9D8B030D-6E8A-4147-A177-3AD203B41FA5}">
                      <a16:colId xmlns:a16="http://schemas.microsoft.com/office/drawing/2014/main" val="1789016229"/>
                    </a:ext>
                  </a:extLst>
                </a:gridCol>
              </a:tblGrid>
              <a:tr h="30593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9925">
                <a:tc rowSpan="8">
                  <a:txBody>
                    <a:bodyPr/>
                    <a:lstStyle/>
                    <a:p>
                      <a:pPr algn="ctr" fontAlgn="ctr"/>
                      <a:r>
                        <a:rPr lang="en-US" sz="2000" b="0" u="none" strike="noStrike" dirty="0">
                          <a:effectLst/>
                          <a:latin typeface="+mn-lt"/>
                        </a:rPr>
                        <a:t>3. Resource use</a:t>
                      </a:r>
                      <a:endParaRPr lang="en-US" sz="2000" b="0" i="0" u="none" strike="noStrike" dirty="0">
                        <a:solidFill>
                          <a:srgbClr val="FFFFFF"/>
                        </a:solidFill>
                        <a:effectLst/>
                        <a:latin typeface="+mn-lt"/>
                      </a:endParaRPr>
                    </a:p>
                    <a:p>
                      <a:pPr algn="l" fontAlgn="ctr"/>
                      <a:r>
                        <a:rPr lang="en-US" sz="2000" u="none" strike="noStrike" dirty="0">
                          <a:effectLst/>
                          <a:latin typeface="+mn-lt"/>
                        </a:rPr>
                        <a:t> </a:t>
                      </a:r>
                      <a:endParaRPr lang="en-US" sz="2000" b="1" i="0" u="none" strike="noStrike" dirty="0">
                        <a:solidFill>
                          <a:srgbClr val="000000"/>
                        </a:solidFill>
                        <a:effectLst/>
                        <a:latin typeface="+mn-lt"/>
                      </a:endParaRPr>
                    </a:p>
                  </a:txBody>
                  <a:tcPr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3.1 Vaccine related costs and resource use</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24598">
                <a:tc vMerge="1">
                  <a:txBody>
                    <a:bodyPr/>
                    <a:lstStyle/>
                    <a:p>
                      <a:endParaRPr lang="en-US"/>
                    </a:p>
                  </a:txBody>
                  <a:tcPr/>
                </a:tc>
                <a:tc rowSpan="2">
                  <a:txBody>
                    <a:bodyPr/>
                    <a:lstStyle/>
                    <a:p>
                      <a:pPr algn="l" fontAlgn="ctr"/>
                      <a:r>
                        <a:rPr lang="en-US" sz="1400" u="none" strike="noStrike" dirty="0">
                          <a:effectLst/>
                        </a:rPr>
                        <a:t>3.2 Vaccine availability</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vaccine and long-term supply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Available suppliers and competition dynamic in the market</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32261">
                <a:tc vMerge="1">
                  <a:txBody>
                    <a:bodyPr/>
                    <a:lstStyle/>
                    <a:p>
                      <a:endParaRPr lang="en-US"/>
                    </a:p>
                  </a:txBody>
                  <a:tcPr>
                    <a:lnT w="12700" cap="flat" cmpd="sng" algn="ctr">
                      <a:solidFill>
                        <a:schemeClr val="tx1"/>
                      </a:solidFill>
                      <a:prstDash val="solid"/>
                      <a:round/>
                      <a:headEnd type="none" w="med" len="med"/>
                      <a:tailEnd type="none" w="med" len="med"/>
                    </a:lnT>
                  </a:tcPr>
                </a:tc>
                <a:tc rowSpan="2">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fiscal space to effectively implement and sustain the recommendation in the </a:t>
                      </a:r>
                      <a:r>
                        <a:rPr lang="en-US" sz="1400" u="none" strike="noStrike" dirty="0" err="1">
                          <a:effectLst/>
                        </a:rPr>
                        <a:t>programme</a:t>
                      </a:r>
                      <a:endParaRPr lang="en-US" sz="1400" u="none" strike="noStrike" dirty="0">
                        <a:effectLst/>
                      </a:endParaRP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32261">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Prevailing prices for the vaccine in the market and price estimations for the local community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424598">
                <a:tc vMerge="1">
                  <a:txBody>
                    <a:bodyPr/>
                    <a:lstStyle/>
                    <a:p>
                      <a:endParaRPr lang="en-US"/>
                    </a:p>
                  </a:txBody>
                  <a:tcPr>
                    <a:lnT w="12700" cap="flat" cmpd="sng" algn="ctr">
                      <a:solidFill>
                        <a:schemeClr val="tx1"/>
                      </a:solidFill>
                      <a:prstDash val="solid"/>
                      <a:round/>
                      <a:headEnd type="none" w="med" len="med"/>
                      <a:tailEnd type="none" w="med" len="med"/>
                    </a:lnT>
                  </a:tcPr>
                </a:tc>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Health Gain</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24598">
                <a:tc vMerge="1">
                  <a:txBody>
                    <a:bodyPr/>
                    <a:lstStyle/>
                    <a:p>
                      <a:endParaRPr lang="en-US"/>
                    </a:p>
                  </a:txBody>
                  <a:tcP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Reduction in healthcare costs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686568">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Cost-effectiveness ratio of vaccination program </a:t>
                      </a: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4159692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Generic issues for decision-making</a:t>
            </a:r>
            <a:br>
              <a:rPr lang="en-GB" sz="3700" dirty="0"/>
            </a:br>
            <a:endParaRPr lang="en-US" i="1" dirty="0"/>
          </a:p>
        </p:txBody>
      </p:sp>
      <p:sp>
        <p:nvSpPr>
          <p:cNvPr id="5" name="Espace réservé du pied de page 1"/>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graphicFrame>
        <p:nvGraphicFramePr>
          <p:cNvPr id="7" name="Diagram 6">
            <a:extLst>
              <a:ext uri="{FF2B5EF4-FFF2-40B4-BE49-F238E27FC236}">
                <a16:creationId xmlns:a16="http://schemas.microsoft.com/office/drawing/2014/main" id="{B5C2E9B5-2139-324D-819B-0D284E619011}"/>
              </a:ext>
            </a:extLst>
          </p:cNvPr>
          <p:cNvGraphicFramePr/>
          <p:nvPr>
            <p:extLst>
              <p:ext uri="{D42A27DB-BD31-4B8C-83A1-F6EECF244321}">
                <p14:modId xmlns:p14="http://schemas.microsoft.com/office/powerpoint/2010/main" val="246635820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232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36</a:t>
            </a:fld>
            <a:endParaRPr lang="fr-FR"/>
          </a:p>
        </p:txBody>
      </p:sp>
      <p:sp>
        <p:nvSpPr>
          <p:cNvPr id="34818" name="Titre 1"/>
          <p:cNvSpPr>
            <a:spLocks noGrp="1"/>
          </p:cNvSpPr>
          <p:nvPr>
            <p:ph type="title"/>
          </p:nvPr>
        </p:nvSpPr>
        <p:spPr>
          <a:xfrm>
            <a:off x="396000" y="17831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Health policy and programmatic issues</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3989268024"/>
              </p:ext>
            </p:extLst>
          </p:nvPr>
        </p:nvGraphicFramePr>
        <p:xfrm>
          <a:off x="529334" y="838200"/>
          <a:ext cx="8481332" cy="5161409"/>
        </p:xfrm>
        <a:graphic>
          <a:graphicData uri="http://schemas.openxmlformats.org/drawingml/2006/table">
            <a:tbl>
              <a:tblPr firstRow="1" firstCol="1" bandRow="1">
                <a:tableStyleId>{2A488322-F2BA-4B5B-9748-0D474271808F}</a:tableStyleId>
              </a:tblPr>
              <a:tblGrid>
                <a:gridCol w="942370">
                  <a:extLst>
                    <a:ext uri="{9D8B030D-6E8A-4147-A177-3AD203B41FA5}">
                      <a16:colId xmlns:a16="http://schemas.microsoft.com/office/drawing/2014/main" val="20000"/>
                    </a:ext>
                  </a:extLst>
                </a:gridCol>
                <a:gridCol w="2162232">
                  <a:extLst>
                    <a:ext uri="{9D8B030D-6E8A-4147-A177-3AD203B41FA5}">
                      <a16:colId xmlns:a16="http://schemas.microsoft.com/office/drawing/2014/main" val="3542868447"/>
                    </a:ext>
                  </a:extLst>
                </a:gridCol>
                <a:gridCol w="5376730">
                  <a:extLst>
                    <a:ext uri="{9D8B030D-6E8A-4147-A177-3AD203B41FA5}">
                      <a16:colId xmlns:a16="http://schemas.microsoft.com/office/drawing/2014/main" val="20001"/>
                    </a:ext>
                  </a:extLst>
                </a:gridCol>
              </a:tblGrid>
              <a:tr h="5182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Element</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rowSpan="9">
                  <a:txBody>
                    <a:bodyPr/>
                    <a:lstStyle/>
                    <a:p>
                      <a:pPr algn="ctr" fontAlgn="ctr"/>
                      <a:r>
                        <a:rPr lang="en-US" sz="2000" u="none" strike="noStrike" dirty="0">
                          <a:effectLst/>
                        </a:rPr>
                        <a:t>4. Health policy and programmatic issues</a:t>
                      </a:r>
                    </a:p>
                    <a:p>
                      <a:pPr algn="l"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4.1 Interaction with other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vMerge="1">
                  <a:txBody>
                    <a:bodyPr/>
                    <a:lstStyle/>
                    <a:p>
                      <a:endParaRPr lang="en-US"/>
                    </a:p>
                  </a:txBody>
                  <a:tcPr/>
                </a:tc>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vMerge="1">
                  <a:txBody>
                    <a:bodyPr/>
                    <a:lstStyle/>
                    <a:p>
                      <a:endParaRPr lang="en-US"/>
                    </a:p>
                  </a:txBody>
                  <a:tcPr/>
                </a:tc>
                <a:tc>
                  <a:txBody>
                    <a:bodyPr/>
                    <a:lstStyle/>
                    <a:p>
                      <a:pPr algn="l" fontAlgn="ctr"/>
                      <a:r>
                        <a:rPr lang="en-US" sz="1350" u="none" strike="noStrike">
                          <a:effectLst/>
                        </a:rPr>
                        <a:t>4.3 Vaccine registration and regulations</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vMerge="1">
                  <a:txBody>
                    <a:bodyPr/>
                    <a:lstStyle/>
                    <a:p>
                      <a:endParaRPr lang="en-US"/>
                    </a:p>
                  </a:txBody>
                  <a:tcPr/>
                </a:tc>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vMerge="1">
                  <a:txBody>
                    <a:bodyPr/>
                    <a:lstStyle/>
                    <a:p>
                      <a:endParaRPr lang="en-US"/>
                    </a:p>
                  </a:txBody>
                  <a:tcPr/>
                </a:tc>
                <a:tc rowSpan="2">
                  <a:txBody>
                    <a:bodyPr/>
                    <a:lstStyle/>
                    <a:p>
                      <a:pPr algn="l" fontAlgn="ctr"/>
                      <a:r>
                        <a:rPr lang="en-US" sz="1350" u="none" strike="noStrike">
                          <a:effectLst/>
                        </a:rPr>
                        <a:t>4.5 Ability to evaluate</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vMerge="1">
                  <a:txBody>
                    <a:bodyPr/>
                    <a:lstStyle/>
                    <a:p>
                      <a:endParaRPr lang="en-US"/>
                    </a:p>
                  </a:txBody>
                  <a:tcPr/>
                </a:tc>
                <a:tc>
                  <a:txBody>
                    <a:bodyPr/>
                    <a:lstStyle/>
                    <a:p>
                      <a:pPr algn="l" fontAlgn="ctr"/>
                      <a:r>
                        <a:rPr lang="en-US" sz="1350" u="none" strike="noStrike">
                          <a:effectLst/>
                        </a:rPr>
                        <a:t>4.6 Acceptability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vMerge="1">
                  <a:txBody>
                    <a:bodyPr/>
                    <a:lstStyle/>
                    <a:p>
                      <a:endParaRPr lang="en-US"/>
                    </a:p>
                  </a:txBody>
                  <a:tcPr/>
                </a:tc>
                <a:tc>
                  <a:txBody>
                    <a:bodyPr/>
                    <a:lstStyle/>
                    <a:p>
                      <a:pPr algn="l" fontAlgn="ctr"/>
                      <a:r>
                        <a:rPr lang="en-US" sz="1350" u="none" strike="noStrike" dirty="0">
                          <a:effectLst/>
                        </a:rPr>
                        <a:t>4.7 Equity </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350" u="none" strike="noStrike" dirty="0">
                          <a:effectLst/>
                        </a:rPr>
                        <a:t>4.8 Social Considerations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Tree>
    <p:extLst>
      <p:ext uri="{BB962C8B-B14F-4D97-AF65-F5344CB8AC3E}">
        <p14:creationId xmlns:p14="http://schemas.microsoft.com/office/powerpoint/2010/main" val="422535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37</a:t>
            </a:fld>
            <a:endParaRPr lang="fr-FR"/>
          </a:p>
        </p:txBody>
      </p:sp>
      <p:sp>
        <p:nvSpPr>
          <p:cNvPr id="34818" name="Titre 1"/>
          <p:cNvSpPr>
            <a:spLocks noGrp="1"/>
          </p:cNvSpPr>
          <p:nvPr>
            <p:ph type="title"/>
          </p:nvPr>
        </p:nvSpPr>
        <p:spPr>
          <a:xfrm>
            <a:off x="396000" y="17831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Health policy and programmatic issues</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2795636622"/>
              </p:ext>
            </p:extLst>
          </p:nvPr>
        </p:nvGraphicFramePr>
        <p:xfrm>
          <a:off x="529334" y="838200"/>
          <a:ext cx="8481332" cy="5367149"/>
        </p:xfrm>
        <a:graphic>
          <a:graphicData uri="http://schemas.openxmlformats.org/drawingml/2006/table">
            <a:tbl>
              <a:tblPr firstRow="1" firstCol="1" bandRow="1">
                <a:tableStyleId>{2A488322-F2BA-4B5B-9748-0D474271808F}</a:tableStyleId>
              </a:tblPr>
              <a:tblGrid>
                <a:gridCol w="942370">
                  <a:extLst>
                    <a:ext uri="{9D8B030D-6E8A-4147-A177-3AD203B41FA5}">
                      <a16:colId xmlns:a16="http://schemas.microsoft.com/office/drawing/2014/main" val="20000"/>
                    </a:ext>
                  </a:extLst>
                </a:gridCol>
                <a:gridCol w="2162232">
                  <a:extLst>
                    <a:ext uri="{9D8B030D-6E8A-4147-A177-3AD203B41FA5}">
                      <a16:colId xmlns:a16="http://schemas.microsoft.com/office/drawing/2014/main" val="3542868447"/>
                    </a:ext>
                  </a:extLst>
                </a:gridCol>
                <a:gridCol w="5376730">
                  <a:extLst>
                    <a:ext uri="{9D8B030D-6E8A-4147-A177-3AD203B41FA5}">
                      <a16:colId xmlns:a16="http://schemas.microsoft.com/office/drawing/2014/main" val="20001"/>
                    </a:ext>
                  </a:extLst>
                </a:gridCol>
              </a:tblGrid>
              <a:tr h="5182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rowSpan="9">
                  <a:txBody>
                    <a:bodyPr/>
                    <a:lstStyle/>
                    <a:p>
                      <a:pPr algn="ctr" fontAlgn="ctr"/>
                      <a:r>
                        <a:rPr lang="en-US" sz="2000" u="none" strike="noStrike" dirty="0">
                          <a:effectLst/>
                        </a:rPr>
                        <a:t>4. Health policy and programmatic issues</a:t>
                      </a:r>
                    </a:p>
                    <a:p>
                      <a:pPr algn="l"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4.1 Interaction with other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vMerge="1">
                  <a:txBody>
                    <a:bodyPr/>
                    <a:lstStyle/>
                    <a:p>
                      <a:endParaRPr lang="en-US"/>
                    </a:p>
                  </a:txBody>
                  <a:tcPr/>
                </a:tc>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vMerge="1">
                  <a:txBody>
                    <a:bodyPr/>
                    <a:lstStyle/>
                    <a:p>
                      <a:endParaRPr lang="en-US"/>
                    </a:p>
                  </a:txBody>
                  <a:tcPr/>
                </a:tc>
                <a:tc>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vMerge="1">
                  <a:txBody>
                    <a:bodyPr/>
                    <a:lstStyle/>
                    <a:p>
                      <a:endParaRPr lang="en-US"/>
                    </a:p>
                  </a:txBody>
                  <a:tcPr/>
                </a:tc>
                <a:tc>
                  <a:txBody>
                    <a:bodyPr/>
                    <a:lstStyle/>
                    <a:p>
                      <a:pPr algn="l" fontAlgn="ct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vMerge="1">
                  <a:txBody>
                    <a:bodyPr/>
                    <a:lstStyle/>
                    <a:p>
                      <a:endParaRPr lang="en-US"/>
                    </a:p>
                  </a:txBody>
                  <a:tcPr/>
                </a:tc>
                <a:tc rowSpan="2">
                  <a:txBody>
                    <a:bodyPr/>
                    <a:lstStyle/>
                    <a:p>
                      <a:pPr algn="l" fontAlgn="ct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vMerge="1">
                  <a:txBody>
                    <a:bodyPr/>
                    <a:lstStyle/>
                    <a:p>
                      <a:endParaRPr lang="en-US"/>
                    </a:p>
                  </a:txBody>
                  <a:tcPr/>
                </a:tc>
                <a:tc>
                  <a:txBody>
                    <a:bodyPr/>
                    <a:lstStyle/>
                    <a:p>
                      <a:pPr algn="l" fontAlgn="ct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vMerge="1">
                  <a:txBody>
                    <a:bodyPr/>
                    <a:lstStyle/>
                    <a:p>
                      <a:endParaRPr lang="en-US"/>
                    </a:p>
                  </a:txBody>
                  <a:tcPr/>
                </a:tc>
                <a:tc>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Tree>
    <p:extLst>
      <p:ext uri="{BB962C8B-B14F-4D97-AF65-F5344CB8AC3E}">
        <p14:creationId xmlns:p14="http://schemas.microsoft.com/office/powerpoint/2010/main" val="1482479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38</a:t>
            </a:fld>
            <a:endParaRPr lang="fr-FR"/>
          </a:p>
        </p:txBody>
      </p:sp>
      <p:sp>
        <p:nvSpPr>
          <p:cNvPr id="34818" name="Titre 1"/>
          <p:cNvSpPr>
            <a:spLocks noGrp="1"/>
          </p:cNvSpPr>
          <p:nvPr>
            <p:ph type="title"/>
          </p:nvPr>
        </p:nvSpPr>
        <p:spPr>
          <a:xfrm>
            <a:off x="396000" y="17831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Health policy and programmatic issues</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2279251991"/>
              </p:ext>
            </p:extLst>
          </p:nvPr>
        </p:nvGraphicFramePr>
        <p:xfrm>
          <a:off x="529334" y="838200"/>
          <a:ext cx="8481332" cy="5580705"/>
        </p:xfrm>
        <a:graphic>
          <a:graphicData uri="http://schemas.openxmlformats.org/drawingml/2006/table">
            <a:tbl>
              <a:tblPr firstRow="1" firstCol="1" bandRow="1">
                <a:tableStyleId>{2A488322-F2BA-4B5B-9748-0D474271808F}</a:tableStyleId>
              </a:tblPr>
              <a:tblGrid>
                <a:gridCol w="942370">
                  <a:extLst>
                    <a:ext uri="{9D8B030D-6E8A-4147-A177-3AD203B41FA5}">
                      <a16:colId xmlns:a16="http://schemas.microsoft.com/office/drawing/2014/main" val="20000"/>
                    </a:ext>
                  </a:extLst>
                </a:gridCol>
                <a:gridCol w="2162232">
                  <a:extLst>
                    <a:ext uri="{9D8B030D-6E8A-4147-A177-3AD203B41FA5}">
                      <a16:colId xmlns:a16="http://schemas.microsoft.com/office/drawing/2014/main" val="3542868447"/>
                    </a:ext>
                  </a:extLst>
                </a:gridCol>
                <a:gridCol w="5376730">
                  <a:extLst>
                    <a:ext uri="{9D8B030D-6E8A-4147-A177-3AD203B41FA5}">
                      <a16:colId xmlns:a16="http://schemas.microsoft.com/office/drawing/2014/main" val="20001"/>
                    </a:ext>
                  </a:extLst>
                </a:gridCol>
              </a:tblGrid>
              <a:tr h="5182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rowSpan="9">
                  <a:txBody>
                    <a:bodyPr/>
                    <a:lstStyle/>
                    <a:p>
                      <a:pPr algn="ctr" fontAlgn="ctr"/>
                      <a:r>
                        <a:rPr lang="en-US" sz="2000" u="none" strike="noStrike" dirty="0">
                          <a:effectLst/>
                        </a:rPr>
                        <a:t>4. Health policy and programmatic issues</a:t>
                      </a:r>
                    </a:p>
                    <a:p>
                      <a:pPr algn="l"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4.1 Interaction with other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vMerge="1">
                  <a:txBody>
                    <a:bodyPr/>
                    <a:lstStyle/>
                    <a:p>
                      <a:endParaRPr lang="en-US"/>
                    </a:p>
                  </a:txBody>
                  <a:tcPr/>
                </a:tc>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vMerge="1">
                  <a:txBody>
                    <a:bodyPr/>
                    <a:lstStyle/>
                    <a:p>
                      <a:endParaRPr lang="en-US"/>
                    </a:p>
                  </a:txBody>
                  <a:tcPr/>
                </a:tc>
                <a:tc>
                  <a:txBody>
                    <a:bodyPr/>
                    <a:lstStyle/>
                    <a:p>
                      <a:pPr algn="l" fontAlgn="ctr"/>
                      <a:r>
                        <a:rPr lang="en-US" sz="1350" u="none" strike="noStrike" dirty="0">
                          <a:effectLst/>
                        </a:rPr>
                        <a:t>4.3 Vaccine registration and regulations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NRA* requirements to register available vaccines for use in target population and/or use in a different schedule as originally recommended</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vMerge="1">
                  <a:txBody>
                    <a:bodyPr/>
                    <a:lstStyle/>
                    <a:p>
                      <a:endParaRPr lang="en-US"/>
                    </a:p>
                  </a:txBody>
                  <a:tcPr/>
                </a:tc>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human, technical, and financial resources for distribution (including cold chain sustainability)</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vMerge="1">
                  <a:txBody>
                    <a:bodyPr/>
                    <a:lstStyle/>
                    <a:p>
                      <a:endParaRPr lang="en-US"/>
                    </a:p>
                  </a:txBody>
                  <a:tcPr/>
                </a:tc>
                <a:tc rowSpan="2">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vMerge="1">
                  <a:txBody>
                    <a:bodyPr/>
                    <a:lstStyle/>
                    <a:p>
                      <a:endParaRPr lang="en-US"/>
                    </a:p>
                  </a:txBody>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vMerge="1">
                  <a:txBody>
                    <a:bodyPr/>
                    <a:lstStyle/>
                    <a:p>
                      <a:endParaRPr lang="en-US"/>
                    </a:p>
                  </a:txBody>
                  <a:tcPr/>
                </a:tc>
                <a:tc>
                  <a:txBody>
                    <a:bodyPr/>
                    <a:lstStyle/>
                    <a:p>
                      <a:pPr algn="l" fontAlgn="ct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vMerge="1">
                  <a:txBody>
                    <a:bodyPr/>
                    <a:lstStyle/>
                    <a:p>
                      <a:endParaRPr lang="en-US"/>
                    </a:p>
                  </a:txBody>
                  <a:tcPr/>
                </a:tc>
                <a:tc>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
        <p:nvSpPr>
          <p:cNvPr id="4" name="TextBox 3">
            <a:extLst>
              <a:ext uri="{FF2B5EF4-FFF2-40B4-BE49-F238E27FC236}">
                <a16:creationId xmlns:a16="http://schemas.microsoft.com/office/drawing/2014/main" id="{A3E59928-0E06-7040-8CBA-F13522268BA3}"/>
              </a:ext>
            </a:extLst>
          </p:cNvPr>
          <p:cNvSpPr txBox="1"/>
          <p:nvPr/>
        </p:nvSpPr>
        <p:spPr>
          <a:xfrm>
            <a:off x="685800" y="6495024"/>
            <a:ext cx="2159758" cy="276999"/>
          </a:xfrm>
          <a:prstGeom prst="rect">
            <a:avLst/>
          </a:prstGeom>
          <a:noFill/>
        </p:spPr>
        <p:txBody>
          <a:bodyPr wrap="none" rtlCol="0">
            <a:spAutoFit/>
          </a:bodyPr>
          <a:lstStyle/>
          <a:p>
            <a:r>
              <a:rPr lang="en-US" sz="1200" dirty="0"/>
              <a:t>* National Regulatory Authority</a:t>
            </a:r>
          </a:p>
        </p:txBody>
      </p:sp>
    </p:spTree>
    <p:extLst>
      <p:ext uri="{BB962C8B-B14F-4D97-AF65-F5344CB8AC3E}">
        <p14:creationId xmlns:p14="http://schemas.microsoft.com/office/powerpoint/2010/main" val="3296018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39</a:t>
            </a:fld>
            <a:endParaRPr lang="fr-FR"/>
          </a:p>
        </p:txBody>
      </p:sp>
      <p:sp>
        <p:nvSpPr>
          <p:cNvPr id="34818" name="Titre 1"/>
          <p:cNvSpPr>
            <a:spLocks noGrp="1"/>
          </p:cNvSpPr>
          <p:nvPr>
            <p:ph type="title"/>
          </p:nvPr>
        </p:nvSpPr>
        <p:spPr>
          <a:xfrm>
            <a:off x="396000" y="1020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Health policy and programmatic issues</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921807698"/>
              </p:ext>
            </p:extLst>
          </p:nvPr>
        </p:nvGraphicFramePr>
        <p:xfrm>
          <a:off x="529334" y="712022"/>
          <a:ext cx="8481332" cy="6011473"/>
        </p:xfrm>
        <a:graphic>
          <a:graphicData uri="http://schemas.openxmlformats.org/drawingml/2006/table">
            <a:tbl>
              <a:tblPr firstRow="1" firstCol="1" bandRow="1">
                <a:tableStyleId>{2A488322-F2BA-4B5B-9748-0D474271808F}</a:tableStyleId>
              </a:tblPr>
              <a:tblGrid>
                <a:gridCol w="942370">
                  <a:extLst>
                    <a:ext uri="{9D8B030D-6E8A-4147-A177-3AD203B41FA5}">
                      <a16:colId xmlns:a16="http://schemas.microsoft.com/office/drawing/2014/main" val="20000"/>
                    </a:ext>
                  </a:extLst>
                </a:gridCol>
                <a:gridCol w="2162232">
                  <a:extLst>
                    <a:ext uri="{9D8B030D-6E8A-4147-A177-3AD203B41FA5}">
                      <a16:colId xmlns:a16="http://schemas.microsoft.com/office/drawing/2014/main" val="3542868447"/>
                    </a:ext>
                  </a:extLst>
                </a:gridCol>
                <a:gridCol w="5376730">
                  <a:extLst>
                    <a:ext uri="{9D8B030D-6E8A-4147-A177-3AD203B41FA5}">
                      <a16:colId xmlns:a16="http://schemas.microsoft.com/office/drawing/2014/main" val="20001"/>
                    </a:ext>
                  </a:extLst>
                </a:gridCol>
              </a:tblGrid>
              <a:tr h="5182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rowSpan="9">
                  <a:txBody>
                    <a:bodyPr/>
                    <a:lstStyle/>
                    <a:p>
                      <a:pPr algn="ctr" fontAlgn="ctr"/>
                      <a:r>
                        <a:rPr lang="en-US" sz="2000" u="none" strike="noStrike" dirty="0">
                          <a:effectLst/>
                        </a:rPr>
                        <a:t>4. Health policy and programmatic issues</a:t>
                      </a:r>
                    </a:p>
                    <a:p>
                      <a:pPr algn="l"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4.1 Interaction with other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vMerge="1">
                  <a:txBody>
                    <a:bodyPr/>
                    <a:lstStyle/>
                    <a:p>
                      <a:endParaRPr lang="en-US"/>
                    </a:p>
                  </a:txBody>
                  <a:tcPr/>
                </a:tc>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vMerge="1">
                  <a:txBody>
                    <a:bodyPr/>
                    <a:lstStyle/>
                    <a:p>
                      <a:endParaRPr lang="en-US"/>
                    </a:p>
                  </a:txBody>
                  <a:tcPr/>
                </a:tc>
                <a:tc>
                  <a:txBody>
                    <a:bodyPr/>
                    <a:lstStyle/>
                    <a:p>
                      <a:pPr algn="l" fontAlgn="ctr"/>
                      <a:r>
                        <a:rPr lang="en-US" sz="1350" u="none" strike="noStrike" dirty="0">
                          <a:effectLst/>
                        </a:rPr>
                        <a:t>4.3 Vaccine registration and regulations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NRA* requirements to register available vaccines for use in target population and/or use in a different schedule as originally recommended</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vMerge="1">
                  <a:txBody>
                    <a:bodyPr/>
                    <a:lstStyle/>
                    <a:p>
                      <a:endParaRPr lang="en-US"/>
                    </a:p>
                  </a:txBody>
                  <a:tcPr/>
                </a:tc>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human, technical, and financial resources for distribution (including cold chain sustainability)</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vMerge="1">
                  <a:txBody>
                    <a:bodyPr/>
                    <a:lstStyle/>
                    <a:p>
                      <a:endParaRPr lang="en-US"/>
                    </a:p>
                  </a:txBody>
                  <a:tcPr/>
                </a:tc>
                <a:tc rowSpan="2">
                  <a:txBody>
                    <a:bodyPr/>
                    <a:lstStyle/>
                    <a:p>
                      <a:pPr algn="l" fontAlgn="ctr"/>
                      <a:r>
                        <a:rPr lang="en-US" sz="1350" u="none" strike="noStrike">
                          <a:effectLst/>
                        </a:rPr>
                        <a:t>4.5 Ability to evaluate</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information systems to manage the vaccine supply chain measure related performance metrics, i.e. coverage and vaccine utilization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Existence and  reliability of surveillance systems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vMerge="1">
                  <a:txBody>
                    <a:bodyPr/>
                    <a:lstStyle/>
                    <a:p>
                      <a:endParaRPr lang="en-US"/>
                    </a:p>
                  </a:txBody>
                  <a:tcPr/>
                </a:tc>
                <a:tc>
                  <a:txBody>
                    <a:bodyPr/>
                    <a:lstStyle/>
                    <a:p>
                      <a:pPr algn="l" fontAlgn="ctr"/>
                      <a:r>
                        <a:rPr lang="en-US" sz="1350" u="none" strike="noStrike">
                          <a:effectLst/>
                        </a:rPr>
                        <a:t>4.6 Acceptability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Perception of the public, medical community, and stakeholders about disease and vaccine</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vMerge="1">
                  <a:txBody>
                    <a:bodyPr/>
                    <a:lstStyle/>
                    <a:p>
                      <a:endParaRPr lang="en-US"/>
                    </a:p>
                  </a:txBody>
                  <a:tcPr/>
                </a:tc>
                <a:tc>
                  <a:txBody>
                    <a:bodyPr/>
                    <a:lstStyle/>
                    <a:p>
                      <a:pPr algn="l" fontAlgn="ctr"/>
                      <a:r>
                        <a:rPr lang="en-US" sz="1350" u="none" strike="noStrike" dirty="0">
                          <a:effectLst/>
                        </a:rPr>
                        <a:t>4.7 Equity </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350" u="none" strike="noStrike" dirty="0">
                          <a:effectLst/>
                        </a:rPr>
                        <a:t>4.8 Social Considerations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
        <p:nvSpPr>
          <p:cNvPr id="5" name="TextBox 4">
            <a:extLst>
              <a:ext uri="{FF2B5EF4-FFF2-40B4-BE49-F238E27FC236}">
                <a16:creationId xmlns:a16="http://schemas.microsoft.com/office/drawing/2014/main" id="{AC487AC0-54D1-8C45-94D2-53A359F53B5D}"/>
              </a:ext>
            </a:extLst>
          </p:cNvPr>
          <p:cNvSpPr txBox="1"/>
          <p:nvPr/>
        </p:nvSpPr>
        <p:spPr>
          <a:xfrm>
            <a:off x="685800" y="6629400"/>
            <a:ext cx="2159758" cy="276999"/>
          </a:xfrm>
          <a:prstGeom prst="rect">
            <a:avLst/>
          </a:prstGeom>
          <a:noFill/>
        </p:spPr>
        <p:txBody>
          <a:bodyPr wrap="none" rtlCol="0">
            <a:spAutoFit/>
          </a:bodyPr>
          <a:lstStyle/>
          <a:p>
            <a:r>
              <a:rPr lang="en-US" sz="1200" dirty="0"/>
              <a:t>* National Regulatory Authority</a:t>
            </a:r>
          </a:p>
        </p:txBody>
      </p:sp>
    </p:spTree>
    <p:extLst>
      <p:ext uri="{BB962C8B-B14F-4D97-AF65-F5344CB8AC3E}">
        <p14:creationId xmlns:p14="http://schemas.microsoft.com/office/powerpoint/2010/main" val="240924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457200"/>
            <a:ext cx="8305800" cy="1066800"/>
          </a:xfrm>
        </p:spPr>
        <p:txBody>
          <a:bodyPr>
            <a:normAutofit/>
          </a:bodyPr>
          <a:lstStyle/>
          <a:p>
            <a:r>
              <a:rPr lang="en-US" sz="3600" b="1" dirty="0">
                <a:solidFill>
                  <a:schemeClr val="tx2"/>
                </a:solidFill>
              </a:rPr>
              <a:t>Broad policy question</a:t>
            </a:r>
          </a:p>
        </p:txBody>
      </p:sp>
      <p:sp>
        <p:nvSpPr>
          <p:cNvPr id="125955" name="Rectangle 3"/>
          <p:cNvSpPr>
            <a:spLocks noGrp="1" noChangeArrowheads="1"/>
          </p:cNvSpPr>
          <p:nvPr>
            <p:ph idx="1"/>
          </p:nvPr>
        </p:nvSpPr>
        <p:spPr>
          <a:xfrm>
            <a:off x="509587" y="1524000"/>
            <a:ext cx="8253413" cy="5029200"/>
          </a:xfrm>
        </p:spPr>
        <p:txBody>
          <a:bodyPr lIns="82296" tIns="41148" rIns="82296" bIns="41148">
            <a:normAutofit fontScale="92500" lnSpcReduction="20000"/>
          </a:bodyPr>
          <a:lstStyle/>
          <a:p>
            <a:r>
              <a:rPr lang="en-US" sz="2800" dirty="0"/>
              <a:t>Every policy decision comes with desirable and undesirable effects or outcomes</a:t>
            </a:r>
          </a:p>
          <a:p>
            <a:pPr lvl="1">
              <a:buNone/>
            </a:pPr>
            <a:endParaRPr lang="en-US" sz="2800" dirty="0"/>
          </a:p>
          <a:p>
            <a:r>
              <a:rPr lang="en-US" sz="2800" dirty="0"/>
              <a:t>Desirable outcomes</a:t>
            </a:r>
          </a:p>
          <a:p>
            <a:pPr lvl="1"/>
            <a:r>
              <a:rPr lang="en-US" dirty="0"/>
              <a:t>lower mortality</a:t>
            </a:r>
          </a:p>
          <a:p>
            <a:pPr lvl="1"/>
            <a:r>
              <a:rPr lang="en-US" dirty="0"/>
              <a:t>reduced hospital stay</a:t>
            </a:r>
          </a:p>
          <a:p>
            <a:pPr lvl="1"/>
            <a:r>
              <a:rPr lang="en-US" dirty="0"/>
              <a:t>reduced duration of disease</a:t>
            </a:r>
          </a:p>
          <a:p>
            <a:pPr lvl="1"/>
            <a:r>
              <a:rPr lang="en-US" dirty="0"/>
              <a:t>reduced resource expenditure</a:t>
            </a:r>
            <a:endParaRPr lang="en-US" sz="2400" dirty="0"/>
          </a:p>
          <a:p>
            <a:endParaRPr lang="en-US" sz="2800" dirty="0"/>
          </a:p>
          <a:p>
            <a:r>
              <a:rPr lang="en-US" sz="2800" dirty="0"/>
              <a:t>Undesirable outcomes</a:t>
            </a:r>
          </a:p>
          <a:p>
            <a:pPr lvl="1"/>
            <a:r>
              <a:rPr lang="en-US" dirty="0"/>
              <a:t>adverse reactions </a:t>
            </a:r>
          </a:p>
          <a:p>
            <a:pPr lvl="1"/>
            <a:r>
              <a:rPr lang="en-US" altLang="zh-CN" dirty="0"/>
              <a:t>costs of treatment for adverse events</a:t>
            </a:r>
          </a:p>
          <a:p>
            <a:pPr lvl="1"/>
            <a:r>
              <a:rPr lang="en-US" altLang="zh-CN" dirty="0"/>
              <a:t>costs of implementation</a:t>
            </a:r>
          </a:p>
          <a:p>
            <a:pPr lvl="1"/>
            <a:r>
              <a:rPr lang="en-US" altLang="zh-CN" dirty="0"/>
              <a:t>strain replacement</a:t>
            </a:r>
          </a:p>
          <a:p>
            <a:pPr marL="457200" lvl="1" indent="0">
              <a:buNone/>
            </a:pPr>
            <a:endParaRPr lang="en-US" altLang="zh-CN" dirty="0"/>
          </a:p>
          <a:p>
            <a:pPr lvl="1">
              <a:buNone/>
            </a:pPr>
            <a:endParaRPr lang="en-US" sz="1600" dirty="0"/>
          </a:p>
        </p:txBody>
      </p:sp>
      <p:pic>
        <p:nvPicPr>
          <p:cNvPr id="3" name="Picture 2" descr="Thisness of a that: Linedancers avoid false balance">
            <a:extLst>
              <a:ext uri="{FF2B5EF4-FFF2-40B4-BE49-F238E27FC236}">
                <a16:creationId xmlns:a16="http://schemas.microsoft.com/office/drawing/2014/main" id="{BF843FCF-78C1-724E-AB50-002AA0B670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5400" y="2612571"/>
            <a:ext cx="3167743" cy="2286000"/>
          </a:xfrm>
          <a:prstGeom prst="rect">
            <a:avLst/>
          </a:prstGeom>
        </p:spPr>
      </p:pic>
    </p:spTree>
    <p:extLst>
      <p:ext uri="{BB962C8B-B14F-4D97-AF65-F5344CB8AC3E}">
        <p14:creationId xmlns:p14="http://schemas.microsoft.com/office/powerpoint/2010/main" val="34733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95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95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95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40</a:t>
            </a:fld>
            <a:endParaRPr lang="fr-FR"/>
          </a:p>
        </p:txBody>
      </p:sp>
      <p:sp>
        <p:nvSpPr>
          <p:cNvPr id="34818" name="Titre 1"/>
          <p:cNvSpPr>
            <a:spLocks noGrp="1"/>
          </p:cNvSpPr>
          <p:nvPr>
            <p:ph type="title"/>
          </p:nvPr>
        </p:nvSpPr>
        <p:spPr>
          <a:xfrm>
            <a:off x="396000" y="178310"/>
            <a:ext cx="8748000" cy="828000"/>
          </a:xfrm>
        </p:spPr>
        <p:txBody>
          <a:bodyPr>
            <a:noAutofit/>
          </a:bodyPr>
          <a:lstStyle/>
          <a:p>
            <a:r>
              <a:rPr lang="en-US" altLang="fr-FR" sz="2400" dirty="0">
                <a:latin typeface="Arial" pitchFamily="34" charset="0"/>
                <a:cs typeface="Arial" pitchFamily="34" charset="0"/>
              </a:rPr>
              <a:t>Generic table: </a:t>
            </a:r>
            <a:r>
              <a:rPr lang="en-US" altLang="fr-FR" sz="2400" i="1" dirty="0">
                <a:latin typeface="Arial" pitchFamily="34" charset="0"/>
                <a:cs typeface="Arial" pitchFamily="34" charset="0"/>
              </a:rPr>
              <a:t>Health policy and programmatic issues</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3158400283"/>
              </p:ext>
            </p:extLst>
          </p:nvPr>
        </p:nvGraphicFramePr>
        <p:xfrm>
          <a:off x="529334" y="838200"/>
          <a:ext cx="8481332" cy="6022945"/>
        </p:xfrm>
        <a:graphic>
          <a:graphicData uri="http://schemas.openxmlformats.org/drawingml/2006/table">
            <a:tbl>
              <a:tblPr firstRow="1" firstCol="1" bandRow="1">
                <a:tableStyleId>{2A488322-F2BA-4B5B-9748-0D474271808F}</a:tableStyleId>
              </a:tblPr>
              <a:tblGrid>
                <a:gridCol w="942370">
                  <a:extLst>
                    <a:ext uri="{9D8B030D-6E8A-4147-A177-3AD203B41FA5}">
                      <a16:colId xmlns:a16="http://schemas.microsoft.com/office/drawing/2014/main" val="20000"/>
                    </a:ext>
                  </a:extLst>
                </a:gridCol>
                <a:gridCol w="2162232">
                  <a:extLst>
                    <a:ext uri="{9D8B030D-6E8A-4147-A177-3AD203B41FA5}">
                      <a16:colId xmlns:a16="http://schemas.microsoft.com/office/drawing/2014/main" val="3542868447"/>
                    </a:ext>
                  </a:extLst>
                </a:gridCol>
                <a:gridCol w="5376730">
                  <a:extLst>
                    <a:ext uri="{9D8B030D-6E8A-4147-A177-3AD203B41FA5}">
                      <a16:colId xmlns:a16="http://schemas.microsoft.com/office/drawing/2014/main" val="20001"/>
                    </a:ext>
                  </a:extLst>
                </a:gridCol>
              </a:tblGrid>
              <a:tr h="51823">
                <a:tc>
                  <a:txBody>
                    <a:bodyPr/>
                    <a:lstStyle/>
                    <a:p>
                      <a:pPr algn="ctr" fontAlgn="ctr"/>
                      <a:r>
                        <a:rPr lang="en-US" sz="2000" u="none" strike="noStrike" dirty="0">
                          <a:effectLst/>
                        </a:rPr>
                        <a:t>Issue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Element</a:t>
                      </a:r>
                      <a:endParaRPr lang="en-US"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rowSpan="9">
                  <a:txBody>
                    <a:bodyPr/>
                    <a:lstStyle/>
                    <a:p>
                      <a:pPr algn="ctr" fontAlgn="ctr"/>
                      <a:r>
                        <a:rPr lang="en-US" sz="2000" u="none" strike="noStrike" dirty="0">
                          <a:effectLst/>
                        </a:rPr>
                        <a:t>4. Health policy and programmatic issues</a:t>
                      </a:r>
                    </a:p>
                    <a:p>
                      <a:pPr algn="l"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4.1 Interaction with other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vMerge="1">
                  <a:txBody>
                    <a:bodyPr/>
                    <a:lstStyle/>
                    <a:p>
                      <a:endParaRPr lang="en-US"/>
                    </a:p>
                  </a:txBody>
                  <a:tcPr/>
                </a:tc>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vMerge="1">
                  <a:txBody>
                    <a:bodyPr/>
                    <a:lstStyle/>
                    <a:p>
                      <a:endParaRPr lang="en-US"/>
                    </a:p>
                  </a:txBody>
                  <a:tcPr/>
                </a:tc>
                <a:tc>
                  <a:txBody>
                    <a:bodyPr/>
                    <a:lstStyle/>
                    <a:p>
                      <a:pPr algn="l" fontAlgn="ctr"/>
                      <a:r>
                        <a:rPr lang="en-US" sz="1350" u="none" strike="noStrike" dirty="0">
                          <a:effectLst/>
                        </a:rPr>
                        <a:t>4.3 Vaccine registration and regulations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NRA* requirements to register available vaccines for use in target population and/or use in a different schedule as originally recommended</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vMerge="1">
                  <a:txBody>
                    <a:bodyPr/>
                    <a:lstStyle/>
                    <a:p>
                      <a:endParaRPr lang="en-US"/>
                    </a:p>
                  </a:txBody>
                  <a:tcPr/>
                </a:tc>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human, technical, and financial resources for distribution (including cold chain sustainability)</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vMerge="1">
                  <a:txBody>
                    <a:bodyPr/>
                    <a:lstStyle/>
                    <a:p>
                      <a:endParaRPr lang="en-US"/>
                    </a:p>
                  </a:txBody>
                  <a:tcPr/>
                </a:tc>
                <a:tc rowSpan="2">
                  <a:txBody>
                    <a:bodyPr/>
                    <a:lstStyle/>
                    <a:p>
                      <a:pPr algn="l" fontAlgn="ctr"/>
                      <a:r>
                        <a:rPr lang="en-US" sz="1350" u="none" strike="noStrike">
                          <a:effectLst/>
                        </a:rPr>
                        <a:t>4.5 Ability to evaluate</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information systems to manage the vaccine supply chain measure related performance metrics, i.e. coverage and vaccine utilization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vMerge="1">
                  <a:txBody>
                    <a:bodyPr/>
                    <a:lstStyle/>
                    <a:p>
                      <a:endParaRPr lang="en-US"/>
                    </a:p>
                  </a:txBody>
                  <a:tcPr/>
                </a:tc>
                <a:tc>
                  <a:txBody>
                    <a:bodyPr/>
                    <a:lstStyle/>
                    <a:p>
                      <a:pPr algn="l" fontAlgn="ctr"/>
                      <a:r>
                        <a:rPr lang="en-US" sz="1350" u="none" strike="noStrike" dirty="0">
                          <a:effectLst/>
                        </a:rPr>
                        <a:t>Existence and  reliability of surveillance systems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vMerge="1">
                  <a:txBody>
                    <a:bodyPr/>
                    <a:lstStyle/>
                    <a:p>
                      <a:endParaRPr lang="en-US"/>
                    </a:p>
                  </a:txBody>
                  <a:tcPr/>
                </a:tc>
                <a:tc>
                  <a:txBody>
                    <a:bodyPr/>
                    <a:lstStyle/>
                    <a:p>
                      <a:pPr algn="l" fontAlgn="ctr"/>
                      <a:r>
                        <a:rPr lang="en-US" sz="1350" u="none" strike="noStrike">
                          <a:effectLst/>
                        </a:rPr>
                        <a:t>4.6 Acceptability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Perception of the public, stakeholders, and medical community about disease and vaccine</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vMerge="1">
                  <a:txBody>
                    <a:bodyPr/>
                    <a:lstStyle/>
                    <a:p>
                      <a:endParaRPr lang="en-US"/>
                    </a:p>
                  </a:txBody>
                  <a:tcPr/>
                </a:tc>
                <a:tc>
                  <a:txBody>
                    <a:bodyPr/>
                    <a:lstStyle/>
                    <a:p>
                      <a:pPr algn="l" fontAlgn="ctr"/>
                      <a:r>
                        <a:rPr lang="en-US" sz="1350" u="none" strike="noStrike" dirty="0">
                          <a:effectLst/>
                        </a:rPr>
                        <a:t>4.7 Equity </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Universality, accessibility and gratuity of services for all the inhabitants in the country, including vulnerable, hard to reach and immigrant populations</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vMerge="1">
                  <a:txBody>
                    <a:bodyPr/>
                    <a:lstStyle/>
                    <a:p>
                      <a:pPr algn="l"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350" u="none" strike="noStrike" dirty="0">
                          <a:effectLst/>
                        </a:rPr>
                        <a:t>4.8 Social Considerations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350" u="none" strike="noStrike" dirty="0">
                          <a:effectLst/>
                        </a:rPr>
                        <a:t>Non-health related effects of vaccination, ethical considerations, legal implications. </a:t>
                      </a:r>
                      <a:r>
                        <a:rPr lang="en-US" sz="1350" u="none" strike="noStrike" kern="1200" dirty="0">
                          <a:solidFill>
                            <a:schemeClr val="dk1"/>
                          </a:solidFill>
                          <a:effectLst/>
                          <a:latin typeface="+mn-lt"/>
                          <a:ea typeface="+mn-ea"/>
                          <a:cs typeface="+mn-cs"/>
                        </a:rPr>
                        <a:t>Stigma around the disease or around vaccination.</a:t>
                      </a: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
        <p:nvSpPr>
          <p:cNvPr id="5" name="TextBox 4">
            <a:extLst>
              <a:ext uri="{FF2B5EF4-FFF2-40B4-BE49-F238E27FC236}">
                <a16:creationId xmlns:a16="http://schemas.microsoft.com/office/drawing/2014/main" id="{07E22A61-8192-FE45-AD9E-D397D3C8C259}"/>
              </a:ext>
            </a:extLst>
          </p:cNvPr>
          <p:cNvSpPr txBox="1"/>
          <p:nvPr/>
        </p:nvSpPr>
        <p:spPr>
          <a:xfrm>
            <a:off x="685800" y="6629400"/>
            <a:ext cx="2159758" cy="276999"/>
          </a:xfrm>
          <a:prstGeom prst="rect">
            <a:avLst/>
          </a:prstGeom>
          <a:noFill/>
        </p:spPr>
        <p:txBody>
          <a:bodyPr wrap="none" rtlCol="0">
            <a:spAutoFit/>
          </a:bodyPr>
          <a:lstStyle/>
          <a:p>
            <a:r>
              <a:rPr lang="en-US" sz="1200" dirty="0"/>
              <a:t>* National Regulatory Authority</a:t>
            </a:r>
          </a:p>
        </p:txBody>
      </p:sp>
    </p:spTree>
    <p:extLst>
      <p:ext uri="{BB962C8B-B14F-4D97-AF65-F5344CB8AC3E}">
        <p14:creationId xmlns:p14="http://schemas.microsoft.com/office/powerpoint/2010/main" val="3050976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Generic issues for decision-making</a:t>
            </a:r>
            <a:br>
              <a:rPr lang="en-GB" sz="3700" dirty="0"/>
            </a:br>
            <a:endParaRPr lang="en-US" i="1" dirty="0"/>
          </a:p>
        </p:txBody>
      </p:sp>
      <p:sp>
        <p:nvSpPr>
          <p:cNvPr id="5" name="Espace réservé du pied de page 1"/>
          <p:cNvSpPr>
            <a:spLocks noGrp="1"/>
          </p:cNvSpPr>
          <p:nvPr>
            <p:ph type="ftr" sz="quarter" idx="11"/>
          </p:nvPr>
        </p:nvSpPr>
        <p:spPr>
          <a:xfrm>
            <a:off x="1987029" y="6356350"/>
            <a:ext cx="6281057" cy="365125"/>
          </a:xfrm>
        </p:spPr>
        <p:txBody>
          <a:bodyPr/>
          <a:lstStyle/>
          <a:p>
            <a:r>
              <a:rPr lang="en-US"/>
              <a:t>Adapted from the SIVAC Initiative NITAG training manual</a:t>
            </a:r>
            <a:endParaRPr lang="fr-FR" dirty="0"/>
          </a:p>
        </p:txBody>
      </p:sp>
      <p:graphicFrame>
        <p:nvGraphicFramePr>
          <p:cNvPr id="7" name="Diagram 6">
            <a:extLst>
              <a:ext uri="{FF2B5EF4-FFF2-40B4-BE49-F238E27FC236}">
                <a16:creationId xmlns:a16="http://schemas.microsoft.com/office/drawing/2014/main" id="{B5C2E9B5-2139-324D-819B-0D284E619011}"/>
              </a:ext>
            </a:extLst>
          </p:cNvPr>
          <p:cNvGraphicFramePr/>
          <p:nvPr>
            <p:extLst>
              <p:ext uri="{D42A27DB-BD31-4B8C-83A1-F6EECF244321}">
                <p14:modId xmlns:p14="http://schemas.microsoft.com/office/powerpoint/2010/main" val="31055570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751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42</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3194201336"/>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Up 1">
            <a:extLst>
              <a:ext uri="{FF2B5EF4-FFF2-40B4-BE49-F238E27FC236}">
                <a16:creationId xmlns:a16="http://schemas.microsoft.com/office/drawing/2014/main" id="{06E208D8-09BE-4567-A1CA-39F19E8C7A01}"/>
              </a:ext>
            </a:extLst>
          </p:cNvPr>
          <p:cNvSpPr/>
          <p:nvPr/>
        </p:nvSpPr>
        <p:spPr>
          <a:xfrm>
            <a:off x="2209800" y="4953000"/>
            <a:ext cx="2590800" cy="17684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NITAG &amp;</a:t>
            </a:r>
          </a:p>
          <a:p>
            <a:pPr algn="ctr"/>
            <a:r>
              <a:rPr lang="en-US" dirty="0"/>
              <a:t>Secretariat</a:t>
            </a:r>
          </a:p>
        </p:txBody>
      </p:sp>
      <p:sp>
        <p:nvSpPr>
          <p:cNvPr id="6" name="Oval 5">
            <a:extLst>
              <a:ext uri="{FF2B5EF4-FFF2-40B4-BE49-F238E27FC236}">
                <a16:creationId xmlns:a16="http://schemas.microsoft.com/office/drawing/2014/main" id="{028BB6C2-F614-1A46-B4F2-6C0410516E50}"/>
              </a:ext>
            </a:extLst>
          </p:cNvPr>
          <p:cNvSpPr/>
          <p:nvPr/>
        </p:nvSpPr>
        <p:spPr>
          <a:xfrm>
            <a:off x="2362200" y="3322638"/>
            <a:ext cx="1981200" cy="639762"/>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5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76200"/>
            <a:ext cx="8610600" cy="1109663"/>
          </a:xfrm>
        </p:spPr>
        <p:txBody>
          <a:bodyPr lIns="82296" tIns="41148" rIns="82296" bIns="41148">
            <a:normAutofit/>
          </a:bodyPr>
          <a:lstStyle/>
          <a:p>
            <a:pPr defTabSz="1092200">
              <a:lnSpc>
                <a:spcPct val="110000"/>
              </a:lnSpc>
            </a:pPr>
            <a:r>
              <a:rPr lang="en-GB" sz="3200" dirty="0">
                <a:ea typeface="Arial Unicode MS" pitchFamily="34" charset="-128"/>
                <a:cs typeface="Arial Unicode MS" pitchFamily="34" charset="-128"/>
              </a:rPr>
              <a:t>Rank importance of specific data</a:t>
            </a:r>
          </a:p>
        </p:txBody>
      </p:sp>
      <p:sp>
        <p:nvSpPr>
          <p:cNvPr id="3" name="Content Placeholder 2"/>
          <p:cNvSpPr>
            <a:spLocks noGrp="1"/>
          </p:cNvSpPr>
          <p:nvPr>
            <p:ph idx="1"/>
          </p:nvPr>
        </p:nvSpPr>
        <p:spPr>
          <a:xfrm>
            <a:off x="1219200" y="2444851"/>
            <a:ext cx="6705600" cy="3270149"/>
          </a:xfrm>
        </p:spPr>
        <p:txBody>
          <a:bodyPr>
            <a:normAutofit/>
          </a:bodyPr>
          <a:lstStyle/>
          <a:p>
            <a:pPr marL="0" indent="0">
              <a:buNone/>
              <a:defRPr/>
            </a:pPr>
            <a:r>
              <a:rPr lang="en-GB" sz="2800" dirty="0"/>
              <a:t>Why rank?</a:t>
            </a:r>
          </a:p>
          <a:p>
            <a:pPr marL="514350" indent="-514350">
              <a:buFont typeface="+mj-lt"/>
              <a:buAutoNum type="arabicPeriod"/>
              <a:defRPr/>
            </a:pPr>
            <a:r>
              <a:rPr lang="en-GB" dirty="0"/>
              <a:t>Ranking will guide data collection—gather only on critical and important outcomes</a:t>
            </a:r>
          </a:p>
          <a:p>
            <a:pPr marL="514350" indent="-514350">
              <a:buFont typeface="+mj-lt"/>
              <a:buAutoNum type="arabicPeriod"/>
              <a:defRPr/>
            </a:pPr>
            <a:r>
              <a:rPr lang="en-GB" sz="2800" dirty="0"/>
              <a:t>Knowing the relative importance of </a:t>
            </a:r>
            <a:r>
              <a:rPr lang="en-GB" dirty="0"/>
              <a:t>evidence </a:t>
            </a:r>
            <a:r>
              <a:rPr lang="en-GB" sz="2800" dirty="0"/>
              <a:t>helps when balancing outcomes to make a recommendation</a:t>
            </a:r>
          </a:p>
          <a:p>
            <a:pPr marL="0" indent="0">
              <a:buNone/>
              <a:defRPr/>
            </a:pPr>
            <a:endParaRPr lang="en-GB" i="1" dirty="0"/>
          </a:p>
          <a:p>
            <a:pPr marL="0" indent="0">
              <a:buNone/>
              <a:defRPr/>
            </a:pPr>
            <a:endParaRPr lang="en-GB" sz="2800" dirty="0"/>
          </a:p>
          <a:p>
            <a:pPr marL="0" indent="0">
              <a:buNone/>
            </a:pPr>
            <a:endParaRPr lang="en-US" sz="2800" dirty="0"/>
          </a:p>
        </p:txBody>
      </p:sp>
      <p:graphicFrame>
        <p:nvGraphicFramePr>
          <p:cNvPr id="9" name="Diagram 8">
            <a:extLst>
              <a:ext uri="{FF2B5EF4-FFF2-40B4-BE49-F238E27FC236}">
                <a16:creationId xmlns:a16="http://schemas.microsoft.com/office/drawing/2014/main" id="{49701F10-1068-426C-8437-96D881770ED0}"/>
              </a:ext>
            </a:extLst>
          </p:cNvPr>
          <p:cNvGraphicFramePr/>
          <p:nvPr>
            <p:extLst>
              <p:ext uri="{D42A27DB-BD31-4B8C-83A1-F6EECF244321}">
                <p14:modId xmlns:p14="http://schemas.microsoft.com/office/powerpoint/2010/main" val="2912751591"/>
              </p:ext>
            </p:extLst>
          </p:nvPr>
        </p:nvGraphicFramePr>
        <p:xfrm>
          <a:off x="1042986" y="1143000"/>
          <a:ext cx="6272214" cy="129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1DC95DD-A2DD-4216-A894-6F15FB8A05AC}"/>
              </a:ext>
            </a:extLst>
          </p:cNvPr>
          <p:cNvSpPr txBox="1"/>
          <p:nvPr/>
        </p:nvSpPr>
        <p:spPr>
          <a:xfrm>
            <a:off x="1219200" y="5455957"/>
            <a:ext cx="5474576" cy="1200329"/>
          </a:xfrm>
          <a:prstGeom prst="rect">
            <a:avLst/>
          </a:prstGeom>
          <a:noFill/>
        </p:spPr>
        <p:txBody>
          <a:bodyPr wrap="none" rtlCol="0">
            <a:spAutoFit/>
          </a:bodyPr>
          <a:lstStyle/>
          <a:p>
            <a:pPr marL="0" indent="0">
              <a:buNone/>
              <a:defRPr/>
            </a:pPr>
            <a:r>
              <a:rPr lang="en-GB" i="1" dirty="0"/>
              <a:t>Note that relative importance may vary</a:t>
            </a:r>
          </a:p>
          <a:p>
            <a:pPr marL="285750" indent="-285750">
              <a:buFont typeface="Arial" panose="020B0604020202020204" pitchFamily="34" charset="0"/>
              <a:buChar char="•"/>
              <a:defRPr/>
            </a:pPr>
            <a:r>
              <a:rPr lang="en-GB" i="1" dirty="0"/>
              <a:t>across populations</a:t>
            </a:r>
          </a:p>
          <a:p>
            <a:pPr marL="285750" indent="-285750">
              <a:buFont typeface="Arial" panose="020B0604020202020204" pitchFamily="34" charset="0"/>
              <a:buChar char="•"/>
              <a:defRPr/>
            </a:pPr>
            <a:r>
              <a:rPr lang="en-GB" i="1" dirty="0"/>
              <a:t>across patient groups within the same population</a:t>
            </a:r>
          </a:p>
          <a:p>
            <a:endParaRPr lang="en-US" dirty="0"/>
          </a:p>
        </p:txBody>
      </p:sp>
    </p:spTree>
    <p:extLst>
      <p:ext uri="{BB962C8B-B14F-4D97-AF65-F5344CB8AC3E}">
        <p14:creationId xmlns:p14="http://schemas.microsoft.com/office/powerpoint/2010/main" val="32925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5B5BE4-F66F-4E52-AEF4-C3907E7D9D02}"/>
              </a:ext>
            </a:extLst>
          </p:cNvPr>
          <p:cNvSpPr>
            <a:spLocks noGrp="1"/>
          </p:cNvSpPr>
          <p:nvPr>
            <p:ph type="title"/>
          </p:nvPr>
        </p:nvSpPr>
        <p:spPr>
          <a:xfrm>
            <a:off x="628650" y="76200"/>
            <a:ext cx="7886700" cy="1325563"/>
          </a:xfrm>
        </p:spPr>
        <p:txBody>
          <a:bodyPr>
            <a:normAutofit/>
          </a:bodyPr>
          <a:lstStyle/>
          <a:p>
            <a:r>
              <a:rPr lang="en-US" sz="3200" dirty="0"/>
              <a:t>While ranking outcomes…</a:t>
            </a:r>
          </a:p>
        </p:txBody>
      </p:sp>
      <p:sp>
        <p:nvSpPr>
          <p:cNvPr id="4" name="Slide Number Placeholder 3">
            <a:extLst>
              <a:ext uri="{FF2B5EF4-FFF2-40B4-BE49-F238E27FC236}">
                <a16:creationId xmlns:a16="http://schemas.microsoft.com/office/drawing/2014/main" id="{69CA735B-D7CC-4AE6-88CE-D1778586218D}"/>
              </a:ext>
            </a:extLst>
          </p:cNvPr>
          <p:cNvSpPr>
            <a:spLocks noGrp="1"/>
          </p:cNvSpPr>
          <p:nvPr>
            <p:ph type="sldNum" sz="quarter" idx="12"/>
          </p:nvPr>
        </p:nvSpPr>
        <p:spPr/>
        <p:txBody>
          <a:bodyPr/>
          <a:lstStyle/>
          <a:p>
            <a:fld id="{341CD068-061B-448F-99CA-64FDB648FE08}" type="slidenum">
              <a:rPr lang="en-US" smtClean="0"/>
              <a:t>44</a:t>
            </a:fld>
            <a:endParaRPr lang="en-US" dirty="0"/>
          </a:p>
        </p:txBody>
      </p:sp>
      <p:sp>
        <p:nvSpPr>
          <p:cNvPr id="8" name="Espace réservé du contenu 2">
            <a:extLst>
              <a:ext uri="{FF2B5EF4-FFF2-40B4-BE49-F238E27FC236}">
                <a16:creationId xmlns:a16="http://schemas.microsoft.com/office/drawing/2014/main" id="{31AF2999-3E1F-2344-9E6E-3D6D82929707}"/>
              </a:ext>
            </a:extLst>
          </p:cNvPr>
          <p:cNvSpPr txBox="1">
            <a:spLocks/>
          </p:cNvSpPr>
          <p:nvPr/>
        </p:nvSpPr>
        <p:spPr>
          <a:xfrm>
            <a:off x="391885" y="1930408"/>
            <a:ext cx="8752115" cy="4783592"/>
          </a:xfrm>
          <a:prstGeom prst="rect">
            <a:avLst/>
          </a:prstGeom>
          <a:solidFill>
            <a:schemeClr val="accent1">
              <a:lumMod val="20000"/>
              <a:lumOff val="80000"/>
            </a:schemeClr>
          </a:solidFill>
        </p:spPr>
        <p:txBody>
          <a:bodyPr vert="horz" wrap="square" lIns="91440" tIns="90000" rIns="91440" bIns="90000" rtlCol="0">
            <a:normAutofit/>
          </a:bodyPr>
          <a:lst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27063" indent="-266700" algn="l" defTabSz="914400" rtl="0" eaLnBrk="1" latinLnBrk="0" hangingPunct="1">
              <a:lnSpc>
                <a:spcPct val="90000"/>
              </a:lnSpc>
              <a:spcBef>
                <a:spcPts val="500"/>
              </a:spcBef>
              <a:buFont typeface="Arial" panose="020B0604020202020204" pitchFamily="34" charset="0"/>
              <a:buChar char="•"/>
              <a:tabLst/>
              <a:defRPr sz="2000" kern="1200" baseline="0">
                <a:solidFill>
                  <a:schemeClr val="tx1"/>
                </a:solidFill>
                <a:latin typeface="+mn-lt"/>
                <a:ea typeface="+mn-ea"/>
                <a:cs typeface="+mn-cs"/>
              </a:defRPr>
            </a:lvl2pPr>
            <a:lvl3pPr marL="989013" indent="-2698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13398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1" dirty="0"/>
              <a:t>Broad policy question: </a:t>
            </a:r>
            <a:r>
              <a:rPr lang="en-US" dirty="0"/>
              <a:t>Should HPV vaccine be recommended for use in female adolescents?</a:t>
            </a:r>
            <a:endParaRPr lang="en-GB" dirty="0"/>
          </a:p>
          <a:p>
            <a:pPr marL="0" indent="0">
              <a:buNone/>
            </a:pPr>
            <a:endParaRPr lang="en-GB" b="1" i="1" dirty="0"/>
          </a:p>
          <a:p>
            <a:pPr marL="0" indent="0">
              <a:spcBef>
                <a:spcPts val="0"/>
              </a:spcBef>
              <a:buNone/>
              <a:defRPr/>
            </a:pPr>
            <a:r>
              <a:rPr lang="en-GB" b="1" i="1" dirty="0"/>
              <a:t>“</a:t>
            </a:r>
            <a:r>
              <a:rPr lang="en-US" b="1" i="1" dirty="0"/>
              <a:t>PICO” Question: </a:t>
            </a:r>
            <a:r>
              <a:rPr lang="en-US" dirty="0"/>
              <a:t>“Should two doses of any HPV vaccine given 6-12 months apart be recommended routinely for 9 through 14 year old girls?” </a:t>
            </a:r>
          </a:p>
          <a:p>
            <a:pPr marL="0" indent="0">
              <a:spcBef>
                <a:spcPts val="0"/>
              </a:spcBef>
              <a:buNone/>
              <a:defRPr/>
            </a:pPr>
            <a:r>
              <a:rPr lang="en-GB" dirty="0"/>
              <a:t>	</a:t>
            </a:r>
            <a:endParaRPr lang="fr-FR" dirty="0"/>
          </a:p>
          <a:p>
            <a:pPr lvl="1"/>
            <a:r>
              <a:rPr lang="fr-FR" b="1" dirty="0"/>
              <a:t>Population: </a:t>
            </a:r>
            <a:r>
              <a:rPr lang="en-US" dirty="0"/>
              <a:t>9-14 year-old girls </a:t>
            </a:r>
          </a:p>
          <a:p>
            <a:pPr lvl="1"/>
            <a:r>
              <a:rPr lang="fr-FR" b="1" dirty="0"/>
              <a:t>Intervention: </a:t>
            </a:r>
            <a:r>
              <a:rPr lang="fr-FR" dirty="0"/>
              <a:t>2 doses HPV vaccination</a:t>
            </a:r>
          </a:p>
          <a:p>
            <a:pPr lvl="1"/>
            <a:r>
              <a:rPr lang="fr-FR" b="1" dirty="0" err="1"/>
              <a:t>Comparison</a:t>
            </a:r>
            <a:r>
              <a:rPr lang="fr-FR" b="1" dirty="0"/>
              <a:t>: </a:t>
            </a:r>
            <a:r>
              <a:rPr lang="fr-FR" dirty="0"/>
              <a:t>no vaccination</a:t>
            </a:r>
          </a:p>
          <a:p>
            <a:pPr lvl="1"/>
            <a:r>
              <a:rPr lang="en-US" b="1" dirty="0"/>
              <a:t>Outcome: </a:t>
            </a:r>
            <a:r>
              <a:rPr lang="en-US" dirty="0"/>
              <a:t>Immunogenicity (seroconversion/Geometric Mean Titers/ avidity); HPV infections; Anogenital warts/condyloma; Cervical precancer; Cervical cancer; Oropharyngeal cancer; Anal cancer; Vaginal/vulvar cancer </a:t>
            </a:r>
            <a:endParaRPr lang="en-US" i="1" dirty="0"/>
          </a:p>
          <a:p>
            <a:pPr lvl="1"/>
            <a:endParaRPr lang="en-GB" dirty="0"/>
          </a:p>
          <a:p>
            <a:pPr marL="0" indent="0">
              <a:spcBef>
                <a:spcPts val="0"/>
              </a:spcBef>
              <a:buFont typeface="Arial" panose="020B0604020202020204" pitchFamily="34" charset="0"/>
              <a:buNone/>
              <a:defRPr/>
            </a:pPr>
            <a:endParaRPr lang="en-GB" dirty="0">
              <a:solidFill>
                <a:srgbClr val="FF0000"/>
              </a:solidFill>
            </a:endParaRPr>
          </a:p>
        </p:txBody>
      </p:sp>
    </p:spTree>
    <p:extLst>
      <p:ext uri="{BB962C8B-B14F-4D97-AF65-F5344CB8AC3E}">
        <p14:creationId xmlns:p14="http://schemas.microsoft.com/office/powerpoint/2010/main" val="121787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45</a:t>
            </a:fld>
            <a:endParaRPr lang="fr-FR"/>
          </a:p>
        </p:txBody>
      </p:sp>
      <p:sp>
        <p:nvSpPr>
          <p:cNvPr id="34818" name="Titre 1"/>
          <p:cNvSpPr>
            <a:spLocks noGrp="1"/>
          </p:cNvSpPr>
          <p:nvPr>
            <p:ph type="title"/>
          </p:nvPr>
        </p:nvSpPr>
        <p:spPr>
          <a:xfrm>
            <a:off x="700800" y="86400"/>
            <a:ext cx="8748000" cy="828000"/>
          </a:xfrm>
        </p:spPr>
        <p:txBody>
          <a:bodyPr>
            <a:noAutofit/>
          </a:bodyPr>
          <a:lstStyle/>
          <a:p>
            <a:r>
              <a:rPr lang="en-US" altLang="fr-FR" sz="2400" dirty="0">
                <a:cs typeface="Arial" pitchFamily="34" charset="0"/>
              </a:rPr>
              <a:t>Ranking: Disease or Public Health Problem</a:t>
            </a:r>
            <a:br>
              <a:rPr lang="en-US" altLang="fr-FR" sz="2400" i="1" dirty="0">
                <a:latin typeface="Arial" pitchFamily="34" charset="0"/>
                <a:cs typeface="Arial" pitchFamily="34" charset="0"/>
              </a:rPr>
            </a:br>
            <a:r>
              <a:rPr lang="en-GB" sz="2400" i="1" dirty="0">
                <a:solidFill>
                  <a:schemeClr val="accent1">
                    <a:lumMod val="75000"/>
                  </a:schemeClr>
                </a:solidFill>
                <a:ea typeface="Calibri" panose="020F0502020204030204" pitchFamily="34" charset="0"/>
                <a:cs typeface="Mangal" panose="02040503050203030202" pitchFamily="18" charset="0"/>
              </a:rPr>
              <a:t>Critical, important for decision-making</a:t>
            </a:r>
            <a:endParaRPr lang="fr-FR" altLang="fr-FR" sz="2400" i="1" dirty="0">
              <a:solidFill>
                <a:schemeClr val="accent1">
                  <a:lumMod val="75000"/>
                </a:schemeClr>
              </a:solidFill>
              <a:latin typeface="Arial" pitchFamily="34" charset="0"/>
              <a:cs typeface="Arial" pitchFamily="34" charset="0"/>
            </a:endParaRP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extLst>
              <p:ext uri="{D42A27DB-BD31-4B8C-83A1-F6EECF244321}">
                <p14:modId xmlns:p14="http://schemas.microsoft.com/office/powerpoint/2010/main" val="2497297869"/>
              </p:ext>
            </p:extLst>
          </p:nvPr>
        </p:nvGraphicFramePr>
        <p:xfrm>
          <a:off x="565699" y="1202402"/>
          <a:ext cx="8229599" cy="4977689"/>
        </p:xfrm>
        <a:graphic>
          <a:graphicData uri="http://schemas.openxmlformats.org/drawingml/2006/table">
            <a:tbl>
              <a:tblPr firstRow="1" firstCol="1" bandRow="1">
                <a:tableStyleId>{EB9631B5-78F2-41C9-869B-9F39066F8104}</a:tableStyleId>
              </a:tblPr>
              <a:tblGrid>
                <a:gridCol w="1444062">
                  <a:extLst>
                    <a:ext uri="{9D8B030D-6E8A-4147-A177-3AD203B41FA5}">
                      <a16:colId xmlns:a16="http://schemas.microsoft.com/office/drawing/2014/main" val="591680735"/>
                    </a:ext>
                  </a:extLst>
                </a:gridCol>
                <a:gridCol w="5337737">
                  <a:extLst>
                    <a:ext uri="{9D8B030D-6E8A-4147-A177-3AD203B41FA5}">
                      <a16:colId xmlns:a16="http://schemas.microsoft.com/office/drawing/2014/main" val="20001"/>
                    </a:ext>
                  </a:extLst>
                </a:gridCol>
                <a:gridCol w="1447800">
                  <a:extLst>
                    <a:ext uri="{9D8B030D-6E8A-4147-A177-3AD203B41FA5}">
                      <a16:colId xmlns:a16="http://schemas.microsoft.com/office/drawing/2014/main" val="1030320300"/>
                    </a:ext>
                  </a:extLst>
                </a:gridCol>
              </a:tblGrid>
              <a:tr h="337390">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000" b="0" dirty="0">
                          <a:solidFill>
                            <a:schemeClr val="tx1"/>
                          </a:solidFill>
                          <a:effectLst/>
                          <a:latin typeface="+mn-lt"/>
                          <a:ea typeface="Calibri" panose="020F0502020204030204" pitchFamily="34" charset="0"/>
                          <a:cs typeface="Mangal" panose="02040503050203030202" pitchFamily="18" charset="0"/>
                        </a:rPr>
                        <a:t>Ranking</a:t>
                      </a:r>
                      <a:endParaRPr lang="en-GB" sz="1200" b="0" dirty="0">
                        <a:solidFill>
                          <a:schemeClr val="tx1"/>
                        </a:solidFill>
                        <a:effectLst/>
                        <a:latin typeface="+mn-lt"/>
                        <a:ea typeface="Calibri" panose="020F0502020204030204" pitchFamily="34" charset="0"/>
                        <a:cs typeface="Mangal" panose="02040503050203030202" pitchFamily="18"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a:txBody>
                    <a:bodyPr/>
                    <a:lstStyle/>
                    <a:p>
                      <a:pPr algn="l" fontAlgn="ctr">
                        <a:tabLst>
                          <a:tab pos="182880" algn="l"/>
                        </a:tabLst>
                      </a:pPr>
                      <a:r>
                        <a:rPr lang="en-US" sz="1400" u="none" strike="noStrike" dirty="0">
                          <a:solidFill>
                            <a:schemeClr val="tx1"/>
                          </a:solidFill>
                          <a:effectLst/>
                        </a:rPr>
                        <a:t>1.1 Burden of disease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solidFill>
                            <a:schemeClr val="tx1"/>
                          </a:solidFill>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chemeClr val="tx1"/>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endParaRPr lang="en-US" sz="1400" b="0" i="0" u="none" strike="noStrike" dirty="0">
                        <a:solidFill>
                          <a:schemeClr val="tx1"/>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a:txBody>
                    <a:bodyPr/>
                    <a:lstStyle/>
                    <a:p>
                      <a:pPr algn="l" fontAlgn="ctr"/>
                      <a:r>
                        <a:rPr lang="en-US" sz="1400" u="none" strike="noStrike" dirty="0">
                          <a:solidFill>
                            <a:schemeClr val="tx1"/>
                          </a:solidFill>
                          <a:effectLst/>
                        </a:rPr>
                        <a:t>1.2 Clinical characteristics of the disease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Signs and symptoms of disease, severe forms, long term complications of disease, medical management of disease</a:t>
                      </a: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a:txBody>
                    <a:bodyPr/>
                    <a:lstStyle/>
                    <a:p>
                      <a:pPr algn="l" fontAlgn="ctr"/>
                      <a:r>
                        <a:rPr lang="en-US" sz="1400" u="none" strike="noStrike" dirty="0">
                          <a:solidFill>
                            <a:schemeClr val="tx1"/>
                          </a:solidFill>
                          <a:effectLst/>
                        </a:rPr>
                        <a:t>1.3 Use and Costs of Health Care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Primary/secondary/tertiary care implications, short- and long-term use of healthcare (e.g. treatments, </a:t>
                      </a:r>
                      <a:r>
                        <a:rPr lang="en-US" sz="1400" u="none" strike="noStrike" dirty="0" err="1">
                          <a:solidFill>
                            <a:schemeClr val="tx1"/>
                          </a:solidFill>
                          <a:effectLst/>
                        </a:rPr>
                        <a:t>hospitalisation</a:t>
                      </a:r>
                      <a:r>
                        <a:rPr lang="en-US" sz="1400" u="none" strike="noStrike" dirty="0">
                          <a:solidFill>
                            <a:schemeClr val="tx1"/>
                          </a:solidFill>
                          <a:effectLst/>
                        </a:rPr>
                        <a:t>)</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a:txBody>
                    <a:bodyPr/>
                    <a:lstStyle/>
                    <a:p>
                      <a:pPr algn="l" fontAlgn="ctr"/>
                      <a:r>
                        <a:rPr lang="en-US" sz="1400" u="none" strike="noStrike" dirty="0">
                          <a:solidFill>
                            <a:schemeClr val="tx1"/>
                          </a:solidFill>
                          <a:effectLst/>
                        </a:rPr>
                        <a:t>1.4 Alternative preventive and control measures</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Alternative preventive and control measures (e.g. health education, hygiene) and their effectiveness, costs, and practicality</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rowSpan="2">
                  <a:txBody>
                    <a:bodyPr/>
                    <a:lstStyle/>
                    <a:p>
                      <a:pPr algn="l" fontAlgn="ctr"/>
                      <a:r>
                        <a:rPr lang="en-US" sz="1400" u="none" strike="noStrike" dirty="0">
                          <a:solidFill>
                            <a:schemeClr val="tx1"/>
                          </a:solidFill>
                          <a:effectLst/>
                        </a:rPr>
                        <a:t>1.5 Regional and international considerations</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Existence of regional and global recommendations</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endParaRPr lang="en-US"/>
                    </a:p>
                  </a:txBody>
                  <a:tcPr/>
                </a:tc>
                <a:tc>
                  <a:txBody>
                    <a:bodyPr/>
                    <a:lstStyle/>
                    <a:p>
                      <a:pPr algn="l" fontAlgn="ctr"/>
                      <a:r>
                        <a:rPr lang="en-US" sz="1400" u="none" strike="noStrike" dirty="0">
                          <a:solidFill>
                            <a:schemeClr val="tx1"/>
                          </a:solidFill>
                          <a:effectLst/>
                        </a:rPr>
                        <a:t>Disease potential for international spread and pandemic risk </a:t>
                      </a: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460662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46</a:t>
            </a:fld>
            <a:endParaRPr lang="fr-F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extLst>
              <p:ext uri="{D42A27DB-BD31-4B8C-83A1-F6EECF244321}">
                <p14:modId xmlns:p14="http://schemas.microsoft.com/office/powerpoint/2010/main" val="239749489"/>
              </p:ext>
            </p:extLst>
          </p:nvPr>
        </p:nvGraphicFramePr>
        <p:xfrm>
          <a:off x="445596" y="713252"/>
          <a:ext cx="8337002" cy="6144748"/>
        </p:xfrm>
        <a:graphic>
          <a:graphicData uri="http://schemas.openxmlformats.org/drawingml/2006/table">
            <a:tbl>
              <a:tblPr firstRow="1" firstCol="1" bandRow="1">
                <a:tableStyleId>{85BE263C-DBD7-4A20-BB59-AAB30ACAA65A}</a:tableStyleId>
              </a:tblPr>
              <a:tblGrid>
                <a:gridCol w="1174204">
                  <a:extLst>
                    <a:ext uri="{9D8B030D-6E8A-4147-A177-3AD203B41FA5}">
                      <a16:colId xmlns:a16="http://schemas.microsoft.com/office/drawing/2014/main" val="591680735"/>
                    </a:ext>
                  </a:extLst>
                </a:gridCol>
                <a:gridCol w="5639681">
                  <a:extLst>
                    <a:ext uri="{9D8B030D-6E8A-4147-A177-3AD203B41FA5}">
                      <a16:colId xmlns:a16="http://schemas.microsoft.com/office/drawing/2014/main" val="20001"/>
                    </a:ext>
                  </a:extLst>
                </a:gridCol>
                <a:gridCol w="1523117">
                  <a:extLst>
                    <a:ext uri="{9D8B030D-6E8A-4147-A177-3AD203B41FA5}">
                      <a16:colId xmlns:a16="http://schemas.microsoft.com/office/drawing/2014/main" val="43639493"/>
                    </a:ext>
                  </a:extLst>
                </a:gridCol>
              </a:tblGrid>
              <a:tr h="297645">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panose="020F0502020204030204" pitchFamily="34" charset="0"/>
                        </a:rPr>
                        <a:t>Ranking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664">
                <a:tc rowSpan="4">
                  <a:txBody>
                    <a:bodyPr/>
                    <a:lstStyle/>
                    <a:p>
                      <a:pPr algn="l" fontAlgn="ctr"/>
                      <a:r>
                        <a:rPr lang="en-US" sz="1400" u="none" strike="noStrike" dirty="0">
                          <a:solidFill>
                            <a:schemeClr val="tx1"/>
                          </a:solidFill>
                          <a:effectLst/>
                        </a:rPr>
                        <a:t>2.1 Vaccine characteristics</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Vaccine presentation, formulation, dosage and route of administration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593487">
                <a:tc vMerge="1">
                  <a:txBody>
                    <a:bodyPr/>
                    <a:lstStyle/>
                    <a:p>
                      <a:endParaRPr lang="en-US"/>
                    </a:p>
                  </a:txBody>
                  <a:tcPr/>
                </a:tc>
                <a:tc>
                  <a:txBody>
                    <a:bodyPr/>
                    <a:lstStyle/>
                    <a:p>
                      <a:pPr algn="l" fontAlgn="ctr"/>
                      <a:r>
                        <a:rPr lang="en-US" sz="1350" u="none" strike="noStrike" dirty="0">
                          <a:solidFill>
                            <a:schemeClr val="tx1"/>
                          </a:solidFill>
                          <a:effectLst/>
                        </a:rPr>
                        <a:t>Administration schedule and possibility of co-administration with other vaccines and drugs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398664">
                <a:tc vMerge="1">
                  <a:txBody>
                    <a:bodyPr/>
                    <a:lstStyle/>
                    <a:p>
                      <a:endParaRPr lang="en-US"/>
                    </a:p>
                  </a:txBody>
                  <a:tcPr/>
                </a:tc>
                <a:tc>
                  <a:txBody>
                    <a:bodyPr/>
                    <a:lstStyle/>
                    <a:p>
                      <a:pPr algn="l" fontAlgn="ctr"/>
                      <a:r>
                        <a:rPr lang="en-US" sz="1350" u="none" strike="noStrike" dirty="0">
                          <a:solidFill>
                            <a:schemeClr val="tx1"/>
                          </a:solidFill>
                          <a:effectLst/>
                        </a:rPr>
                        <a:t>Flexibility of vaccination schedule</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398664">
                <a:tc vMerge="1">
                  <a:txBody>
                    <a:bodyPr/>
                    <a:lstStyle/>
                    <a:p>
                      <a:endParaRPr lang="en-US"/>
                    </a:p>
                  </a:txBody>
                  <a:tcPr/>
                </a:tc>
                <a:tc>
                  <a:txBody>
                    <a:bodyPr/>
                    <a:lstStyle/>
                    <a:p>
                      <a:pPr algn="l" fontAlgn="ctr"/>
                      <a:r>
                        <a:rPr lang="en-US" sz="1350" u="none" strike="noStrike" dirty="0">
                          <a:solidFill>
                            <a:schemeClr val="tx1"/>
                          </a:solidFill>
                          <a:effectLst/>
                        </a:rPr>
                        <a:t>Cold chain and logistic requirements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593487">
                <a:tc rowSpan="3">
                  <a:txBody>
                    <a:bodyPr/>
                    <a:lstStyle/>
                    <a:p>
                      <a:pPr algn="l" fontAlgn="ctr"/>
                      <a:r>
                        <a:rPr lang="en-US" sz="1400" u="none" strike="noStrike" dirty="0">
                          <a:solidFill>
                            <a:schemeClr val="tx1"/>
                          </a:solidFill>
                          <a:effectLst/>
                        </a:rPr>
                        <a:t>2.2 Safety </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Type, consequences and frequency of short and long-term adverse events following vaccination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398664">
                <a:tc vMerge="1">
                  <a:txBody>
                    <a:bodyPr/>
                    <a:lstStyle/>
                    <a:p>
                      <a:endParaRPr lang="en-US"/>
                    </a:p>
                  </a:txBody>
                  <a:tcPr/>
                </a:tc>
                <a:tc>
                  <a:txBody>
                    <a:bodyPr/>
                    <a:lstStyle/>
                    <a:p>
                      <a:pPr algn="l" fontAlgn="ctr"/>
                      <a:r>
                        <a:rPr lang="en-US" sz="1350" u="none" strike="noStrike" dirty="0">
                          <a:solidFill>
                            <a:schemeClr val="tx1"/>
                          </a:solidFill>
                          <a:effectLst/>
                        </a:rPr>
                        <a:t>Risk groups or risk factors for adverse events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398664">
                <a:tc vMerge="1">
                  <a:txBody>
                    <a:bodyPr/>
                    <a:lstStyle/>
                    <a:p>
                      <a:endParaRPr lang="en-US"/>
                    </a:p>
                  </a:txBody>
                  <a:tcPr/>
                </a:tc>
                <a:tc>
                  <a:txBody>
                    <a:bodyPr/>
                    <a:lstStyle/>
                    <a:p>
                      <a:pPr algn="l" fontAlgn="ctr"/>
                      <a:r>
                        <a:rPr lang="en-US" sz="1350" u="none" strike="noStrike" dirty="0">
                          <a:solidFill>
                            <a:schemeClr val="tx1"/>
                          </a:solidFill>
                          <a:effectLst/>
                        </a:rPr>
                        <a:t>Contraindications or precautions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398664">
                <a:tc rowSpan="4">
                  <a:txBody>
                    <a:bodyPr/>
                    <a:lstStyle/>
                    <a:p>
                      <a:pPr algn="l" fontAlgn="ctr"/>
                      <a:r>
                        <a:rPr lang="en-US" sz="1400" u="none" strike="noStrike" dirty="0">
                          <a:solidFill>
                            <a:schemeClr val="tx1"/>
                          </a:solidFill>
                          <a:effectLst/>
                        </a:rPr>
                        <a:t>2.3 Efficacy and effectiveness</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Types specific protection afforded</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430324">
                <a:tc vMerge="1">
                  <a:txBody>
                    <a:bodyPr/>
                    <a:lstStyle/>
                    <a:p>
                      <a:endParaRPr lang="en-US"/>
                    </a:p>
                  </a:txBody>
                  <a:tcPr/>
                </a:tc>
                <a:tc>
                  <a:txBody>
                    <a:bodyPr/>
                    <a:lstStyle/>
                    <a:p>
                      <a:pPr algn="l" fontAlgn="ctr"/>
                      <a:r>
                        <a:rPr lang="en-US" sz="1350" u="none" strike="noStrike" dirty="0">
                          <a:solidFill>
                            <a:schemeClr val="tx1"/>
                          </a:solidFill>
                          <a:effectLst/>
                        </a:rPr>
                        <a:t>Critical determinants of the immune response associated with protection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986">
                <a:tc vMerge="1">
                  <a:txBody>
                    <a:bodyPr/>
                    <a:lstStyle/>
                    <a:p>
                      <a:endParaRPr lang="en-US"/>
                    </a:p>
                  </a:txBody>
                  <a:tcPr/>
                </a:tc>
                <a:tc>
                  <a:txBody>
                    <a:bodyPr/>
                    <a:lstStyle/>
                    <a:p>
                      <a:pPr algn="l" fontAlgn="ctr"/>
                      <a:r>
                        <a:rPr lang="en-US" sz="1350" u="none" strike="noStrike" dirty="0">
                          <a:solidFill>
                            <a:schemeClr val="tx1"/>
                          </a:solidFill>
                          <a:effectLst/>
                        </a:rPr>
                        <a:t>Duration of protection and waning of immunity in general and risk groups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8842">
                <a:tc vMerge="1">
                  <a:txBody>
                    <a:bodyPr/>
                    <a:lstStyle/>
                    <a:p>
                      <a:endParaRPr lang="en-US"/>
                    </a:p>
                  </a:txBody>
                  <a:tcPr/>
                </a:tc>
                <a:tc>
                  <a:txBody>
                    <a:bodyPr/>
                    <a:lstStyle/>
                    <a:p>
                      <a:pPr algn="l" fontAlgn="ctr"/>
                      <a:r>
                        <a:rPr lang="en-US" sz="1350" u="none" strike="noStrike" dirty="0">
                          <a:solidFill>
                            <a:schemeClr val="tx1"/>
                          </a:solidFill>
                          <a:effectLst/>
                        </a:rPr>
                        <a:t>Interference regarding protection or immunity with other vaccines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615134">
                <a:tc>
                  <a:txBody>
                    <a:bodyPr/>
                    <a:lstStyle/>
                    <a:p>
                      <a:pPr algn="l" fontAlgn="ctr"/>
                      <a:r>
                        <a:rPr lang="en-US" sz="1400" u="none" strike="noStrike">
                          <a:solidFill>
                            <a:schemeClr val="tx1"/>
                          </a:solidFill>
                          <a:effectLst/>
                        </a:rPr>
                        <a:t>2.4 Vaccine Indirect Effects </a:t>
                      </a:r>
                      <a:endParaRPr lang="en-US" sz="1400" b="1" i="0" u="none" strike="noStrike">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Herd immunity/protection</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383146">
                <a:tc>
                  <a:txBody>
                    <a:bodyPr/>
                    <a:lstStyle/>
                    <a:p>
                      <a:pPr algn="l" fontAlgn="ctr"/>
                      <a:r>
                        <a:rPr lang="en-US" sz="1400" u="none" strike="noStrike" dirty="0">
                          <a:solidFill>
                            <a:schemeClr val="tx1"/>
                          </a:solidFill>
                          <a:effectLst/>
                        </a:rPr>
                        <a:t> </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Potential negative population impact of emergence of non-vaccine serotypes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
        <p:nvSpPr>
          <p:cNvPr id="8" name="Titre 1">
            <a:extLst>
              <a:ext uri="{FF2B5EF4-FFF2-40B4-BE49-F238E27FC236}">
                <a16:creationId xmlns:a16="http://schemas.microsoft.com/office/drawing/2014/main" id="{C411F91C-CBA3-AA4D-A8A0-1CA078D15C0B}"/>
              </a:ext>
            </a:extLst>
          </p:cNvPr>
          <p:cNvSpPr>
            <a:spLocks noGrp="1"/>
          </p:cNvSpPr>
          <p:nvPr>
            <p:ph type="title"/>
          </p:nvPr>
        </p:nvSpPr>
        <p:spPr>
          <a:xfrm>
            <a:off x="624600" y="-76200"/>
            <a:ext cx="8900400" cy="828000"/>
          </a:xfrm>
        </p:spPr>
        <p:txBody>
          <a:bodyPr>
            <a:noAutofit/>
          </a:bodyPr>
          <a:lstStyle/>
          <a:p>
            <a:r>
              <a:rPr lang="en-US" altLang="fr-FR" sz="2400" dirty="0">
                <a:cs typeface="Arial" pitchFamily="34" charset="0"/>
              </a:rPr>
              <a:t>Ranking: Vaccine and immunization characteristics</a:t>
            </a:r>
            <a:br>
              <a:rPr lang="en-US" altLang="fr-FR" sz="2400" i="1" dirty="0">
                <a:latin typeface="Arial" pitchFamily="34" charset="0"/>
                <a:cs typeface="Arial" pitchFamily="34" charset="0"/>
              </a:rPr>
            </a:br>
            <a:r>
              <a:rPr lang="en-GB" sz="2400" i="1" dirty="0">
                <a:solidFill>
                  <a:schemeClr val="accent1">
                    <a:lumMod val="75000"/>
                  </a:schemeClr>
                </a:solidFill>
                <a:ea typeface="Calibri" panose="020F0502020204030204" pitchFamily="34" charset="0"/>
                <a:cs typeface="Mangal" panose="02040503050203030202" pitchFamily="18" charset="0"/>
              </a:rPr>
              <a:t>Critical, important for decision-making</a:t>
            </a:r>
            <a:endParaRPr lang="fr-FR" altLang="fr-FR" sz="2400" i="1" dirty="0">
              <a:latin typeface="Arial" pitchFamily="34" charset="0"/>
              <a:cs typeface="Arial" pitchFamily="34" charset="0"/>
            </a:endParaRPr>
          </a:p>
        </p:txBody>
      </p:sp>
    </p:spTree>
    <p:extLst>
      <p:ext uri="{BB962C8B-B14F-4D97-AF65-F5344CB8AC3E}">
        <p14:creationId xmlns:p14="http://schemas.microsoft.com/office/powerpoint/2010/main" val="2501884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47</a:t>
            </a:fld>
            <a:endParaRPr lang="fr-FR"/>
          </a:p>
        </p:txBody>
      </p:sp>
      <p:sp>
        <p:nvSpPr>
          <p:cNvPr id="34818" name="Titre 1"/>
          <p:cNvSpPr>
            <a:spLocks noGrp="1"/>
          </p:cNvSpPr>
          <p:nvPr>
            <p:ph type="title"/>
          </p:nvPr>
        </p:nvSpPr>
        <p:spPr>
          <a:xfrm>
            <a:off x="533400" y="-76200"/>
            <a:ext cx="8915400" cy="828000"/>
          </a:xfrm>
        </p:spPr>
        <p:txBody>
          <a:bodyPr>
            <a:noAutofit/>
          </a:bodyPr>
          <a:lstStyle/>
          <a:p>
            <a:r>
              <a:rPr lang="en-US" altLang="fr-FR" sz="2400" dirty="0">
                <a:cs typeface="Arial" pitchFamily="34" charset="0"/>
              </a:rPr>
              <a:t>Ranking: Resource use </a:t>
            </a:r>
            <a:br>
              <a:rPr lang="en-US" altLang="fr-FR" sz="2400" i="1" dirty="0">
                <a:latin typeface="Arial" pitchFamily="34" charset="0"/>
                <a:cs typeface="Arial" pitchFamily="34" charset="0"/>
              </a:rPr>
            </a:br>
            <a:r>
              <a:rPr lang="en-GB" sz="2400" i="1" dirty="0">
                <a:solidFill>
                  <a:schemeClr val="accent1">
                    <a:lumMod val="75000"/>
                  </a:schemeClr>
                </a:solidFill>
                <a:ea typeface="Calibri" panose="020F0502020204030204" pitchFamily="34" charset="0"/>
                <a:cs typeface="Mangal" panose="02040503050203030202" pitchFamily="18" charset="0"/>
              </a:rPr>
              <a:t>Critical, important for decision-making</a:t>
            </a:r>
            <a:endParaRPr lang="fr-FR" altLang="fr-FR" sz="2400" dirty="0">
              <a:cs typeface="Arial" pitchFamily="34" charset="0"/>
            </a:endParaRPr>
          </a:p>
        </p:txBody>
      </p:sp>
      <p:graphicFrame>
        <p:nvGraphicFramePr>
          <p:cNvPr id="5" name="Content Placeholder 2">
            <a:extLst>
              <a:ext uri="{FF2B5EF4-FFF2-40B4-BE49-F238E27FC236}">
                <a16:creationId xmlns:a16="http://schemas.microsoft.com/office/drawing/2014/main" id="{3EBFEF86-7D19-B349-B2A9-B881ABE54ED3}"/>
              </a:ext>
            </a:extLst>
          </p:cNvPr>
          <p:cNvGraphicFramePr>
            <a:graphicFrameLocks/>
          </p:cNvGraphicFramePr>
          <p:nvPr>
            <p:extLst>
              <p:ext uri="{D42A27DB-BD31-4B8C-83A1-F6EECF244321}">
                <p14:modId xmlns:p14="http://schemas.microsoft.com/office/powerpoint/2010/main" val="1839719827"/>
              </p:ext>
            </p:extLst>
          </p:nvPr>
        </p:nvGraphicFramePr>
        <p:xfrm>
          <a:off x="495299" y="777201"/>
          <a:ext cx="8267701" cy="5420434"/>
        </p:xfrm>
        <a:graphic>
          <a:graphicData uri="http://schemas.openxmlformats.org/drawingml/2006/table">
            <a:tbl>
              <a:tblPr firstRow="1" firstCol="1" bandRow="1">
                <a:tableStyleId>{6E25E649-3F16-4E02-A733-19D2CDBF48F0}</a:tableStyleId>
              </a:tblPr>
              <a:tblGrid>
                <a:gridCol w="1611941">
                  <a:extLst>
                    <a:ext uri="{9D8B030D-6E8A-4147-A177-3AD203B41FA5}">
                      <a16:colId xmlns:a16="http://schemas.microsoft.com/office/drawing/2014/main" val="20001"/>
                    </a:ext>
                  </a:extLst>
                </a:gridCol>
                <a:gridCol w="5055560">
                  <a:extLst>
                    <a:ext uri="{9D8B030D-6E8A-4147-A177-3AD203B41FA5}">
                      <a16:colId xmlns:a16="http://schemas.microsoft.com/office/drawing/2014/main" val="1789016229"/>
                    </a:ext>
                  </a:extLst>
                </a:gridCol>
                <a:gridCol w="1600200">
                  <a:extLst>
                    <a:ext uri="{9D8B030D-6E8A-4147-A177-3AD203B41FA5}">
                      <a16:colId xmlns:a16="http://schemas.microsoft.com/office/drawing/2014/main" val="3963371906"/>
                    </a:ext>
                  </a:extLst>
                </a:gridCol>
              </a:tblGrid>
              <a:tr h="301922">
                <a:tc>
                  <a:txBody>
                    <a:bodyPr/>
                    <a:lstStyle/>
                    <a:p>
                      <a:pPr algn="l" fontAlgn="ctr"/>
                      <a:r>
                        <a:rPr lang="en-US" sz="2000" u="none" strike="noStrike" dirty="0">
                          <a:effectLst/>
                        </a:rPr>
                        <a:t>Element</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chemeClr val="bg1"/>
                          </a:solidFill>
                          <a:effectLst/>
                          <a:latin typeface="Calibri" panose="020F0502020204030204" pitchFamily="34" charset="0"/>
                        </a:rPr>
                        <a:t>Ranking</a:t>
                      </a: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8913">
                <a:tc>
                  <a:txBody>
                    <a:bodyPr/>
                    <a:lstStyle/>
                    <a:p>
                      <a:pPr algn="l" fontAlgn="ctr"/>
                      <a:r>
                        <a:rPr lang="en-US" sz="1400" u="none" strike="noStrike" dirty="0">
                          <a:effectLst/>
                        </a:rPr>
                        <a:t>3.1 Vaccine related costs and resource use</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19031">
                <a:tc rowSpan="2">
                  <a:txBody>
                    <a:bodyPr/>
                    <a:lstStyle/>
                    <a:p>
                      <a:pPr algn="l" fontAlgn="ctr"/>
                      <a:r>
                        <a:rPr lang="en-US" sz="1400" u="none" strike="noStrike">
                          <a:effectLst/>
                        </a:rPr>
                        <a:t>3.2 Vaccine availability</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vaccine and long-term supply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19031">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Available suppliers and competition dynamic in the market</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23972">
                <a:tc rowSpan="3">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fiscal space to effectively implement and sustain the recommendation in the </a:t>
                      </a:r>
                      <a:r>
                        <a:rPr lang="en-US" sz="1400" u="none" strike="noStrike" dirty="0" err="1">
                          <a:effectLst/>
                        </a:rPr>
                        <a:t>programme</a:t>
                      </a:r>
                      <a:endParaRPr lang="en-US" sz="1400" u="none" strike="noStrike" dirty="0">
                        <a:effectLst/>
                      </a:endParaRP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23972">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Prevailing prices for the vaccine in the market and price estimations for the local community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623972">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Availability of vaccine and long-term supply in public and private sector, including collaborations with insurance sector </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921563"/>
                  </a:ext>
                </a:extLst>
              </a:tr>
              <a:tr h="419031">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Health Gain</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19031">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Reduction in healthcare costs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549349">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Cost-effectiveness ratio of vaccination program </a:t>
                      </a: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3189626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48</a:t>
            </a:fld>
            <a:endParaRPr lang="fr-FR"/>
          </a:p>
        </p:txBody>
      </p:sp>
      <p:sp>
        <p:nvSpPr>
          <p:cNvPr id="34818" name="Titre 1"/>
          <p:cNvSpPr>
            <a:spLocks noGrp="1"/>
          </p:cNvSpPr>
          <p:nvPr>
            <p:ph type="title"/>
          </p:nvPr>
        </p:nvSpPr>
        <p:spPr>
          <a:xfrm>
            <a:off x="777000" y="76200"/>
            <a:ext cx="8748000" cy="828000"/>
          </a:xfrm>
        </p:spPr>
        <p:txBody>
          <a:bodyPr>
            <a:noAutofit/>
          </a:bodyPr>
          <a:lstStyle/>
          <a:p>
            <a:r>
              <a:rPr lang="en-US" altLang="fr-FR" sz="2400" dirty="0">
                <a:cs typeface="Arial" pitchFamily="34" charset="0"/>
              </a:rPr>
              <a:t>Ranking: Health policy and programmatic issues</a:t>
            </a:r>
            <a:br>
              <a:rPr lang="en-US" altLang="fr-FR" sz="2400" i="1" dirty="0">
                <a:latin typeface="Arial" pitchFamily="34" charset="0"/>
                <a:cs typeface="Arial" pitchFamily="34" charset="0"/>
              </a:rPr>
            </a:br>
            <a:r>
              <a:rPr lang="en-GB" sz="2400" i="1" dirty="0">
                <a:solidFill>
                  <a:schemeClr val="accent1">
                    <a:lumMod val="75000"/>
                  </a:schemeClr>
                </a:solidFill>
                <a:ea typeface="Calibri" panose="020F0502020204030204" pitchFamily="34" charset="0"/>
                <a:cs typeface="Mangal" panose="02040503050203030202" pitchFamily="18" charset="0"/>
              </a:rPr>
              <a:t>Critical, important for decision-making</a:t>
            </a: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4026679893"/>
              </p:ext>
            </p:extLst>
          </p:nvPr>
        </p:nvGraphicFramePr>
        <p:xfrm>
          <a:off x="563932" y="777680"/>
          <a:ext cx="8218666" cy="6038073"/>
        </p:xfrm>
        <a:graphic>
          <a:graphicData uri="http://schemas.openxmlformats.org/drawingml/2006/table">
            <a:tbl>
              <a:tblPr firstRow="1" firstCol="1" bandRow="1">
                <a:tableStyleId>{2A488322-F2BA-4B5B-9748-0D474271808F}</a:tableStyleId>
              </a:tblPr>
              <a:tblGrid>
                <a:gridCol w="1375897">
                  <a:extLst>
                    <a:ext uri="{9D8B030D-6E8A-4147-A177-3AD203B41FA5}">
                      <a16:colId xmlns:a16="http://schemas.microsoft.com/office/drawing/2014/main" val="3542868447"/>
                    </a:ext>
                  </a:extLst>
                </a:gridCol>
                <a:gridCol w="5409969">
                  <a:extLst>
                    <a:ext uri="{9D8B030D-6E8A-4147-A177-3AD203B41FA5}">
                      <a16:colId xmlns:a16="http://schemas.microsoft.com/office/drawing/2014/main" val="20001"/>
                    </a:ext>
                  </a:extLst>
                </a:gridCol>
                <a:gridCol w="1432800">
                  <a:extLst>
                    <a:ext uri="{9D8B030D-6E8A-4147-A177-3AD203B41FA5}">
                      <a16:colId xmlns:a16="http://schemas.microsoft.com/office/drawing/2014/main" val="624782158"/>
                    </a:ext>
                  </a:extLst>
                </a:gridCol>
              </a:tblGrid>
              <a:tr h="0">
                <a:tc>
                  <a:txBody>
                    <a:bodyPr/>
                    <a:lstStyle/>
                    <a:p>
                      <a:pPr algn="l" fontAlgn="ctr"/>
                      <a:r>
                        <a:rPr lang="en-US" sz="2000" u="none" strike="noStrike" dirty="0">
                          <a:effectLst/>
                        </a:rPr>
                        <a:t>Element</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a:solidFill>
                            <a:schemeClr val="bg1"/>
                          </a:solidFill>
                          <a:effectLst/>
                          <a:latin typeface="Calibri" panose="020F0502020204030204" pitchFamily="34" charset="0"/>
                        </a:rPr>
                        <a:t>Ranking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a:txBody>
                    <a:bodyPr/>
                    <a:lstStyle/>
                    <a:p>
                      <a:pPr algn="l" fontAlgn="ctr"/>
                      <a:r>
                        <a:rPr lang="en-US" sz="1350" u="none" strike="noStrike" dirty="0">
                          <a:effectLst/>
                        </a:rPr>
                        <a:t>4.1 Interaction with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a:txBody>
                    <a:bodyPr/>
                    <a:lstStyle/>
                    <a:p>
                      <a:pPr algn="l" fontAlgn="ctr"/>
                      <a:r>
                        <a:rPr lang="en-US" sz="1350" u="none" strike="noStrike" dirty="0">
                          <a:effectLst/>
                        </a:rPr>
                        <a:t>4.3 Vaccine registration and regulations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NRA* requirements to register available vaccines for use in target population and/or use in a different schedule as originally recommended</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human, technical, and financial resources for distribution (including cold chain sustainability)</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rowSpan="2">
                  <a:txBody>
                    <a:bodyPr/>
                    <a:lstStyle/>
                    <a:p>
                      <a:pPr algn="l" fontAlgn="ctr"/>
                      <a:r>
                        <a:rPr lang="en-US" sz="1350" u="none" strike="noStrike" dirty="0">
                          <a:effectLst/>
                        </a:rPr>
                        <a:t>4.5 Ability to evaluate</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information systems to manage the vaccine supply chain measure related performance metrics, i.e. coverage and vaccine utilization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a:txBody>
                    <a:bodyPr/>
                    <a:lstStyle/>
                    <a:p>
                      <a:pPr algn="l" fontAlgn="ctr"/>
                      <a:r>
                        <a:rPr lang="en-US" sz="1350" u="none" strike="noStrike" dirty="0">
                          <a:effectLst/>
                        </a:rPr>
                        <a:t>Existence and  reliability of surveillance systems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a:txBody>
                    <a:bodyPr/>
                    <a:lstStyle/>
                    <a:p>
                      <a:pPr algn="l" fontAlgn="ctr"/>
                      <a:r>
                        <a:rPr lang="en-US" sz="1350" u="none" strike="noStrike">
                          <a:effectLst/>
                        </a:rPr>
                        <a:t>4.6 Acceptability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Perception of the public, medical community, and stakeholders about disease and vaccine</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a:txBody>
                    <a:bodyPr/>
                    <a:lstStyle/>
                    <a:p>
                      <a:pPr algn="l" fontAlgn="ctr"/>
                      <a:r>
                        <a:rPr lang="en-US" sz="1350" u="none" strike="noStrike" dirty="0">
                          <a:effectLst/>
                        </a:rPr>
                        <a:t>4.7 Equity </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Universality, accessibility and gratuity of services for all the inhabitants in the country, including vulnerable, hard to reach and immigrant populations</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a:txBody>
                    <a:bodyPr/>
                    <a:lstStyle/>
                    <a:p>
                      <a:pPr algn="l" fontAlgn="ctr"/>
                      <a:r>
                        <a:rPr lang="en-US" sz="1350" u="none" strike="noStrike" dirty="0">
                          <a:effectLst/>
                        </a:rPr>
                        <a:t>4.8 Social Considerations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350" u="none" strike="noStrike" dirty="0">
                          <a:effectLst/>
                        </a:rPr>
                        <a:t>Non-health related effects of vaccination, ethical considerations, legal implications . </a:t>
                      </a:r>
                      <a:r>
                        <a:rPr lang="en-US" sz="1200" u="none" strike="noStrike" dirty="0">
                          <a:effectLst/>
                        </a:rPr>
                        <a:t>Stigma around the disease or around vaccination</a:t>
                      </a:r>
                      <a:r>
                        <a:rPr lang="en-US" sz="1350" b="0" i="0" u="none" strike="noStrike" dirty="0">
                          <a:solidFill>
                            <a:srgbClr val="000000"/>
                          </a:solidFill>
                          <a:effectLst/>
                          <a:latin typeface="+mn-lt"/>
                        </a:rPr>
                        <a:t>.</a:t>
                      </a:r>
                      <a:endParaRPr lang="en-US" sz="12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
        <p:nvSpPr>
          <p:cNvPr id="5" name="TextBox 4">
            <a:extLst>
              <a:ext uri="{FF2B5EF4-FFF2-40B4-BE49-F238E27FC236}">
                <a16:creationId xmlns:a16="http://schemas.microsoft.com/office/drawing/2014/main" id="{07E22A61-8192-FE45-AD9E-D397D3C8C259}"/>
              </a:ext>
            </a:extLst>
          </p:cNvPr>
          <p:cNvSpPr txBox="1"/>
          <p:nvPr/>
        </p:nvSpPr>
        <p:spPr>
          <a:xfrm>
            <a:off x="685800" y="6657201"/>
            <a:ext cx="2159758" cy="276999"/>
          </a:xfrm>
          <a:prstGeom prst="rect">
            <a:avLst/>
          </a:prstGeom>
          <a:noFill/>
        </p:spPr>
        <p:txBody>
          <a:bodyPr wrap="none" rtlCol="0">
            <a:spAutoFit/>
          </a:bodyPr>
          <a:lstStyle/>
          <a:p>
            <a:r>
              <a:rPr lang="en-US" sz="1200" dirty="0"/>
              <a:t>* National Regulatory Authority</a:t>
            </a:r>
          </a:p>
        </p:txBody>
      </p:sp>
    </p:spTree>
    <p:extLst>
      <p:ext uri="{BB962C8B-B14F-4D97-AF65-F5344CB8AC3E}">
        <p14:creationId xmlns:p14="http://schemas.microsoft.com/office/powerpoint/2010/main" val="3399426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1" y="1309593"/>
            <a:ext cx="8153400" cy="5121187"/>
          </a:xfrm>
        </p:spPr>
        <p:txBody>
          <a:bodyPr>
            <a:normAutofit/>
          </a:bodyPr>
          <a:lstStyle/>
          <a:p>
            <a:r>
              <a:rPr lang="en-GB" dirty="0"/>
              <a:t>Break out groups by country</a:t>
            </a:r>
          </a:p>
          <a:p>
            <a:r>
              <a:rPr lang="en-GB" dirty="0"/>
              <a:t>Each group </a:t>
            </a:r>
          </a:p>
          <a:p>
            <a:pPr lvl="1"/>
            <a:r>
              <a:rPr lang="en-GB" dirty="0"/>
              <a:t>Receives electronic versions of 4 Generic Tables and a Policy Question</a:t>
            </a:r>
          </a:p>
          <a:p>
            <a:pPr lvl="1"/>
            <a:r>
              <a:rPr lang="en-US" dirty="0"/>
              <a:t>Adapts specific data to the PICO question</a:t>
            </a:r>
          </a:p>
          <a:p>
            <a:pPr lvl="1"/>
            <a:r>
              <a:rPr lang="en-GB" dirty="0"/>
              <a:t>Ranks specific data to prioritize data collection</a:t>
            </a:r>
          </a:p>
          <a:p>
            <a:r>
              <a:rPr lang="en-GB" dirty="0"/>
              <a:t>Each group reports back on ranking by presenting  the marked-up table</a:t>
            </a:r>
          </a:p>
          <a:p>
            <a:r>
              <a:rPr lang="en-US" dirty="0"/>
              <a:t>Be prepared to justify the ranking of each outcome</a:t>
            </a:r>
          </a:p>
        </p:txBody>
      </p:sp>
      <p:sp>
        <p:nvSpPr>
          <p:cNvPr id="7" name="Espace réservé du numéro de diapositive 3"/>
          <p:cNvSpPr>
            <a:spLocks noGrp="1"/>
          </p:cNvSpPr>
          <p:nvPr>
            <p:ph type="sldNum" sz="quarter" idx="12"/>
          </p:nvPr>
        </p:nvSpPr>
        <p:spPr>
          <a:xfrm>
            <a:off x="8562003" y="6430781"/>
            <a:ext cx="503464" cy="365125"/>
          </a:xfrm>
        </p:spPr>
        <p:txBody>
          <a:bodyPr/>
          <a:lstStyle/>
          <a:p>
            <a:fld id="{92A3C2A2-8EB3-457A-B77F-880557C1C718}" type="slidenum">
              <a:rPr lang="fr-FR" smtClean="0"/>
              <a:pPr/>
              <a:t>49</a:t>
            </a:fld>
            <a:endParaRPr lang="fr-FR" dirty="0"/>
          </a:p>
        </p:txBody>
      </p:sp>
      <p:sp>
        <p:nvSpPr>
          <p:cNvPr id="2" name="Titre 1"/>
          <p:cNvSpPr>
            <a:spLocks noGrp="1"/>
          </p:cNvSpPr>
          <p:nvPr>
            <p:ph type="title"/>
          </p:nvPr>
        </p:nvSpPr>
        <p:spPr>
          <a:xfrm>
            <a:off x="317467" y="228600"/>
            <a:ext cx="8748000" cy="828000"/>
          </a:xfrm>
        </p:spPr>
        <p:txBody>
          <a:bodyPr>
            <a:normAutofit/>
          </a:bodyPr>
          <a:lstStyle/>
          <a:p>
            <a:r>
              <a:rPr lang="en-US" dirty="0"/>
              <a:t>Group exercise D—Adapting and ranking outcomes</a:t>
            </a:r>
          </a:p>
        </p:txBody>
      </p:sp>
    </p:spTree>
    <p:extLst>
      <p:ext uri="{BB962C8B-B14F-4D97-AF65-F5344CB8AC3E}">
        <p14:creationId xmlns:p14="http://schemas.microsoft.com/office/powerpoint/2010/main" val="95820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298961"/>
            <a:ext cx="8980715" cy="4783592"/>
          </a:xfrm>
        </p:spPr>
        <p:txBody>
          <a:bodyPr>
            <a:normAutofit fontScale="92500" lnSpcReduction="20000"/>
          </a:bodyPr>
          <a:lstStyle/>
          <a:p>
            <a:endParaRPr lang="en-US" dirty="0"/>
          </a:p>
          <a:p>
            <a:pPr marL="0" indent="0">
              <a:buNone/>
            </a:pPr>
            <a:r>
              <a:rPr lang="en-GB" dirty="0"/>
              <a:t>Purpose of </a:t>
            </a:r>
            <a:r>
              <a:rPr lang="en-GB" b="1" dirty="0">
                <a:solidFill>
                  <a:schemeClr val="accent3"/>
                </a:solidFill>
              </a:rPr>
              <a:t>PICO </a:t>
            </a:r>
            <a:r>
              <a:rPr lang="en-GB" dirty="0"/>
              <a:t>Question:</a:t>
            </a:r>
          </a:p>
          <a:p>
            <a:r>
              <a:rPr lang="en-GB" dirty="0"/>
              <a:t>Clarifies the question—assists in initial assessment of relevance. </a:t>
            </a:r>
          </a:p>
          <a:p>
            <a:r>
              <a:rPr lang="en-GB" dirty="0"/>
              <a:t>Guides reviewer how to search for evidence on the effects of the intervention, check whether studies are eligible, conduct analysis.</a:t>
            </a:r>
          </a:p>
          <a:p>
            <a:pPr marL="0" indent="0">
              <a:buNone/>
            </a:pPr>
            <a:endParaRPr lang="en-GB" dirty="0"/>
          </a:p>
          <a:p>
            <a:pPr marL="0" indent="0">
              <a:buNone/>
            </a:pPr>
            <a:r>
              <a:rPr lang="en-GB" dirty="0"/>
              <a:t>What is it?: </a:t>
            </a:r>
          </a:p>
          <a:p>
            <a:pPr marL="0" indent="0">
              <a:buNone/>
            </a:pPr>
            <a:endParaRPr lang="en-US" dirty="0"/>
          </a:p>
          <a:p>
            <a:r>
              <a:rPr lang="en-US" dirty="0"/>
              <a:t>P = Target </a:t>
            </a:r>
            <a:r>
              <a:rPr lang="en-US" b="1" dirty="0"/>
              <a:t>Population</a:t>
            </a:r>
            <a:r>
              <a:rPr lang="en-US" dirty="0"/>
              <a:t> for vaccination (e.g., age range, medical conditions)</a:t>
            </a:r>
          </a:p>
          <a:p>
            <a:r>
              <a:rPr lang="en-US" dirty="0"/>
              <a:t>I  = Vaccine </a:t>
            </a:r>
            <a:r>
              <a:rPr lang="en-US" b="1" dirty="0"/>
              <a:t>Intervention </a:t>
            </a:r>
            <a:r>
              <a:rPr lang="en-US" dirty="0"/>
              <a:t>(e.g., product, doses, schedule)</a:t>
            </a:r>
          </a:p>
          <a:p>
            <a:r>
              <a:rPr lang="en-US" dirty="0"/>
              <a:t>C =   </a:t>
            </a:r>
            <a:r>
              <a:rPr lang="en-US" b="1" dirty="0"/>
              <a:t>Comparison</a:t>
            </a:r>
            <a:r>
              <a:rPr lang="en-US" dirty="0"/>
              <a:t> (e.g., placebo, no vaccination, control, standard care, existing vaccine, other prevention options)</a:t>
            </a:r>
          </a:p>
          <a:p>
            <a:r>
              <a:rPr lang="en-US" dirty="0"/>
              <a:t>O = </a:t>
            </a:r>
            <a:r>
              <a:rPr lang="en-US" b="1" dirty="0"/>
              <a:t>Outcomes </a:t>
            </a:r>
            <a:r>
              <a:rPr lang="en-US" dirty="0"/>
              <a:t>of vaccination (e.g., anticipated benefits or harms)</a:t>
            </a:r>
          </a:p>
        </p:txBody>
      </p:sp>
      <p:sp>
        <p:nvSpPr>
          <p:cNvPr id="2" name="Espace réservé du pied de page 1"/>
          <p:cNvSpPr>
            <a:spLocks noGrp="1"/>
          </p:cNvSpPr>
          <p:nvPr>
            <p:ph type="ftr" sz="quarter" idx="11"/>
          </p:nvPr>
        </p:nvSpPr>
        <p:spPr>
          <a:xfrm>
            <a:off x="-11723" y="6393372"/>
            <a:ext cx="6281057" cy="365125"/>
          </a:xfrm>
        </p:spPr>
        <p:txBody>
          <a:bodyPr/>
          <a:lstStyle/>
          <a:p>
            <a:r>
              <a:rPr lang="en-US"/>
              <a:t>Adapted from the SIVAC Initiative NITAG training manual</a:t>
            </a:r>
            <a:endParaRPr lang="fr-FR" dirty="0"/>
          </a:p>
        </p:txBody>
      </p:sp>
      <p:sp>
        <p:nvSpPr>
          <p:cNvPr id="3" name="Espace réservé du numéro de diapositive 2"/>
          <p:cNvSpPr>
            <a:spLocks noGrp="1"/>
          </p:cNvSpPr>
          <p:nvPr>
            <p:ph type="sldNum" sz="quarter" idx="12"/>
          </p:nvPr>
        </p:nvSpPr>
        <p:spPr/>
        <p:txBody>
          <a:bodyPr/>
          <a:lstStyle/>
          <a:p>
            <a:fld id="{92A3C2A2-8EB3-457A-B77F-880557C1C718}" type="slidenum">
              <a:rPr lang="fr-FR" smtClean="0"/>
              <a:pPr/>
              <a:t>5</a:t>
            </a:fld>
            <a:endParaRPr lang="fr-FR" dirty="0"/>
          </a:p>
        </p:txBody>
      </p:sp>
      <p:sp>
        <p:nvSpPr>
          <p:cNvPr id="28674" name="Title 1"/>
          <p:cNvSpPr>
            <a:spLocks noGrp="1"/>
          </p:cNvSpPr>
          <p:nvPr>
            <p:ph type="title"/>
          </p:nvPr>
        </p:nvSpPr>
        <p:spPr>
          <a:xfrm>
            <a:off x="396000" y="215749"/>
            <a:ext cx="8748000" cy="828000"/>
          </a:xfrm>
        </p:spPr>
        <p:txBody>
          <a:bodyPr>
            <a:normAutofit/>
          </a:bodyPr>
          <a:lstStyle/>
          <a:p>
            <a:pPr eaLnBrk="1" hangingPunct="1"/>
            <a:r>
              <a:rPr lang="en-US" altLang="fr-FR" dirty="0">
                <a:latin typeface="Arial" pitchFamily="34" charset="0"/>
                <a:cs typeface="Arial" pitchFamily="34" charset="0"/>
              </a:rPr>
              <a:t>Specific policy question: The PICO method</a:t>
            </a:r>
          </a:p>
        </p:txBody>
      </p:sp>
    </p:spTree>
    <p:extLst>
      <p:ext uri="{BB962C8B-B14F-4D97-AF65-F5344CB8AC3E}">
        <p14:creationId xmlns:p14="http://schemas.microsoft.com/office/powerpoint/2010/main" val="12426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1E7B-F443-834F-8D45-464EDF67B3FD}"/>
              </a:ext>
            </a:extLst>
          </p:cNvPr>
          <p:cNvSpPr>
            <a:spLocks noGrp="1"/>
          </p:cNvSpPr>
          <p:nvPr>
            <p:ph idx="1"/>
          </p:nvPr>
        </p:nvSpPr>
        <p:spPr>
          <a:xfrm>
            <a:off x="468085" y="1368000"/>
            <a:ext cx="8752115" cy="4783592"/>
          </a:xfrm>
        </p:spPr>
        <p:txBody>
          <a:bodyPr/>
          <a:lstStyle/>
          <a:p>
            <a:r>
              <a:rPr lang="en-US" dirty="0"/>
              <a:t>Consider this policy question:</a:t>
            </a:r>
          </a:p>
          <a:p>
            <a:endParaRPr lang="en-US" dirty="0"/>
          </a:p>
        </p:txBody>
      </p:sp>
      <p:sp>
        <p:nvSpPr>
          <p:cNvPr id="3" name="Slide Number Placeholder 2">
            <a:extLst>
              <a:ext uri="{FF2B5EF4-FFF2-40B4-BE49-F238E27FC236}">
                <a16:creationId xmlns:a16="http://schemas.microsoft.com/office/drawing/2014/main" id="{75A7A6F6-EAE7-EC4D-B1F8-25FBEDE27410}"/>
              </a:ext>
            </a:extLst>
          </p:cNvPr>
          <p:cNvSpPr>
            <a:spLocks noGrp="1"/>
          </p:cNvSpPr>
          <p:nvPr>
            <p:ph type="sldNum" sz="quarter" idx="12"/>
          </p:nvPr>
        </p:nvSpPr>
        <p:spPr/>
        <p:txBody>
          <a:bodyPr/>
          <a:lstStyle/>
          <a:p>
            <a:fld id="{92A3C2A2-8EB3-457A-B77F-880557C1C718}" type="slidenum">
              <a:rPr lang="fr-FR" smtClean="0"/>
              <a:pPr/>
              <a:t>50</a:t>
            </a:fld>
            <a:endParaRPr lang="fr-FR" dirty="0"/>
          </a:p>
        </p:txBody>
      </p:sp>
      <p:sp>
        <p:nvSpPr>
          <p:cNvPr id="4" name="Title 3">
            <a:extLst>
              <a:ext uri="{FF2B5EF4-FFF2-40B4-BE49-F238E27FC236}">
                <a16:creationId xmlns:a16="http://schemas.microsoft.com/office/drawing/2014/main" id="{19A7C8B0-106D-C545-ABC7-E85B1C44A74E}"/>
              </a:ext>
            </a:extLst>
          </p:cNvPr>
          <p:cNvSpPr>
            <a:spLocks noGrp="1"/>
          </p:cNvSpPr>
          <p:nvPr>
            <p:ph type="title"/>
          </p:nvPr>
        </p:nvSpPr>
        <p:spPr>
          <a:xfrm>
            <a:off x="472200" y="228600"/>
            <a:ext cx="8748000" cy="828000"/>
          </a:xfrm>
        </p:spPr>
        <p:txBody>
          <a:bodyPr>
            <a:normAutofit fontScale="90000"/>
          </a:bodyPr>
          <a:lstStyle/>
          <a:p>
            <a:r>
              <a:rPr lang="en-US" dirty="0"/>
              <a:t>Group exercise D—Adapting and ranking outcomes (continued)</a:t>
            </a:r>
            <a:endParaRPr lang="en-US" i="1" dirty="0">
              <a:highlight>
                <a:srgbClr val="FFFF00"/>
              </a:highlight>
            </a:endParaRPr>
          </a:p>
        </p:txBody>
      </p:sp>
      <p:sp>
        <p:nvSpPr>
          <p:cNvPr id="5" name="Espace réservé du contenu 2">
            <a:extLst>
              <a:ext uri="{FF2B5EF4-FFF2-40B4-BE49-F238E27FC236}">
                <a16:creationId xmlns:a16="http://schemas.microsoft.com/office/drawing/2014/main" id="{95B9A4CB-DDB2-F140-B8EB-E66DE45FE1B2}"/>
              </a:ext>
            </a:extLst>
          </p:cNvPr>
          <p:cNvSpPr txBox="1">
            <a:spLocks/>
          </p:cNvSpPr>
          <p:nvPr/>
        </p:nvSpPr>
        <p:spPr>
          <a:xfrm>
            <a:off x="391885" y="1930408"/>
            <a:ext cx="8752115" cy="4783592"/>
          </a:xfrm>
          <a:prstGeom prst="rect">
            <a:avLst/>
          </a:prstGeom>
          <a:solidFill>
            <a:schemeClr val="accent1">
              <a:lumMod val="20000"/>
              <a:lumOff val="80000"/>
            </a:schemeClr>
          </a:solidFill>
        </p:spPr>
        <p:txBody>
          <a:bodyPr vert="horz" wrap="square" lIns="91440" tIns="90000" rIns="91440" bIns="90000" rtlCol="0">
            <a:normAutofit/>
          </a:bodyPr>
          <a:lst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27063" indent="-266700" algn="l" defTabSz="914400" rtl="0" eaLnBrk="1" latinLnBrk="0" hangingPunct="1">
              <a:lnSpc>
                <a:spcPct val="90000"/>
              </a:lnSpc>
              <a:spcBef>
                <a:spcPts val="500"/>
              </a:spcBef>
              <a:buFont typeface="Arial" panose="020B0604020202020204" pitchFamily="34" charset="0"/>
              <a:buChar char="•"/>
              <a:tabLst/>
              <a:defRPr sz="2000" kern="1200" baseline="0">
                <a:solidFill>
                  <a:schemeClr val="tx1"/>
                </a:solidFill>
                <a:latin typeface="+mn-lt"/>
                <a:ea typeface="+mn-ea"/>
                <a:cs typeface="+mn-cs"/>
              </a:defRPr>
            </a:lvl2pPr>
            <a:lvl3pPr marL="989013" indent="-2698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1339850" indent="-260350" algn="l" defTabSz="914400" rtl="0" eaLnBrk="1" latinLnBrk="0" hangingPunct="1">
              <a:lnSpc>
                <a:spcPct val="90000"/>
              </a:lnSpc>
              <a:spcBef>
                <a:spcPts val="500"/>
              </a:spcBef>
              <a:buFont typeface="Arial" panose="020B0604020202020204" pitchFamily="34" charset="0"/>
              <a:buChar char="•"/>
              <a:tabLst/>
              <a:defRPr sz="1600" kern="120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1" dirty="0"/>
              <a:t>Broad policy question: </a:t>
            </a:r>
            <a:r>
              <a:rPr lang="en-US" dirty="0"/>
              <a:t>Should HPV vaccine be recommended for use in female adolescents?</a:t>
            </a:r>
          </a:p>
          <a:p>
            <a:pPr marL="0" indent="0">
              <a:buNone/>
            </a:pPr>
            <a:endParaRPr lang="en-GB" b="1" i="1" dirty="0"/>
          </a:p>
          <a:p>
            <a:pPr marL="0" indent="0">
              <a:spcBef>
                <a:spcPts val="0"/>
              </a:spcBef>
              <a:buNone/>
              <a:defRPr/>
            </a:pPr>
            <a:r>
              <a:rPr lang="en-GB" b="1" i="1" dirty="0"/>
              <a:t>“</a:t>
            </a:r>
            <a:r>
              <a:rPr lang="en-US" b="1" i="1" dirty="0"/>
              <a:t>PICO” Question: </a:t>
            </a:r>
            <a:r>
              <a:rPr lang="en-US" dirty="0"/>
              <a:t>“Should two doses of any HPV vaccine given 6-12 months apart be recommended routinely for 9 through 14 year old girls?” </a:t>
            </a:r>
          </a:p>
          <a:p>
            <a:pPr marL="0" indent="0">
              <a:spcBef>
                <a:spcPts val="0"/>
              </a:spcBef>
              <a:buFont typeface="Arial" panose="020B0604020202020204" pitchFamily="34" charset="0"/>
              <a:buNone/>
              <a:defRPr/>
            </a:pPr>
            <a:r>
              <a:rPr lang="en-GB" dirty="0"/>
              <a:t>	</a:t>
            </a:r>
            <a:endParaRPr lang="fr-FR" dirty="0"/>
          </a:p>
          <a:p>
            <a:pPr lvl="1"/>
            <a:r>
              <a:rPr lang="fr-FR" b="1" dirty="0"/>
              <a:t>Population: </a:t>
            </a:r>
            <a:r>
              <a:rPr lang="fr-FR" dirty="0"/>
              <a:t>9-14 </a:t>
            </a:r>
            <a:r>
              <a:rPr lang="fr-FR" dirty="0" err="1"/>
              <a:t>year</a:t>
            </a:r>
            <a:r>
              <a:rPr lang="fr-FR" dirty="0"/>
              <a:t> </a:t>
            </a:r>
            <a:r>
              <a:rPr lang="fr-FR" dirty="0" err="1"/>
              <a:t>old</a:t>
            </a:r>
            <a:r>
              <a:rPr lang="fr-FR" dirty="0"/>
              <a:t> girls</a:t>
            </a:r>
          </a:p>
          <a:p>
            <a:pPr lvl="1"/>
            <a:r>
              <a:rPr lang="fr-FR" b="1" dirty="0"/>
              <a:t>Intervention: </a:t>
            </a:r>
            <a:r>
              <a:rPr lang="fr-FR"/>
              <a:t>2 doses </a:t>
            </a:r>
            <a:r>
              <a:rPr lang="fr-FR" dirty="0"/>
              <a:t>HPV vaccination</a:t>
            </a:r>
          </a:p>
          <a:p>
            <a:pPr lvl="1"/>
            <a:r>
              <a:rPr lang="fr-FR" b="1" dirty="0" err="1"/>
              <a:t>Comparison</a:t>
            </a:r>
            <a:r>
              <a:rPr lang="fr-FR" b="1" dirty="0"/>
              <a:t>: </a:t>
            </a:r>
            <a:r>
              <a:rPr lang="fr-FR" dirty="0"/>
              <a:t>no vaccination</a:t>
            </a:r>
          </a:p>
          <a:p>
            <a:pPr lvl="1"/>
            <a:r>
              <a:rPr lang="en-US" b="1" dirty="0"/>
              <a:t>Outcome: </a:t>
            </a:r>
            <a:r>
              <a:rPr lang="en-US" dirty="0"/>
              <a:t>Immunogenicity (seroconversion/Geometric Mean Titers/ avidity); HPV infections; Anogenital warts/condyloma; Cervical precancer; Cervical cancer; Oropharyngeal cancer; Anal cancer; Vaginal/vulvar cancer </a:t>
            </a:r>
            <a:endParaRPr lang="en-US" i="1" dirty="0"/>
          </a:p>
          <a:p>
            <a:pPr lvl="1"/>
            <a:endParaRPr lang="en-GB" dirty="0"/>
          </a:p>
          <a:p>
            <a:pPr marL="0" indent="0">
              <a:spcBef>
                <a:spcPts val="0"/>
              </a:spcBef>
              <a:buFont typeface="Arial" panose="020B0604020202020204" pitchFamily="34" charset="0"/>
              <a:buNone/>
              <a:defRPr/>
            </a:pPr>
            <a:endParaRPr lang="en-GB" dirty="0">
              <a:solidFill>
                <a:srgbClr val="FF0000"/>
              </a:solidFill>
            </a:endParaRPr>
          </a:p>
        </p:txBody>
      </p:sp>
    </p:spTree>
    <p:extLst>
      <p:ext uri="{BB962C8B-B14F-4D97-AF65-F5344CB8AC3E}">
        <p14:creationId xmlns:p14="http://schemas.microsoft.com/office/powerpoint/2010/main" val="717054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Gathering evidence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F7B0CDA-CEEA-45D8-9CD7-9841A0C25AEF}" type="slidenum">
              <a:rPr lang="en-US" smtClean="0"/>
              <a:pPr>
                <a:defRPr/>
              </a:pPr>
              <a:t>51</a:t>
            </a:fld>
            <a:endParaRPr lang="en-US"/>
          </a:p>
        </p:txBody>
      </p:sp>
    </p:spTree>
    <p:extLst>
      <p:ext uri="{BB962C8B-B14F-4D97-AF65-F5344CB8AC3E}">
        <p14:creationId xmlns:p14="http://schemas.microsoft.com/office/powerpoint/2010/main" val="661834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52</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3348070099"/>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028BB6C2-F614-1A46-B4F2-6C0410516E50}"/>
              </a:ext>
            </a:extLst>
          </p:cNvPr>
          <p:cNvSpPr/>
          <p:nvPr/>
        </p:nvSpPr>
        <p:spPr>
          <a:xfrm>
            <a:off x="4191000" y="3170237"/>
            <a:ext cx="1981200" cy="715963"/>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1">
            <a:extLst>
              <a:ext uri="{FF2B5EF4-FFF2-40B4-BE49-F238E27FC236}">
                <a16:creationId xmlns:a16="http://schemas.microsoft.com/office/drawing/2014/main" id="{258EDF6C-C686-2A47-A032-2C617FD884F5}"/>
              </a:ext>
            </a:extLst>
          </p:cNvPr>
          <p:cNvSpPr/>
          <p:nvPr/>
        </p:nvSpPr>
        <p:spPr>
          <a:xfrm>
            <a:off x="3867150" y="5181600"/>
            <a:ext cx="2590800" cy="16545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Secretariat or Work Group</a:t>
            </a:r>
          </a:p>
        </p:txBody>
      </p:sp>
    </p:spTree>
    <p:extLst>
      <p:ext uri="{BB962C8B-B14F-4D97-AF65-F5344CB8AC3E}">
        <p14:creationId xmlns:p14="http://schemas.microsoft.com/office/powerpoint/2010/main" val="27503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5fc375d-6f11-4a90-9bd9-b1aaf976cec4@frd">
            <a:extLst>
              <a:ext uri="{FF2B5EF4-FFF2-40B4-BE49-F238E27FC236}">
                <a16:creationId xmlns:a16="http://schemas.microsoft.com/office/drawing/2014/main" id="{09D1EFF3-B59F-450A-9381-4A24FCBEA665}"/>
              </a:ext>
            </a:extLst>
          </p:cNvPr>
          <p:cNvPicPr>
            <a:picLocks noChangeAspect="1" noChangeArrowheads="1"/>
          </p:cNvPicPr>
          <p:nvPr/>
        </p:nvPicPr>
        <p:blipFill>
          <a:blip r:embed="rId3" cstate="print"/>
          <a:srcRect t="12327"/>
          <a:stretch>
            <a:fillRect/>
          </a:stretch>
        </p:blipFill>
        <p:spPr bwMode="auto">
          <a:xfrm>
            <a:off x="1206442" y="2849563"/>
            <a:ext cx="7000892" cy="4071966"/>
          </a:xfrm>
          <a:prstGeom prst="rect">
            <a:avLst/>
          </a:prstGeom>
          <a:noFill/>
          <a:ln w="9525">
            <a:noFill/>
            <a:miter lim="800000"/>
            <a:headEnd/>
            <a:tailEnd/>
          </a:ln>
        </p:spPr>
      </p:pic>
      <p:sp>
        <p:nvSpPr>
          <p:cNvPr id="6" name="Title 5"/>
          <p:cNvSpPr>
            <a:spLocks noGrp="1"/>
          </p:cNvSpPr>
          <p:nvPr>
            <p:ph type="title"/>
          </p:nvPr>
        </p:nvSpPr>
        <p:spPr>
          <a:xfrm>
            <a:off x="571500" y="0"/>
            <a:ext cx="7886700" cy="1325563"/>
          </a:xfrm>
        </p:spPr>
        <p:txBody>
          <a:bodyPr>
            <a:normAutofit fontScale="90000"/>
          </a:bodyPr>
          <a:lstStyle/>
          <a:p>
            <a:br>
              <a:rPr lang="en-US" sz="3600" b="1" dirty="0">
                <a:solidFill>
                  <a:schemeClr val="tx2"/>
                </a:solidFill>
              </a:rPr>
            </a:br>
            <a:r>
              <a:rPr lang="en-US" sz="3600" dirty="0"/>
              <a:t>Gathering evidence</a:t>
            </a:r>
            <a:br>
              <a:rPr lang="en-US" sz="3600" b="1" dirty="0">
                <a:solidFill>
                  <a:schemeClr val="tx2"/>
                </a:solidFill>
              </a:rPr>
            </a:br>
            <a:r>
              <a:rPr lang="en-US" sz="3600" i="1" dirty="0">
                <a:solidFill>
                  <a:schemeClr val="accent1">
                    <a:lumMod val="75000"/>
                  </a:schemeClr>
                </a:solidFill>
              </a:rPr>
              <a:t>WHO Position Papers</a:t>
            </a:r>
          </a:p>
        </p:txBody>
      </p:sp>
      <p:sp>
        <p:nvSpPr>
          <p:cNvPr id="7" name="Content Placeholder 6"/>
          <p:cNvSpPr>
            <a:spLocks noGrp="1"/>
          </p:cNvSpPr>
          <p:nvPr>
            <p:ph idx="1"/>
          </p:nvPr>
        </p:nvSpPr>
        <p:spPr>
          <a:xfrm>
            <a:off x="457200" y="1570037"/>
            <a:ext cx="8229600" cy="4525963"/>
          </a:xfrm>
        </p:spPr>
        <p:txBody>
          <a:bodyPr>
            <a:noAutofit/>
          </a:bodyPr>
          <a:lstStyle/>
          <a:p>
            <a:r>
              <a:rPr lang="en-GB" sz="2400" b="1" dirty="0">
                <a:solidFill>
                  <a:srgbClr val="0070C0"/>
                </a:solidFill>
                <a:hlinkClick r:id="rId4"/>
              </a:rPr>
              <a:t>http://www.who.int/immunization/documents/positionpapers/en/</a:t>
            </a:r>
            <a:endParaRPr lang="en-GB" sz="2400" b="1" dirty="0">
              <a:solidFill>
                <a:srgbClr val="0070C0"/>
              </a:solidFill>
            </a:endParaRPr>
          </a:p>
          <a:p>
            <a:r>
              <a:rPr lang="en-US" sz="2400" dirty="0"/>
              <a:t>Seek evidence relating to all outcomes that are considered critical and important for decision-making.</a:t>
            </a:r>
          </a:p>
          <a:p>
            <a:endParaRPr lang="en-US" sz="2400" dirty="0"/>
          </a:p>
          <a:p>
            <a:pPr lvl="1"/>
            <a:endParaRPr lang="en-US" sz="2000" dirty="0"/>
          </a:p>
        </p:txBody>
      </p:sp>
    </p:spTree>
    <p:extLst>
      <p:ext uri="{BB962C8B-B14F-4D97-AF65-F5344CB8AC3E}">
        <p14:creationId xmlns:p14="http://schemas.microsoft.com/office/powerpoint/2010/main" val="3200971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Gathering evidence</a:t>
            </a:r>
            <a:br>
              <a:rPr lang="en-US" sz="4000" b="1" dirty="0">
                <a:solidFill>
                  <a:schemeClr val="tx2"/>
                </a:solidFill>
              </a:rPr>
            </a:br>
            <a:r>
              <a:rPr lang="en-GB" sz="3600" i="1" dirty="0">
                <a:solidFill>
                  <a:schemeClr val="accent1">
                    <a:lumMod val="75000"/>
                  </a:schemeClr>
                </a:solidFill>
              </a:rPr>
              <a:t>WHO Position Paper on HPV vaccine</a:t>
            </a:r>
            <a:br>
              <a:rPr lang="en-GB" sz="4000" dirty="0"/>
            </a:br>
            <a:r>
              <a:rPr lang="en-GB" sz="2100" b="1" dirty="0">
                <a:solidFill>
                  <a:schemeClr val="accent1">
                    <a:lumMod val="75000"/>
                  </a:schemeClr>
                </a:solidFill>
              </a:rPr>
              <a:t>http://apps.who.int/iris/bitstream/10665/255353/1/WER9219.pdf?ua=1</a:t>
            </a:r>
            <a:endParaRPr lang="en-US" sz="2100" b="1"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1695450" y="1690689"/>
            <a:ext cx="5753100" cy="8277225"/>
          </a:xfrm>
          <a:prstGeom prst="rect">
            <a:avLst/>
          </a:prstGeom>
          <a:ln>
            <a:solidFill>
              <a:schemeClr val="accent1">
                <a:alpha val="76000"/>
              </a:schemeClr>
            </a:solidFill>
          </a:ln>
        </p:spPr>
      </p:pic>
    </p:spTree>
    <p:extLst>
      <p:ext uri="{BB962C8B-B14F-4D97-AF65-F5344CB8AC3E}">
        <p14:creationId xmlns:p14="http://schemas.microsoft.com/office/powerpoint/2010/main" val="1763574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Gathering evidence</a:t>
            </a:r>
            <a:br>
              <a:rPr lang="en-GB" sz="3700" dirty="0"/>
            </a:br>
            <a:endParaRPr lang="en-US" i="1" dirty="0"/>
          </a:p>
        </p:txBody>
      </p:sp>
      <p:sp>
        <p:nvSpPr>
          <p:cNvPr id="6" name="TextBox 5">
            <a:extLst>
              <a:ext uri="{FF2B5EF4-FFF2-40B4-BE49-F238E27FC236}">
                <a16:creationId xmlns:a16="http://schemas.microsoft.com/office/drawing/2014/main" id="{A82FF0E6-DE4A-400F-A872-39C62FAF9B3A}"/>
              </a:ext>
            </a:extLst>
          </p:cNvPr>
          <p:cNvSpPr txBox="1"/>
          <p:nvPr/>
        </p:nvSpPr>
        <p:spPr>
          <a:xfrm>
            <a:off x="749753" y="1368873"/>
            <a:ext cx="8286750" cy="2031325"/>
          </a:xfrm>
          <a:prstGeom prst="rect">
            <a:avLst/>
          </a:prstGeom>
          <a:noFill/>
        </p:spPr>
        <p:txBody>
          <a:bodyPr wrap="square" rtlCol="0">
            <a:spAutoFit/>
          </a:bodyPr>
          <a:lstStyle/>
          <a:p>
            <a:r>
              <a:rPr lang="en-US" dirty="0"/>
              <a:t>Gather evidence on what?</a:t>
            </a:r>
          </a:p>
          <a:p>
            <a:r>
              <a:rPr lang="en-US" dirty="0"/>
              <a:t>Gather evidence only on outcomes deemed critical or important to decision-making</a:t>
            </a:r>
          </a:p>
          <a:p>
            <a:endParaRPr lang="en-US" dirty="0"/>
          </a:p>
          <a:p>
            <a:r>
              <a:rPr lang="en-US" dirty="0"/>
              <a:t>How to gather evidence?</a:t>
            </a:r>
          </a:p>
          <a:p>
            <a:pPr marL="342900" indent="-342900">
              <a:buAutoNum type="arabicPeriod"/>
            </a:pPr>
            <a:r>
              <a:rPr lang="en-US" dirty="0"/>
              <a:t>Observational data or Literature review (not systematic)</a:t>
            </a:r>
          </a:p>
          <a:p>
            <a:pPr marL="342900" indent="-342900">
              <a:buAutoNum type="arabicPeriod"/>
            </a:pPr>
            <a:r>
              <a:rPr lang="en-US" dirty="0"/>
              <a:t>Systematic review </a:t>
            </a:r>
          </a:p>
          <a:p>
            <a:endParaRPr lang="en-US" dirty="0"/>
          </a:p>
        </p:txBody>
      </p:sp>
      <p:graphicFrame>
        <p:nvGraphicFramePr>
          <p:cNvPr id="9" name="Content Placeholder 8">
            <a:extLst>
              <a:ext uri="{FF2B5EF4-FFF2-40B4-BE49-F238E27FC236}">
                <a16:creationId xmlns:a16="http://schemas.microsoft.com/office/drawing/2014/main" id="{BBD0B8F5-807D-C049-B780-E5CF2D945B21}"/>
              </a:ext>
            </a:extLst>
          </p:cNvPr>
          <p:cNvGraphicFramePr>
            <a:graphicFrameLocks noGrp="1"/>
          </p:cNvGraphicFramePr>
          <p:nvPr>
            <p:ph idx="1"/>
            <p:extLst>
              <p:ext uri="{D42A27DB-BD31-4B8C-83A1-F6EECF244321}">
                <p14:modId xmlns:p14="http://schemas.microsoft.com/office/powerpoint/2010/main" val="137319374"/>
              </p:ext>
            </p:extLst>
          </p:nvPr>
        </p:nvGraphicFramePr>
        <p:xfrm>
          <a:off x="-1752600" y="3516322"/>
          <a:ext cx="7404707" cy="2976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AD3C48A-4F15-A944-A68B-3532867F1BBA}"/>
              </a:ext>
            </a:extLst>
          </p:cNvPr>
          <p:cNvSpPr txBox="1"/>
          <p:nvPr/>
        </p:nvSpPr>
        <p:spPr>
          <a:xfrm>
            <a:off x="4267200" y="4038600"/>
            <a:ext cx="3849160" cy="1323439"/>
          </a:xfrm>
          <a:prstGeom prst="rect">
            <a:avLst/>
          </a:prstGeom>
          <a:solidFill>
            <a:schemeClr val="accent1">
              <a:tint val="40000"/>
              <a:hueOff val="0"/>
              <a:satOff val="0"/>
              <a:lumOff val="0"/>
            </a:schemeClr>
          </a:solidFill>
        </p:spPr>
        <p:txBody>
          <a:bodyPr wrap="square" rtlCol="0">
            <a:spAutoFit/>
          </a:bodyPr>
          <a:lstStyle/>
          <a:p>
            <a:pPr marL="342900" indent="-342900">
              <a:buFont typeface="Arial" panose="020B0604020202020204" pitchFamily="34" charset="0"/>
              <a:buChar char="•"/>
            </a:pPr>
            <a:r>
              <a:rPr lang="en-US" sz="2000" dirty="0"/>
              <a:t>Observational data, </a:t>
            </a:r>
            <a:r>
              <a:rPr lang="en-US" sz="2000" i="1" dirty="0"/>
              <a:t>or </a:t>
            </a:r>
          </a:p>
          <a:p>
            <a:pPr marL="342900" indent="-342900">
              <a:buFont typeface="Arial" panose="020B0604020202020204" pitchFamily="34" charset="0"/>
              <a:buChar char="•"/>
            </a:pPr>
            <a:r>
              <a:rPr lang="en-US" sz="2000" dirty="0"/>
              <a:t>Literature review of primary data</a:t>
            </a:r>
          </a:p>
          <a:p>
            <a:pPr marL="342900" indent="-342900">
              <a:buFont typeface="Arial" panose="020B0604020202020204" pitchFamily="34" charset="0"/>
              <a:buChar char="•"/>
            </a:pPr>
            <a:r>
              <a:rPr lang="en-US" sz="2000" dirty="0"/>
              <a:t>Rapid review</a:t>
            </a:r>
          </a:p>
        </p:txBody>
      </p:sp>
      <p:sp>
        <p:nvSpPr>
          <p:cNvPr id="15" name="Right Bracket 14">
            <a:extLst>
              <a:ext uri="{FF2B5EF4-FFF2-40B4-BE49-F238E27FC236}">
                <a16:creationId xmlns:a16="http://schemas.microsoft.com/office/drawing/2014/main" id="{024EC64B-3C3A-E243-A014-69DF4FD95430}"/>
              </a:ext>
            </a:extLst>
          </p:cNvPr>
          <p:cNvSpPr/>
          <p:nvPr/>
        </p:nvSpPr>
        <p:spPr>
          <a:xfrm rot="10800000" flipH="1">
            <a:off x="3581400" y="3728819"/>
            <a:ext cx="231650" cy="1709508"/>
          </a:xfrm>
          <a:prstGeom prst="rightBracket">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227A733F-F32C-CC42-AF83-311BF053DECF}"/>
              </a:ext>
            </a:extLst>
          </p:cNvPr>
          <p:cNvSpPr txBox="1"/>
          <p:nvPr/>
        </p:nvSpPr>
        <p:spPr>
          <a:xfrm>
            <a:off x="4267200" y="5924490"/>
            <a:ext cx="3849160" cy="400110"/>
          </a:xfrm>
          <a:prstGeom prst="rect">
            <a:avLst/>
          </a:prstGeom>
          <a:solidFill>
            <a:schemeClr val="accent1">
              <a:tint val="40000"/>
              <a:hueOff val="0"/>
              <a:satOff val="0"/>
              <a:lumOff val="0"/>
            </a:schemeClr>
          </a:solidFill>
        </p:spPr>
        <p:txBody>
          <a:bodyPr wrap="square" rtlCol="0">
            <a:spAutoFit/>
          </a:bodyPr>
          <a:lstStyle/>
          <a:p>
            <a:r>
              <a:rPr lang="en-US" sz="2000" dirty="0"/>
              <a:t>Systematic review</a:t>
            </a:r>
          </a:p>
        </p:txBody>
      </p:sp>
      <p:sp>
        <p:nvSpPr>
          <p:cNvPr id="3" name="Arrow: Right 2">
            <a:extLst>
              <a:ext uri="{FF2B5EF4-FFF2-40B4-BE49-F238E27FC236}">
                <a16:creationId xmlns:a16="http://schemas.microsoft.com/office/drawing/2014/main" id="{0F387446-4C09-4F6B-92B2-CF4DC7728789}"/>
              </a:ext>
            </a:extLst>
          </p:cNvPr>
          <p:cNvSpPr/>
          <p:nvPr/>
        </p:nvSpPr>
        <p:spPr>
          <a:xfrm>
            <a:off x="3288792" y="5890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8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animBg="1"/>
      <p:bldP spid="15" grpId="0" animBg="1"/>
      <p:bldP spid="16"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0F33-CD47-4043-A20E-80DD889BDD46}"/>
              </a:ext>
            </a:extLst>
          </p:cNvPr>
          <p:cNvSpPr>
            <a:spLocks noGrp="1"/>
          </p:cNvSpPr>
          <p:nvPr>
            <p:ph type="title"/>
          </p:nvPr>
        </p:nvSpPr>
        <p:spPr/>
        <p:txBody>
          <a:bodyPr>
            <a:normAutofit/>
          </a:bodyPr>
          <a:lstStyle/>
          <a:p>
            <a:r>
              <a:rPr lang="en-US" sz="3200" dirty="0"/>
              <a:t>Gathering data</a:t>
            </a:r>
            <a:br>
              <a:rPr lang="en-US" sz="2500" dirty="0"/>
            </a:br>
            <a:r>
              <a:rPr lang="en-US" sz="3200" i="1" dirty="0">
                <a:solidFill>
                  <a:schemeClr val="accent1">
                    <a:lumMod val="75000"/>
                  </a:schemeClr>
                </a:solidFill>
              </a:rPr>
              <a:t>Literature review of primary data</a:t>
            </a:r>
          </a:p>
        </p:txBody>
      </p:sp>
      <p:sp>
        <p:nvSpPr>
          <p:cNvPr id="3" name="Content Placeholder 2">
            <a:extLst>
              <a:ext uri="{FF2B5EF4-FFF2-40B4-BE49-F238E27FC236}">
                <a16:creationId xmlns:a16="http://schemas.microsoft.com/office/drawing/2014/main" id="{71F8DDF5-64E7-4F1E-BBC2-D84EED2C8B35}"/>
              </a:ext>
            </a:extLst>
          </p:cNvPr>
          <p:cNvSpPr>
            <a:spLocks noGrp="1"/>
          </p:cNvSpPr>
          <p:nvPr>
            <p:ph idx="1"/>
          </p:nvPr>
        </p:nvSpPr>
        <p:spPr/>
        <p:txBody>
          <a:bodyPr>
            <a:normAutofit fontScale="77500" lnSpcReduction="20000"/>
          </a:bodyPr>
          <a:lstStyle/>
          <a:p>
            <a:r>
              <a:rPr lang="en-US" dirty="0"/>
              <a:t>Seek evidence relating to all outcomes that are considered critical and important for decision-making.</a:t>
            </a:r>
          </a:p>
          <a:p>
            <a:r>
              <a:rPr lang="en-US" dirty="0"/>
              <a:t>A literature review discusses published information in a particular subject area, and usually within a certain time period.</a:t>
            </a:r>
          </a:p>
          <a:p>
            <a:pPr marL="0" indent="0">
              <a:buNone/>
            </a:pPr>
            <a:endParaRPr lang="en-US" dirty="0"/>
          </a:p>
          <a:p>
            <a:pPr marL="0" indent="0">
              <a:buNone/>
            </a:pPr>
            <a:r>
              <a:rPr lang="en-US" dirty="0"/>
              <a:t>Should include</a:t>
            </a:r>
          </a:p>
          <a:p>
            <a:r>
              <a:rPr lang="en-US" dirty="0"/>
              <a:t>Summary: a recap of the important information of the source</a:t>
            </a:r>
          </a:p>
          <a:p>
            <a:r>
              <a:rPr lang="en-US" dirty="0"/>
              <a:t>Synthesis: a re-organization, or a reshuffling, of the information in the summary.  It may </a:t>
            </a:r>
          </a:p>
          <a:p>
            <a:pPr lvl="1"/>
            <a:r>
              <a:rPr lang="en-US" dirty="0"/>
              <a:t>Present a new interpretation of old material or combine new with old interpretations, Or </a:t>
            </a:r>
          </a:p>
          <a:p>
            <a:pPr lvl="1"/>
            <a:r>
              <a:rPr lang="en-US" dirty="0"/>
              <a:t>Trace the progression of the field, including major debates, and</a:t>
            </a:r>
          </a:p>
          <a:p>
            <a:pPr lvl="1"/>
            <a:r>
              <a:rPr lang="en-US" dirty="0"/>
              <a:t>May evaluate the sources and comment on the most pertinent or relevant.</a:t>
            </a:r>
          </a:p>
        </p:txBody>
      </p:sp>
      <p:sp>
        <p:nvSpPr>
          <p:cNvPr id="4" name="Slide Number Placeholder 3">
            <a:extLst>
              <a:ext uri="{FF2B5EF4-FFF2-40B4-BE49-F238E27FC236}">
                <a16:creationId xmlns:a16="http://schemas.microsoft.com/office/drawing/2014/main" id="{1BAFFD19-ADC6-4A81-A5FB-2B3567699591}"/>
              </a:ext>
            </a:extLst>
          </p:cNvPr>
          <p:cNvSpPr>
            <a:spLocks noGrp="1"/>
          </p:cNvSpPr>
          <p:nvPr>
            <p:ph type="sldNum" sz="quarter" idx="12"/>
          </p:nvPr>
        </p:nvSpPr>
        <p:spPr/>
        <p:txBody>
          <a:bodyPr/>
          <a:lstStyle/>
          <a:p>
            <a:fld id="{341CD068-061B-448F-99CA-64FDB648FE08}" type="slidenum">
              <a:rPr lang="en-US" smtClean="0"/>
              <a:t>56</a:t>
            </a:fld>
            <a:endParaRPr lang="en-US"/>
          </a:p>
        </p:txBody>
      </p:sp>
    </p:spTree>
    <p:extLst>
      <p:ext uri="{BB962C8B-B14F-4D97-AF65-F5344CB8AC3E}">
        <p14:creationId xmlns:p14="http://schemas.microsoft.com/office/powerpoint/2010/main" val="982601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normAutofit/>
          </a:bodyPr>
          <a:lstStyle/>
          <a:p>
            <a:r>
              <a:rPr lang="en-US" sz="3200" dirty="0"/>
              <a:t>Gathering evidence on disease burden</a:t>
            </a:r>
            <a:endParaRPr lang="en-US" dirty="0"/>
          </a:p>
        </p:txBody>
      </p:sp>
      <p:sp>
        <p:nvSpPr>
          <p:cNvPr id="3" name="Content Placeholder 2"/>
          <p:cNvSpPr>
            <a:spLocks noGrp="1"/>
          </p:cNvSpPr>
          <p:nvPr>
            <p:ph idx="1"/>
          </p:nvPr>
        </p:nvSpPr>
        <p:spPr>
          <a:xfrm>
            <a:off x="3124200" y="1828800"/>
            <a:ext cx="5791200" cy="1219200"/>
          </a:xfrm>
        </p:spPr>
        <p:txBody>
          <a:bodyPr>
            <a:normAutofit fontScale="92500" lnSpcReduction="10000"/>
          </a:bodyPr>
          <a:lstStyle/>
          <a:p>
            <a:pPr>
              <a:lnSpc>
                <a:spcPct val="120000"/>
              </a:lnSpc>
              <a:spcBef>
                <a:spcPts val="0"/>
              </a:spcBef>
            </a:pPr>
            <a:r>
              <a:rPr lang="en-US" sz="2400" dirty="0"/>
              <a:t>National surveillance data</a:t>
            </a:r>
          </a:p>
          <a:p>
            <a:pPr>
              <a:lnSpc>
                <a:spcPct val="120000"/>
              </a:lnSpc>
              <a:spcBef>
                <a:spcPts val="0"/>
              </a:spcBef>
            </a:pPr>
            <a:r>
              <a:rPr lang="en-US" sz="2400" dirty="0"/>
              <a:t>National disease burden  studies</a:t>
            </a:r>
          </a:p>
          <a:p>
            <a:pPr>
              <a:lnSpc>
                <a:spcPct val="120000"/>
              </a:lnSpc>
              <a:spcBef>
                <a:spcPts val="0"/>
              </a:spcBef>
            </a:pPr>
            <a:r>
              <a:rPr lang="en-US" sz="2400" dirty="0"/>
              <a:t>Country-specific epidemiologic data</a:t>
            </a:r>
          </a:p>
        </p:txBody>
      </p:sp>
      <p:sp>
        <p:nvSpPr>
          <p:cNvPr id="4" name="Right Arrow 3"/>
          <p:cNvSpPr/>
          <p:nvPr/>
        </p:nvSpPr>
        <p:spPr>
          <a:xfrm>
            <a:off x="533400" y="5257800"/>
            <a:ext cx="2590800" cy="1371600"/>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latin typeface="Gill Sans MT" pitchFamily="34" charset="0"/>
              </a:rPr>
              <a:t>Some uncertainty</a:t>
            </a:r>
          </a:p>
        </p:txBody>
      </p:sp>
      <p:sp>
        <p:nvSpPr>
          <p:cNvPr id="5" name="Right Arrow 4"/>
          <p:cNvSpPr/>
          <p:nvPr/>
        </p:nvSpPr>
        <p:spPr>
          <a:xfrm>
            <a:off x="533400" y="1676400"/>
            <a:ext cx="2590800" cy="1371600"/>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latin typeface="Gill Sans MT" pitchFamily="34" charset="0"/>
              </a:rPr>
              <a:t>Optimal</a:t>
            </a:r>
          </a:p>
        </p:txBody>
      </p:sp>
      <p:sp>
        <p:nvSpPr>
          <p:cNvPr id="6" name="Right Arrow 5"/>
          <p:cNvSpPr/>
          <p:nvPr/>
        </p:nvSpPr>
        <p:spPr>
          <a:xfrm>
            <a:off x="533400" y="3429000"/>
            <a:ext cx="2590800" cy="1371600"/>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latin typeface="Gill Sans MT" pitchFamily="34" charset="0"/>
              </a:rPr>
              <a:t>Useful</a:t>
            </a:r>
          </a:p>
        </p:txBody>
      </p:sp>
      <p:sp>
        <p:nvSpPr>
          <p:cNvPr id="7" name="Content Placeholder 2"/>
          <p:cNvSpPr txBox="1">
            <a:spLocks/>
          </p:cNvSpPr>
          <p:nvPr/>
        </p:nvSpPr>
        <p:spPr>
          <a:xfrm>
            <a:off x="3124200" y="3124200"/>
            <a:ext cx="57912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C00000"/>
              </a:buClr>
            </a:pPr>
            <a:r>
              <a:rPr lang="en-US" sz="2200" dirty="0"/>
              <a:t>WHO country estimates of rotavirus, Hib, pneumococcal disease, meningitis, cervical cancer, HPV disease </a:t>
            </a:r>
          </a:p>
          <a:p>
            <a:pPr>
              <a:spcBef>
                <a:spcPts val="0"/>
              </a:spcBef>
              <a:buClr>
                <a:srgbClr val="C00000"/>
              </a:buClr>
            </a:pPr>
            <a:r>
              <a:rPr lang="en-US" sz="2200" dirty="0"/>
              <a:t>Regional estimates</a:t>
            </a:r>
          </a:p>
          <a:p>
            <a:pPr>
              <a:spcBef>
                <a:spcPts val="0"/>
              </a:spcBef>
              <a:buClr>
                <a:srgbClr val="C00000"/>
              </a:buClr>
            </a:pPr>
            <a:r>
              <a:rPr lang="en-US" sz="2200" dirty="0"/>
              <a:t>Proxy data from countries with similar demographic/socioeconomic conditions</a:t>
            </a:r>
          </a:p>
        </p:txBody>
      </p:sp>
      <p:sp>
        <p:nvSpPr>
          <p:cNvPr id="8" name="Content Placeholder 2"/>
          <p:cNvSpPr txBox="1">
            <a:spLocks/>
          </p:cNvSpPr>
          <p:nvPr/>
        </p:nvSpPr>
        <p:spPr>
          <a:xfrm>
            <a:off x="3200400" y="5486400"/>
            <a:ext cx="579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C00000"/>
              </a:buClr>
            </a:pPr>
            <a:r>
              <a:rPr lang="en-US" sz="2200" dirty="0"/>
              <a:t>Mathematical models</a:t>
            </a:r>
          </a:p>
          <a:p>
            <a:pPr lvl="1">
              <a:spcBef>
                <a:spcPts val="0"/>
              </a:spcBef>
              <a:buClr>
                <a:srgbClr val="C00000"/>
              </a:buClr>
            </a:pPr>
            <a:r>
              <a:rPr lang="en-US" sz="1800" dirty="0"/>
              <a:t>Interpretation requires understanding built-in assumptions</a:t>
            </a:r>
          </a:p>
        </p:txBody>
      </p:sp>
      <p:cxnSp>
        <p:nvCxnSpPr>
          <p:cNvPr id="10" name="Straight Connector 9"/>
          <p:cNvCxnSpPr/>
          <p:nvPr/>
        </p:nvCxnSpPr>
        <p:spPr>
          <a:xfrm>
            <a:off x="533400" y="5181600"/>
            <a:ext cx="8382000"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084008"/>
            <a:ext cx="8382000"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7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1325563"/>
          </a:xfrm>
        </p:spPr>
        <p:txBody>
          <a:bodyPr>
            <a:normAutofit fontScale="90000"/>
          </a:bodyPr>
          <a:lstStyle/>
          <a:p>
            <a:r>
              <a:rPr lang="en-US" sz="3600" dirty="0"/>
              <a:t>Gathering evidence on disease burden</a:t>
            </a:r>
            <a:br>
              <a:rPr lang="en-US" sz="3600" b="1" dirty="0">
                <a:solidFill>
                  <a:schemeClr val="tx2"/>
                </a:solidFill>
              </a:rPr>
            </a:br>
            <a:r>
              <a:rPr lang="en-GB" sz="2800" i="1" dirty="0">
                <a:solidFill>
                  <a:schemeClr val="accent1">
                    <a:lumMod val="75000"/>
                  </a:schemeClr>
                </a:solidFill>
              </a:rPr>
              <a:t>Limitations of surveillance data to estimate disease burden</a:t>
            </a:r>
            <a:endParaRPr lang="en-US" sz="2800" i="1" dirty="0">
              <a:solidFill>
                <a:schemeClr val="accent1">
                  <a:lumMod val="75000"/>
                </a:schemeClr>
              </a:solidFill>
            </a:endParaRPr>
          </a:p>
        </p:txBody>
      </p:sp>
      <p:sp>
        <p:nvSpPr>
          <p:cNvPr id="3" name="Content Placeholder 2"/>
          <p:cNvSpPr>
            <a:spLocks noGrp="1"/>
          </p:cNvSpPr>
          <p:nvPr>
            <p:ph idx="1"/>
          </p:nvPr>
        </p:nvSpPr>
        <p:spPr>
          <a:xfrm>
            <a:off x="628650" y="1973262"/>
            <a:ext cx="7886700" cy="4351338"/>
          </a:xfrm>
        </p:spPr>
        <p:txBody>
          <a:bodyPr>
            <a:normAutofit/>
          </a:bodyPr>
          <a:lstStyle/>
          <a:p>
            <a:r>
              <a:rPr lang="en-GB" dirty="0"/>
              <a:t>Poor access to health care</a:t>
            </a:r>
          </a:p>
          <a:p>
            <a:r>
              <a:rPr lang="en-GB" dirty="0"/>
              <a:t>Lack of laboratory capacity to define </a:t>
            </a:r>
            <a:r>
              <a:rPr lang="en-GB" dirty="0" err="1"/>
              <a:t>etiology</a:t>
            </a:r>
            <a:r>
              <a:rPr lang="en-GB" dirty="0"/>
              <a:t> of diseases and causes of death</a:t>
            </a:r>
          </a:p>
          <a:p>
            <a:r>
              <a:rPr lang="en-GB" dirty="0"/>
              <a:t>Incomplete reporting of diseases and deaths through passive surveillance</a:t>
            </a:r>
          </a:p>
          <a:p>
            <a:r>
              <a:rPr lang="en-GB" dirty="0"/>
              <a:t>Lack of or incomplete cancer registries</a:t>
            </a:r>
          </a:p>
          <a:p>
            <a:endParaRPr lang="en-GB" dirty="0"/>
          </a:p>
          <a:p>
            <a:endParaRPr lang="en-US" dirty="0"/>
          </a:p>
        </p:txBody>
      </p:sp>
    </p:spTree>
    <p:extLst>
      <p:ext uri="{BB962C8B-B14F-4D97-AF65-F5344CB8AC3E}">
        <p14:creationId xmlns:p14="http://schemas.microsoft.com/office/powerpoint/2010/main" val="1269574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xfrm>
            <a:off x="628650" y="304800"/>
            <a:ext cx="7886700" cy="132556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600" dirty="0"/>
              <a:t>Gathering evidence on disease burden</a:t>
            </a:r>
            <a:br>
              <a:rPr lang="en-US" sz="2800" b="1" dirty="0">
                <a:solidFill>
                  <a:schemeClr val="tx2"/>
                </a:solidFill>
              </a:rPr>
            </a:br>
            <a:r>
              <a:rPr lang="en-US" altLang="en-US" sz="2800" i="1" dirty="0">
                <a:solidFill>
                  <a:schemeClr val="accent1">
                    <a:lumMod val="75000"/>
                  </a:schemeClr>
                </a:solidFill>
              </a:rPr>
              <a:t>Streptococcus pneumoniae</a:t>
            </a:r>
            <a:r>
              <a:rPr lang="en-US" altLang="en-US" sz="2800" dirty="0">
                <a:solidFill>
                  <a:schemeClr val="accent1">
                    <a:lumMod val="75000"/>
                  </a:schemeClr>
                </a:solidFill>
              </a:rPr>
              <a:t>; Surveillance for Laboratory Confirmed Disease only Provides Part of the Picture</a:t>
            </a:r>
            <a:endParaRPr lang="en-US" sz="2800" b="1" dirty="0">
              <a:solidFill>
                <a:schemeClr val="accent1">
                  <a:lumMod val="75000"/>
                </a:schemeClr>
              </a:solidFill>
            </a:endParaRPr>
          </a:p>
        </p:txBody>
      </p:sp>
      <p:pic>
        <p:nvPicPr>
          <p:cNvPr id="57346" name="Picture 3" descr="iceberg_3"/>
          <p:cNvPicPr>
            <a:picLocks noChangeAspect="1" noChangeArrowheads="1"/>
          </p:cNvPicPr>
          <p:nvPr/>
        </p:nvPicPr>
        <p:blipFill>
          <a:blip r:embed="rId3" cstate="print"/>
          <a:srcRect/>
          <a:stretch>
            <a:fillRect/>
          </a:stretch>
        </p:blipFill>
        <p:spPr bwMode="auto">
          <a:xfrm>
            <a:off x="2743200" y="1928813"/>
            <a:ext cx="3606800" cy="4929187"/>
          </a:xfrm>
          <a:prstGeom prst="rect">
            <a:avLst/>
          </a:prstGeom>
          <a:noFill/>
          <a:ln w="9525">
            <a:noFill/>
            <a:miter lim="800000"/>
            <a:headEnd/>
            <a:tailEnd/>
          </a:ln>
        </p:spPr>
      </p:pic>
      <p:sp>
        <p:nvSpPr>
          <p:cNvPr id="43013" name="AutoShape 4"/>
          <p:cNvSpPr>
            <a:spLocks/>
          </p:cNvSpPr>
          <p:nvPr/>
        </p:nvSpPr>
        <p:spPr bwMode="auto">
          <a:xfrm>
            <a:off x="2319338" y="2763837"/>
            <a:ext cx="423862" cy="690563"/>
          </a:xfrm>
          <a:prstGeom prst="leftBrace">
            <a:avLst>
              <a:gd name="adj1" fmla="val 25000"/>
              <a:gd name="adj2" fmla="val 50000"/>
            </a:avLst>
          </a:prstGeom>
          <a:noFill/>
          <a:ln w="19050">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endParaRPr>
          </a:p>
        </p:txBody>
      </p:sp>
      <p:sp>
        <p:nvSpPr>
          <p:cNvPr id="57349" name="Text Box 6"/>
          <p:cNvSpPr txBox="1">
            <a:spLocks noChangeArrowheads="1"/>
          </p:cNvSpPr>
          <p:nvPr/>
        </p:nvSpPr>
        <p:spPr bwMode="auto">
          <a:xfrm>
            <a:off x="414338" y="2551905"/>
            <a:ext cx="1371600" cy="915988"/>
          </a:xfrm>
          <a:prstGeom prst="rect">
            <a:avLst/>
          </a:prstGeom>
          <a:noFill/>
          <a:ln w="9525">
            <a:noFill/>
            <a:miter lim="800000"/>
            <a:headEnd/>
            <a:tailEnd/>
          </a:ln>
        </p:spPr>
        <p:txBody>
          <a:bodyPr>
            <a:spAutoFit/>
          </a:bodyPr>
          <a:lstStyle/>
          <a:p>
            <a:pPr algn="ctr">
              <a:spcBef>
                <a:spcPct val="50000"/>
              </a:spcBef>
            </a:pPr>
            <a:r>
              <a:rPr lang="en-US" dirty="0">
                <a:latin typeface="Myriad Web Pro"/>
              </a:rPr>
              <a:t>Laboratory-confirmed IPD</a:t>
            </a:r>
          </a:p>
        </p:txBody>
      </p:sp>
      <p:sp>
        <p:nvSpPr>
          <p:cNvPr id="8" name="TextBox 7"/>
          <p:cNvSpPr txBox="1"/>
          <p:nvPr/>
        </p:nvSpPr>
        <p:spPr>
          <a:xfrm>
            <a:off x="612295" y="4276267"/>
            <a:ext cx="1622112" cy="2031325"/>
          </a:xfrm>
          <a:prstGeom prst="rect">
            <a:avLst/>
          </a:prstGeom>
          <a:noFill/>
        </p:spPr>
        <p:txBody>
          <a:bodyPr wrap="square" rtlCol="0">
            <a:spAutoFit/>
          </a:bodyPr>
          <a:lstStyle/>
          <a:p>
            <a:pPr algn="ctr"/>
            <a:r>
              <a:rPr lang="en-US" dirty="0"/>
              <a:t>Non-lab confirmed IPD</a:t>
            </a:r>
          </a:p>
          <a:p>
            <a:pPr algn="ctr"/>
            <a:r>
              <a:rPr lang="en-US" dirty="0"/>
              <a:t>Otitis media</a:t>
            </a:r>
          </a:p>
          <a:p>
            <a:pPr algn="ctr"/>
            <a:r>
              <a:rPr lang="en-US" dirty="0"/>
              <a:t>Sinusitis</a:t>
            </a:r>
          </a:p>
          <a:p>
            <a:pPr algn="ctr"/>
            <a:r>
              <a:rPr lang="en-US" dirty="0"/>
              <a:t>Non-</a:t>
            </a:r>
            <a:r>
              <a:rPr lang="en-US" dirty="0" err="1"/>
              <a:t>bacteremic</a:t>
            </a:r>
            <a:r>
              <a:rPr lang="en-US" dirty="0"/>
              <a:t> </a:t>
            </a:r>
          </a:p>
          <a:p>
            <a:pPr algn="ctr"/>
            <a:r>
              <a:rPr lang="en-US" dirty="0"/>
              <a:t>pneumonia</a:t>
            </a:r>
          </a:p>
        </p:txBody>
      </p:sp>
      <p:sp>
        <p:nvSpPr>
          <p:cNvPr id="10" name="Oval 9"/>
          <p:cNvSpPr/>
          <p:nvPr/>
        </p:nvSpPr>
        <p:spPr>
          <a:xfrm>
            <a:off x="4343400" y="2819400"/>
            <a:ext cx="8382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rot="10800000" flipV="1">
            <a:off x="5257800" y="2747664"/>
            <a:ext cx="1524000" cy="26223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2048470"/>
            <a:ext cx="1371600" cy="923330"/>
          </a:xfrm>
          <a:prstGeom prst="rect">
            <a:avLst/>
          </a:prstGeom>
          <a:noFill/>
        </p:spPr>
        <p:txBody>
          <a:bodyPr wrap="square" rtlCol="0">
            <a:spAutoFit/>
          </a:bodyPr>
          <a:lstStyle/>
          <a:p>
            <a:pPr algn="ctr"/>
            <a:r>
              <a:rPr lang="en-US" b="1" dirty="0">
                <a:solidFill>
                  <a:srgbClr val="FF0000"/>
                </a:solidFill>
              </a:rPr>
              <a:t>Percent detected by culture</a:t>
            </a:r>
          </a:p>
        </p:txBody>
      </p:sp>
      <p:sp>
        <p:nvSpPr>
          <p:cNvPr id="2" name="Rectangle 1"/>
          <p:cNvSpPr/>
          <p:nvPr/>
        </p:nvSpPr>
        <p:spPr>
          <a:xfrm>
            <a:off x="6948264" y="5877272"/>
            <a:ext cx="203317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Chris Van </a:t>
            </a:r>
            <a:r>
              <a:rPr lang="en-US" sz="1200" i="1" dirty="0" err="1">
                <a:solidFill>
                  <a:schemeClr val="tx1"/>
                </a:solidFill>
              </a:rPr>
              <a:t>Beneden</a:t>
            </a:r>
            <a:r>
              <a:rPr lang="en-US" sz="1200" i="1" dirty="0">
                <a:solidFill>
                  <a:schemeClr val="tx1"/>
                </a:solidFill>
              </a:rPr>
              <a:t>, MD, MPH</a:t>
            </a:r>
          </a:p>
          <a:p>
            <a:r>
              <a:rPr lang="en-US" sz="1200" i="1" dirty="0">
                <a:solidFill>
                  <a:schemeClr val="tx1"/>
                </a:solidFill>
              </a:rPr>
              <a:t>Centers for Disease Control and Prevention</a:t>
            </a:r>
          </a:p>
        </p:txBody>
      </p:sp>
      <p:sp>
        <p:nvSpPr>
          <p:cNvPr id="14" name="AutoShape 5">
            <a:extLst>
              <a:ext uri="{FF2B5EF4-FFF2-40B4-BE49-F238E27FC236}">
                <a16:creationId xmlns:a16="http://schemas.microsoft.com/office/drawing/2014/main" id="{7EBB5344-ED88-9E49-B8DB-D8717C29D212}"/>
              </a:ext>
            </a:extLst>
          </p:cNvPr>
          <p:cNvSpPr>
            <a:spLocks/>
          </p:cNvSpPr>
          <p:nvPr/>
        </p:nvSpPr>
        <p:spPr bwMode="auto">
          <a:xfrm>
            <a:off x="2234407" y="3454400"/>
            <a:ext cx="500062" cy="3429000"/>
          </a:xfrm>
          <a:prstGeom prst="leftBrace">
            <a:avLst>
              <a:gd name="adj1" fmla="val 57143"/>
              <a:gd name="adj2" fmla="val 50000"/>
            </a:avLst>
          </a:prstGeom>
          <a:noFill/>
          <a:ln w="19050">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endParaRPr>
          </a:p>
        </p:txBody>
      </p:sp>
    </p:spTree>
    <p:extLst>
      <p:ext uri="{BB962C8B-B14F-4D97-AF65-F5344CB8AC3E}">
        <p14:creationId xmlns:p14="http://schemas.microsoft.com/office/powerpoint/2010/main" val="2366312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57349" grpId="0"/>
      <p:bldP spid="8" grpId="0"/>
      <p:bldP spid="10"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388608"/>
            <a:ext cx="8752115" cy="4783592"/>
          </a:xfrm>
          <a:solidFill>
            <a:schemeClr val="accent1">
              <a:lumMod val="20000"/>
              <a:lumOff val="80000"/>
            </a:schemeClr>
          </a:solidFill>
        </p:spPr>
        <p:txBody>
          <a:bodyPr>
            <a:normAutofit lnSpcReduction="10000"/>
          </a:bodyPr>
          <a:lstStyle/>
          <a:p>
            <a:pPr marL="268288" indent="-268288">
              <a:spcBef>
                <a:spcPts val="0"/>
              </a:spcBef>
              <a:defRPr/>
            </a:pPr>
            <a:r>
              <a:rPr lang="en-GB" sz="2400" i="1" dirty="0"/>
              <a:t>Example 1:</a:t>
            </a:r>
            <a:r>
              <a:rPr lang="en-GB" i="1" dirty="0"/>
              <a:t>  </a:t>
            </a:r>
          </a:p>
          <a:p>
            <a:pPr marL="0" indent="0">
              <a:spcBef>
                <a:spcPts val="0"/>
              </a:spcBef>
              <a:buNone/>
              <a:defRPr/>
            </a:pPr>
            <a:r>
              <a:rPr lang="en-GB" b="1" i="1" dirty="0"/>
              <a:t>Broad policy question: </a:t>
            </a:r>
            <a:r>
              <a:rPr lang="en-US" dirty="0"/>
              <a:t>Should routine rotavirus vaccination of infants be recommended in Germany?</a:t>
            </a:r>
          </a:p>
          <a:p>
            <a:pPr marL="0" indent="0">
              <a:spcBef>
                <a:spcPts val="0"/>
              </a:spcBef>
              <a:buNone/>
              <a:defRPr/>
            </a:pPr>
            <a:endParaRPr lang="en-GB" b="1" i="1" dirty="0"/>
          </a:p>
          <a:p>
            <a:pPr marL="0" indent="0">
              <a:spcBef>
                <a:spcPts val="0"/>
              </a:spcBef>
              <a:buNone/>
              <a:defRPr/>
            </a:pPr>
            <a:r>
              <a:rPr lang="en-GB" b="1" i="1" dirty="0"/>
              <a:t>“</a:t>
            </a:r>
            <a:r>
              <a:rPr lang="en-US" b="1" i="1" dirty="0"/>
              <a:t>PICO” Question: </a:t>
            </a:r>
            <a:r>
              <a:rPr lang="en-US" i="1" dirty="0"/>
              <a:t>Should rotavirus vaccine be recommended, over no vaccination, to be administered to infants (&lt;6 months of age) to reduce the number of RV infections requiring hospital admission in children &lt; 5 years of age in Germany</a:t>
            </a:r>
            <a:r>
              <a:rPr lang="en-GB" i="1" dirty="0"/>
              <a:t>?</a:t>
            </a:r>
            <a:endParaRPr lang="fr-FR" dirty="0"/>
          </a:p>
          <a:p>
            <a:pPr lvl="1"/>
            <a:r>
              <a:rPr lang="fr-FR" b="1" dirty="0"/>
              <a:t>Population: </a:t>
            </a:r>
            <a:r>
              <a:rPr lang="en-US" dirty="0"/>
              <a:t>Children at age &lt;6 months  in Europe or other industrialized countries</a:t>
            </a:r>
          </a:p>
          <a:p>
            <a:pPr lvl="1"/>
            <a:r>
              <a:rPr lang="fr-FR" b="1" dirty="0"/>
              <a:t>Intervention: </a:t>
            </a:r>
            <a:r>
              <a:rPr lang="fr-FR" dirty="0"/>
              <a:t>RV vaccine </a:t>
            </a:r>
            <a:r>
              <a:rPr lang="fr-FR" dirty="0" err="1"/>
              <a:t>licensed</a:t>
            </a:r>
            <a:r>
              <a:rPr lang="fr-FR" dirty="0"/>
              <a:t> in Germany</a:t>
            </a:r>
          </a:p>
          <a:p>
            <a:pPr lvl="1"/>
            <a:r>
              <a:rPr lang="fr-FR" b="1" dirty="0" err="1"/>
              <a:t>Comparison</a:t>
            </a:r>
            <a:r>
              <a:rPr lang="fr-FR" b="1" dirty="0"/>
              <a:t>:  </a:t>
            </a:r>
            <a:r>
              <a:rPr lang="fr-FR" dirty="0"/>
              <a:t>No vaccination/placebo </a:t>
            </a:r>
          </a:p>
          <a:p>
            <a:pPr lvl="1"/>
            <a:r>
              <a:rPr lang="en-US" b="1" dirty="0"/>
              <a:t>Outcome: </a:t>
            </a:r>
            <a:r>
              <a:rPr lang="en-US" dirty="0"/>
              <a:t>RV-gastroenteritis, severe RV-gastroenteritis, RV-death, RV-hospitalization, nosocomial RV-gastroenteritis, severe gastroenteritis (any pathogen), intussusception, Kawasaki, reactogenicity</a:t>
            </a:r>
            <a:endParaRPr lang="en-GB" dirty="0"/>
          </a:p>
          <a:p>
            <a:pPr marL="0" indent="0" eaLnBrk="1" fontAlgn="auto" hangingPunct="1">
              <a:spcBef>
                <a:spcPts val="0"/>
              </a:spcBef>
              <a:spcAft>
                <a:spcPts val="0"/>
              </a:spcAft>
              <a:buNone/>
              <a:defRPr/>
            </a:pPr>
            <a:endParaRPr lang="en-GB" dirty="0">
              <a:solidFill>
                <a:srgbClr val="FF0000"/>
              </a:solidFill>
            </a:endParaRPr>
          </a:p>
        </p:txBody>
      </p:sp>
      <p:sp>
        <p:nvSpPr>
          <p:cNvPr id="2" name="Espace réservé du pied de page 1"/>
          <p:cNvSpPr>
            <a:spLocks noGrp="1"/>
          </p:cNvSpPr>
          <p:nvPr>
            <p:ph type="ftr" sz="quarter" idx="11"/>
          </p:nvPr>
        </p:nvSpPr>
        <p:spPr/>
        <p:txBody>
          <a:bodyPr/>
          <a:lstStyle/>
          <a:p>
            <a:r>
              <a:rPr lang="en-US" dirty="0"/>
              <a:t>Adapted from the SIVAC Initiative NITAG training manual</a:t>
            </a:r>
            <a:endParaRPr lang="fr-FR" dirty="0"/>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rgbClr val="595959"/>
                </a:solidFill>
                <a:latin typeface="Arial" pitchFamily="34" charset="0"/>
              </a:defRPr>
            </a:lvl1pPr>
            <a:lvl2pPr marL="742950" indent="-285750" defTabSz="457200">
              <a:defRPr sz="2800">
                <a:solidFill>
                  <a:srgbClr val="595959"/>
                </a:solidFill>
                <a:latin typeface="Arial" pitchFamily="34" charset="0"/>
              </a:defRPr>
            </a:lvl2pPr>
            <a:lvl3pPr marL="1143000" defTabSz="457200">
              <a:defRPr sz="2400">
                <a:solidFill>
                  <a:srgbClr val="595959"/>
                </a:solidFill>
                <a:latin typeface="Arial" pitchFamily="34" charset="0"/>
              </a:defRPr>
            </a:lvl3pPr>
            <a:lvl4pPr marL="1600200" defTabSz="457200">
              <a:defRPr sz="2000">
                <a:solidFill>
                  <a:srgbClr val="595959"/>
                </a:solidFill>
                <a:latin typeface="Arial" pitchFamily="34" charset="0"/>
              </a:defRPr>
            </a:lvl4pPr>
            <a:lvl5pPr marL="2057400" defTabSz="457200">
              <a:defRPr sz="2000">
                <a:solidFill>
                  <a:srgbClr val="595959"/>
                </a:solidFill>
                <a:latin typeface="Arial" pitchFamily="34" charset="0"/>
              </a:defRPr>
            </a:lvl5pPr>
            <a:lvl6pPr marL="2514600" defTabSz="457200" eaLnBrk="0" fontAlgn="base" hangingPunct="0">
              <a:spcBef>
                <a:spcPts val="600"/>
              </a:spcBef>
              <a:spcAft>
                <a:spcPct val="0"/>
              </a:spcAft>
              <a:buClr>
                <a:schemeClr val="accent1"/>
              </a:buClr>
              <a:buChar char="n"/>
              <a:defRPr sz="2000">
                <a:solidFill>
                  <a:srgbClr val="595959"/>
                </a:solidFill>
                <a:latin typeface="Arial" pitchFamily="34" charset="0"/>
              </a:defRPr>
            </a:lvl6pPr>
            <a:lvl7pPr marL="2971800" defTabSz="457200" eaLnBrk="0" fontAlgn="base" hangingPunct="0">
              <a:spcBef>
                <a:spcPts val="600"/>
              </a:spcBef>
              <a:spcAft>
                <a:spcPct val="0"/>
              </a:spcAft>
              <a:buChar char="n"/>
              <a:defRPr sz="2000">
                <a:solidFill>
                  <a:srgbClr val="595959"/>
                </a:solidFill>
                <a:latin typeface="Arial" pitchFamily="34" charset="0"/>
              </a:defRPr>
            </a:lvl7pPr>
            <a:lvl8pPr marL="3429000" defTabSz="457200" eaLnBrk="0" fontAlgn="base" hangingPunct="0">
              <a:spcBef>
                <a:spcPts val="600"/>
              </a:spcBef>
              <a:spcAft>
                <a:spcPct val="0"/>
              </a:spcAft>
              <a:buClr>
                <a:schemeClr val="accent1"/>
              </a:buClr>
              <a:buChar char="n"/>
              <a:defRPr sz="2000">
                <a:solidFill>
                  <a:srgbClr val="595959"/>
                </a:solidFill>
                <a:latin typeface="Arial" pitchFamily="34" charset="0"/>
              </a:defRPr>
            </a:lvl8pPr>
            <a:lvl9pPr marL="3886200" defTabSz="457200" eaLnBrk="0" fontAlgn="base" hangingPunct="0">
              <a:spcBef>
                <a:spcPts val="600"/>
              </a:spcBef>
              <a:spcAft>
                <a:spcPct val="0"/>
              </a:spcAft>
              <a:buChar char="n"/>
              <a:defRPr sz="2000">
                <a:solidFill>
                  <a:srgbClr val="595959"/>
                </a:solidFill>
                <a:latin typeface="Arial" pitchFamily="34" charset="0"/>
              </a:defRPr>
            </a:lvl9pPr>
          </a:lstStyle>
          <a:p>
            <a:fld id="{E614F28E-DE85-4CF5-8DBC-9AC11234C606}" type="slidenum">
              <a:rPr lang="fr-FR" altLang="en-US" sz="1200">
                <a:solidFill>
                  <a:srgbClr val="8F8F8F"/>
                </a:solidFill>
              </a:rPr>
              <a:pPr/>
              <a:t>6</a:t>
            </a:fld>
            <a:endParaRPr lang="fr-FR" altLang="en-US" sz="1200" dirty="0">
              <a:solidFill>
                <a:srgbClr val="8F8F8F"/>
              </a:solidFill>
            </a:endParaRPr>
          </a:p>
        </p:txBody>
      </p:sp>
      <p:sp>
        <p:nvSpPr>
          <p:cNvPr id="29698" name="Title 1"/>
          <p:cNvSpPr>
            <a:spLocks noGrp="1"/>
          </p:cNvSpPr>
          <p:nvPr>
            <p:ph type="title"/>
          </p:nvPr>
        </p:nvSpPr>
        <p:spPr>
          <a:xfrm>
            <a:off x="396000" y="144000"/>
            <a:ext cx="8748000" cy="828000"/>
          </a:xfrm>
        </p:spPr>
        <p:txBody>
          <a:bodyPr/>
          <a:lstStyle/>
          <a:p>
            <a:r>
              <a:rPr lang="en-US" altLang="fr-FR" dirty="0">
                <a:latin typeface="Arial" pitchFamily="34" charset="0"/>
                <a:cs typeface="Arial" pitchFamily="34" charset="0"/>
              </a:rPr>
              <a:t>Draft specific policy question</a:t>
            </a:r>
          </a:p>
        </p:txBody>
      </p:sp>
    </p:spTree>
    <p:extLst>
      <p:ext uri="{BB962C8B-B14F-4D97-AF65-F5344CB8AC3E}">
        <p14:creationId xmlns:p14="http://schemas.microsoft.com/office/powerpoint/2010/main" val="115279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685800" rtl="0">
              <a:lnSpc>
                <a:spcPct val="90000"/>
              </a:lnSpc>
              <a:spcBef>
                <a:spcPct val="0"/>
              </a:spcBef>
            </a:pPr>
            <a:r>
              <a:rPr lang="en-US" sz="3200" dirty="0">
                <a:solidFill>
                  <a:schemeClr val="tx1"/>
                </a:solidFill>
                <a:latin typeface="+mj-lt"/>
              </a:rPr>
              <a:t>Gathering evidence on disease burden</a:t>
            </a:r>
            <a:br>
              <a:rPr lang="en-US" sz="2800" b="1" dirty="0">
                <a:solidFill>
                  <a:schemeClr val="tx2"/>
                </a:solidFill>
              </a:rPr>
            </a:br>
            <a:r>
              <a:rPr lang="en-GB" sz="3200" i="1" dirty="0">
                <a:solidFill>
                  <a:schemeClr val="accent1">
                    <a:lumMod val="75000"/>
                  </a:schemeClr>
                </a:solidFill>
                <a:latin typeface="+mj-lt"/>
              </a:rPr>
              <a:t>WHO country specific estimates</a:t>
            </a:r>
            <a:br>
              <a:rPr lang="en-GB" sz="2800" dirty="0">
                <a:solidFill>
                  <a:srgbClr val="FF0000"/>
                </a:solidFill>
              </a:rPr>
            </a:br>
            <a:r>
              <a:rPr lang="en-GB" sz="2800" dirty="0">
                <a:solidFill>
                  <a:schemeClr val="accent1">
                    <a:lumMod val="75000"/>
                  </a:schemeClr>
                </a:solidFill>
              </a:rPr>
              <a:t>(</a:t>
            </a:r>
            <a:r>
              <a:rPr lang="en-GB" sz="2000" dirty="0">
                <a:hlinkClick r:id="rId3"/>
              </a:rPr>
              <a:t>http://www.who.int/immunization/diseases/en/</a:t>
            </a:r>
            <a:r>
              <a:rPr lang="en-GB" sz="2000" dirty="0"/>
              <a:t>)</a:t>
            </a:r>
            <a:endParaRPr lang="en-US" dirty="0">
              <a:solidFill>
                <a:srgbClr val="FF0000"/>
              </a:solidFill>
            </a:endParaRPr>
          </a:p>
        </p:txBody>
      </p:sp>
      <p:sp>
        <p:nvSpPr>
          <p:cNvPr id="4" name="Content Placeholder 3"/>
          <p:cNvSpPr>
            <a:spLocks noGrp="1"/>
          </p:cNvSpPr>
          <p:nvPr>
            <p:ph idx="1"/>
          </p:nvPr>
        </p:nvSpPr>
        <p:spPr>
          <a:xfrm>
            <a:off x="628650" y="2201862"/>
            <a:ext cx="7886700" cy="4351338"/>
          </a:xfrm>
        </p:spPr>
        <p:txBody>
          <a:bodyPr>
            <a:normAutofit/>
          </a:bodyPr>
          <a:lstStyle/>
          <a:p>
            <a:r>
              <a:rPr lang="en-GB" sz="2400" dirty="0">
                <a:solidFill>
                  <a:srgbClr val="FF0000"/>
                </a:solidFill>
              </a:rPr>
              <a:t>Hib and pneumococcal diseases: </a:t>
            </a:r>
          </a:p>
          <a:p>
            <a:pPr marL="342900" lvl="1" indent="0">
              <a:buNone/>
            </a:pPr>
            <a:r>
              <a:rPr lang="en-GB" sz="2000" dirty="0">
                <a:hlinkClick r:id="rId4"/>
              </a:rPr>
              <a:t>http://www.who.int/immunization/monitoring_surveillance/burden/estimates/Pneumo_hib_2000/en/index1.html</a:t>
            </a:r>
            <a:endParaRPr lang="en-GB" sz="2000" dirty="0"/>
          </a:p>
          <a:p>
            <a:pPr marL="342900" lvl="1" indent="0">
              <a:buNone/>
            </a:pPr>
            <a:endParaRPr lang="en-GB" sz="2000" dirty="0"/>
          </a:p>
          <a:p>
            <a:endParaRPr lang="en-GB" sz="2000" dirty="0"/>
          </a:p>
          <a:p>
            <a:r>
              <a:rPr lang="en-GB" sz="2400" dirty="0">
                <a:solidFill>
                  <a:srgbClr val="FF0000"/>
                </a:solidFill>
              </a:rPr>
              <a:t>Rotavirus diarrhoeas: </a:t>
            </a:r>
            <a:r>
              <a:rPr lang="en-GB" sz="2000" dirty="0">
                <a:hlinkClick r:id="rId5"/>
              </a:rPr>
              <a:t>http://www.who.int/immunization/monitoring_surveillance/burden/estimates/rotavirus/en/</a:t>
            </a:r>
            <a:r>
              <a:rPr lang="en-GB" sz="2000" dirty="0"/>
              <a:t> </a:t>
            </a:r>
          </a:p>
          <a:p>
            <a:endParaRPr lang="en-GB" sz="2000" dirty="0"/>
          </a:p>
          <a:p>
            <a:endParaRPr lang="en-GB" sz="2000" dirty="0"/>
          </a:p>
          <a:p>
            <a:endParaRPr lang="en-US" sz="2000" dirty="0"/>
          </a:p>
        </p:txBody>
      </p:sp>
      <p:sp>
        <p:nvSpPr>
          <p:cNvPr id="3" name="Slide Number Placeholder 2"/>
          <p:cNvSpPr>
            <a:spLocks noGrp="1"/>
          </p:cNvSpPr>
          <p:nvPr>
            <p:ph type="sldNum" sz="quarter" idx="12"/>
          </p:nvPr>
        </p:nvSpPr>
        <p:spPr/>
        <p:txBody>
          <a:bodyPr/>
          <a:lstStyle/>
          <a:p>
            <a:pPr>
              <a:defRPr/>
            </a:pPr>
            <a:fld id="{749DAD02-00F3-470A-8742-28ED1E3210E3}" type="slidenum">
              <a:rPr lang="en-US" smtClean="0"/>
              <a:pPr>
                <a:defRPr/>
              </a:pPr>
              <a:t>60</a:t>
            </a:fld>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95600"/>
            <a:ext cx="51149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965701"/>
            <a:ext cx="52387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346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9437"/>
            <a:ext cx="7886700" cy="1325563"/>
          </a:xfrm>
        </p:spPr>
        <p:txBody>
          <a:bodyPr>
            <a:normAutofit fontScale="90000"/>
          </a:bodyPr>
          <a:lstStyle/>
          <a:p>
            <a:r>
              <a:rPr lang="en-US" sz="3600" dirty="0"/>
              <a:t>Gathering evidence on disease burden</a:t>
            </a:r>
            <a:br>
              <a:rPr lang="en-US" sz="3600" dirty="0"/>
            </a:br>
            <a:r>
              <a:rPr lang="en-GB" sz="3600" i="1" dirty="0">
                <a:solidFill>
                  <a:schemeClr val="accent1">
                    <a:lumMod val="75000"/>
                  </a:schemeClr>
                </a:solidFill>
              </a:rPr>
              <a:t>Other sources of estimates for HPV</a:t>
            </a:r>
            <a:br>
              <a:rPr lang="en-US" sz="3600" b="1" dirty="0">
                <a:solidFill>
                  <a:schemeClr val="tx2"/>
                </a:solidFill>
              </a:rPr>
            </a:br>
            <a:br>
              <a:rPr lang="en-GB" sz="3600" dirty="0">
                <a:solidFill>
                  <a:srgbClr val="FF0000"/>
                </a:solidFill>
              </a:rPr>
            </a:br>
            <a:endParaRPr lang="en-US" dirty="0"/>
          </a:p>
        </p:txBody>
      </p:sp>
      <p:sp>
        <p:nvSpPr>
          <p:cNvPr id="3" name="Content Placeholder 2"/>
          <p:cNvSpPr>
            <a:spLocks noGrp="1"/>
          </p:cNvSpPr>
          <p:nvPr>
            <p:ph idx="1"/>
          </p:nvPr>
        </p:nvSpPr>
        <p:spPr>
          <a:xfrm>
            <a:off x="628650" y="1524000"/>
            <a:ext cx="7886700" cy="4351338"/>
          </a:xfrm>
        </p:spPr>
        <p:txBody>
          <a:bodyPr>
            <a:normAutofit/>
          </a:bodyPr>
          <a:lstStyle/>
          <a:p>
            <a:r>
              <a:rPr lang="en-GB" sz="2800" dirty="0">
                <a:solidFill>
                  <a:srgbClr val="FF0000"/>
                </a:solidFill>
              </a:rPr>
              <a:t>HPV related disease: </a:t>
            </a:r>
            <a:r>
              <a:rPr lang="en-US" sz="2800" u="sng" dirty="0">
                <a:hlinkClick r:id="rId3"/>
              </a:rPr>
              <a:t>www.hpvcentre.net</a:t>
            </a:r>
            <a:endParaRPr lang="en-US" sz="3600" dirty="0"/>
          </a:p>
          <a:p>
            <a:r>
              <a:rPr lang="en-GB" sz="2800" dirty="0">
                <a:solidFill>
                  <a:srgbClr val="FF0000"/>
                </a:solidFill>
              </a:rPr>
              <a:t>Cervical cancer (</a:t>
            </a:r>
            <a:r>
              <a:rPr lang="en-GB" sz="2800" dirty="0" err="1">
                <a:solidFill>
                  <a:srgbClr val="FF0000"/>
                </a:solidFill>
              </a:rPr>
              <a:t>Globocan</a:t>
            </a:r>
            <a:r>
              <a:rPr lang="en-GB" sz="2800" dirty="0">
                <a:solidFill>
                  <a:srgbClr val="FF0000"/>
                </a:solidFill>
              </a:rPr>
              <a:t> 2018)</a:t>
            </a:r>
          </a:p>
          <a:p>
            <a:pPr marL="342900" lvl="1" indent="0">
              <a:buNone/>
            </a:pPr>
            <a:r>
              <a:rPr lang="en-US" sz="2400" dirty="0">
                <a:hlinkClick r:id="rId4"/>
              </a:rPr>
              <a:t>http://globocan.iarc.fr/Pages/fact_sheets_cancer.aspx</a:t>
            </a:r>
            <a:r>
              <a:rPr lang="en-US" sz="2400" dirty="0"/>
              <a:t> </a:t>
            </a:r>
          </a:p>
        </p:txBody>
      </p:sp>
      <p:sp>
        <p:nvSpPr>
          <p:cNvPr id="4" name="Slide Number Placeholder 3"/>
          <p:cNvSpPr>
            <a:spLocks noGrp="1"/>
          </p:cNvSpPr>
          <p:nvPr>
            <p:ph type="sldNum" sz="quarter" idx="12"/>
          </p:nvPr>
        </p:nvSpPr>
        <p:spPr/>
        <p:txBody>
          <a:bodyPr/>
          <a:lstStyle/>
          <a:p>
            <a:fld id="{341CD068-061B-448F-99CA-64FDB648FE08}" type="slidenum">
              <a:rPr lang="en-US" smtClean="0"/>
              <a:t>61</a:t>
            </a:fld>
            <a:endParaRPr lang="en-US"/>
          </a:p>
        </p:txBody>
      </p:sp>
      <p:pic>
        <p:nvPicPr>
          <p:cNvPr id="1026" name="Picture 2" descr="Logo">
            <a:hlinkClick r:id="rId5"/>
            <a:extLst>
              <a:ext uri="{FF2B5EF4-FFF2-40B4-BE49-F238E27FC236}">
                <a16:creationId xmlns:a16="http://schemas.microsoft.com/office/drawing/2014/main" id="{24CB96B2-0480-466A-BE61-9D5BED76C8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3972719"/>
            <a:ext cx="3048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nipping Tool">
            <a:extLst>
              <a:ext uri="{FF2B5EF4-FFF2-40B4-BE49-F238E27FC236}">
                <a16:creationId xmlns:a16="http://schemas.microsoft.com/office/drawing/2014/main" id="{2D1ADCBE-1B6C-41F9-AFAE-FF6AF59CB4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1566" y="3429000"/>
            <a:ext cx="3749434" cy="3125531"/>
          </a:xfrm>
          <a:prstGeom prst="rect">
            <a:avLst/>
          </a:prstGeom>
        </p:spPr>
      </p:pic>
    </p:spTree>
    <p:extLst>
      <p:ext uri="{BB962C8B-B14F-4D97-AF65-F5344CB8AC3E}">
        <p14:creationId xmlns:p14="http://schemas.microsoft.com/office/powerpoint/2010/main" val="3985790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object&#10;&#10;Description generated with high confidence">
            <a:extLst>
              <a:ext uri="{FF2B5EF4-FFF2-40B4-BE49-F238E27FC236}">
                <a16:creationId xmlns:a16="http://schemas.microsoft.com/office/drawing/2014/main" id="{03EF6399-A801-4EC0-B464-9355C725EC4C}"/>
              </a:ext>
            </a:extLst>
          </p:cNvPr>
          <p:cNvPicPr>
            <a:picLocks noGrp="1" noChangeAspect="1"/>
          </p:cNvPicPr>
          <p:nvPr>
            <p:ph idx="1"/>
          </p:nvPr>
        </p:nvPicPr>
        <p:blipFill>
          <a:blip r:embed="rId3"/>
          <a:stretch>
            <a:fillRect/>
          </a:stretch>
        </p:blipFill>
        <p:spPr>
          <a:xfrm>
            <a:off x="1015999" y="1339850"/>
            <a:ext cx="7112002" cy="4178300"/>
          </a:xfrm>
          <a:prstGeom prst="rect">
            <a:avLst/>
          </a:prstGeom>
        </p:spPr>
      </p:pic>
      <p:sp>
        <p:nvSpPr>
          <p:cNvPr id="5" name="TextBox 4">
            <a:extLst>
              <a:ext uri="{FF2B5EF4-FFF2-40B4-BE49-F238E27FC236}">
                <a16:creationId xmlns:a16="http://schemas.microsoft.com/office/drawing/2014/main" id="{26AB2F36-3450-43E7-A83F-B8106C2BC385}"/>
              </a:ext>
            </a:extLst>
          </p:cNvPr>
          <p:cNvSpPr txBox="1"/>
          <p:nvPr/>
        </p:nvSpPr>
        <p:spPr>
          <a:xfrm>
            <a:off x="1582616" y="5647299"/>
            <a:ext cx="6720840" cy="300082"/>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4"/>
              </a:rPr>
              <a:t>https://www.who.int/alliance-hpsr/resources/publications/rapid-review-guide/en/</a:t>
            </a:r>
            <a:r>
              <a:rPr lang="en-US" sz="1350" dirty="0">
                <a:solidFill>
                  <a:prstClr val="black"/>
                </a:solidFill>
                <a:latin typeface="Calibri" panose="020F0502020204030204"/>
              </a:rPr>
              <a:t> </a:t>
            </a:r>
          </a:p>
        </p:txBody>
      </p:sp>
    </p:spTree>
    <p:extLst>
      <p:ext uri="{BB962C8B-B14F-4D97-AF65-F5344CB8AC3E}">
        <p14:creationId xmlns:p14="http://schemas.microsoft.com/office/powerpoint/2010/main" val="3117668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FE8DB-9034-484B-BF32-5237D2AE26F5}"/>
              </a:ext>
            </a:extLst>
          </p:cNvPr>
          <p:cNvSpPr>
            <a:spLocks noGrp="1"/>
          </p:cNvSpPr>
          <p:nvPr>
            <p:ph idx="1"/>
          </p:nvPr>
        </p:nvSpPr>
        <p:spPr>
          <a:xfrm>
            <a:off x="315685" y="1368000"/>
            <a:ext cx="8752115" cy="4783592"/>
          </a:xfrm>
        </p:spPr>
        <p:txBody>
          <a:bodyPr/>
          <a:lstStyle/>
          <a:p>
            <a:r>
              <a:rPr lang="en-US" dirty="0"/>
              <a:t>Facilitator will engage the participants in suggesting data sources for elements that were ranked critical for the following tables:</a:t>
            </a:r>
          </a:p>
          <a:p>
            <a:pPr lvl="1"/>
            <a:r>
              <a:rPr lang="en-US" dirty="0"/>
              <a:t>Public Health Problem</a:t>
            </a:r>
          </a:p>
          <a:p>
            <a:pPr lvl="1"/>
            <a:r>
              <a:rPr lang="en-US" altLang="fr-FR" dirty="0">
                <a:cs typeface="Arial" pitchFamily="34" charset="0"/>
              </a:rPr>
              <a:t>Resource use</a:t>
            </a:r>
          </a:p>
          <a:p>
            <a:pPr lvl="1"/>
            <a:r>
              <a:rPr lang="en-US" altLang="fr-FR" dirty="0">
                <a:cs typeface="Arial" pitchFamily="34" charset="0"/>
              </a:rPr>
              <a:t>Health policy and programmatic issues</a:t>
            </a:r>
            <a:endParaRPr lang="en-US" dirty="0"/>
          </a:p>
        </p:txBody>
      </p:sp>
      <p:sp>
        <p:nvSpPr>
          <p:cNvPr id="3" name="Slide Number Placeholder 2">
            <a:extLst>
              <a:ext uri="{FF2B5EF4-FFF2-40B4-BE49-F238E27FC236}">
                <a16:creationId xmlns:a16="http://schemas.microsoft.com/office/drawing/2014/main" id="{3BB5A1D6-0AC6-224C-AA36-5DD7DDB499CF}"/>
              </a:ext>
            </a:extLst>
          </p:cNvPr>
          <p:cNvSpPr>
            <a:spLocks noGrp="1"/>
          </p:cNvSpPr>
          <p:nvPr>
            <p:ph type="sldNum" sz="quarter" idx="12"/>
          </p:nvPr>
        </p:nvSpPr>
        <p:spPr/>
        <p:txBody>
          <a:bodyPr/>
          <a:lstStyle/>
          <a:p>
            <a:fld id="{92A3C2A2-8EB3-457A-B77F-880557C1C718}" type="slidenum">
              <a:rPr lang="fr-FR" smtClean="0"/>
              <a:pPr/>
              <a:t>63</a:t>
            </a:fld>
            <a:endParaRPr lang="fr-FR" dirty="0"/>
          </a:p>
        </p:txBody>
      </p:sp>
      <p:sp>
        <p:nvSpPr>
          <p:cNvPr id="4" name="Title 3">
            <a:extLst>
              <a:ext uri="{FF2B5EF4-FFF2-40B4-BE49-F238E27FC236}">
                <a16:creationId xmlns:a16="http://schemas.microsoft.com/office/drawing/2014/main" id="{4DF799C7-71B7-1A4A-8EE6-30CD218B6250}"/>
              </a:ext>
            </a:extLst>
          </p:cNvPr>
          <p:cNvSpPr>
            <a:spLocks noGrp="1"/>
          </p:cNvSpPr>
          <p:nvPr>
            <p:ph type="title"/>
          </p:nvPr>
        </p:nvSpPr>
        <p:spPr>
          <a:xfrm>
            <a:off x="319800" y="292408"/>
            <a:ext cx="8748000" cy="828000"/>
          </a:xfrm>
        </p:spPr>
        <p:txBody>
          <a:bodyPr/>
          <a:lstStyle/>
          <a:p>
            <a:r>
              <a:rPr lang="en-US" dirty="0"/>
              <a:t>Interactive discussion — Data sources</a:t>
            </a:r>
          </a:p>
        </p:txBody>
      </p:sp>
    </p:spTree>
    <p:extLst>
      <p:ext uri="{BB962C8B-B14F-4D97-AF65-F5344CB8AC3E}">
        <p14:creationId xmlns:p14="http://schemas.microsoft.com/office/powerpoint/2010/main" val="1525786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64</a:t>
            </a:fld>
            <a:endParaRPr lang="fr-FR"/>
          </a:p>
        </p:txBody>
      </p:sp>
      <p:sp>
        <p:nvSpPr>
          <p:cNvPr id="34818" name="Titre 1"/>
          <p:cNvSpPr>
            <a:spLocks noGrp="1"/>
          </p:cNvSpPr>
          <p:nvPr>
            <p:ph type="title"/>
          </p:nvPr>
        </p:nvSpPr>
        <p:spPr>
          <a:xfrm>
            <a:off x="700800" y="86400"/>
            <a:ext cx="8748000" cy="828000"/>
          </a:xfrm>
        </p:spPr>
        <p:txBody>
          <a:bodyPr>
            <a:noAutofit/>
          </a:bodyPr>
          <a:lstStyle/>
          <a:p>
            <a:r>
              <a:rPr lang="en-US" altLang="fr-FR" sz="2400" dirty="0">
                <a:cs typeface="Arial" pitchFamily="34" charset="0"/>
              </a:rPr>
              <a:t>Data sources on: Disease or Public Health Problem</a:t>
            </a:r>
            <a:br>
              <a:rPr lang="en-US" altLang="fr-FR" sz="2400" i="1" dirty="0">
                <a:latin typeface="Arial" pitchFamily="34" charset="0"/>
                <a:cs typeface="Arial" pitchFamily="34" charset="0"/>
              </a:rPr>
            </a:br>
            <a:endParaRPr lang="fr-FR" altLang="fr-FR" sz="2400" i="1" dirty="0">
              <a:solidFill>
                <a:schemeClr val="accent1">
                  <a:lumMod val="75000"/>
                </a:schemeClr>
              </a:solidFill>
              <a:latin typeface="Arial" pitchFamily="34" charset="0"/>
              <a:cs typeface="Arial" pitchFamily="34" charset="0"/>
            </a:endParaRP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nvPr>
        </p:nvGraphicFramePr>
        <p:xfrm>
          <a:off x="565699" y="1202402"/>
          <a:ext cx="8229599" cy="4977689"/>
        </p:xfrm>
        <a:graphic>
          <a:graphicData uri="http://schemas.openxmlformats.org/drawingml/2006/table">
            <a:tbl>
              <a:tblPr firstRow="1" firstCol="1" bandRow="1">
                <a:tableStyleId>{EB9631B5-78F2-41C9-869B-9F39066F8104}</a:tableStyleId>
              </a:tblPr>
              <a:tblGrid>
                <a:gridCol w="1444062">
                  <a:extLst>
                    <a:ext uri="{9D8B030D-6E8A-4147-A177-3AD203B41FA5}">
                      <a16:colId xmlns:a16="http://schemas.microsoft.com/office/drawing/2014/main" val="591680735"/>
                    </a:ext>
                  </a:extLst>
                </a:gridCol>
                <a:gridCol w="5337737">
                  <a:extLst>
                    <a:ext uri="{9D8B030D-6E8A-4147-A177-3AD203B41FA5}">
                      <a16:colId xmlns:a16="http://schemas.microsoft.com/office/drawing/2014/main" val="20001"/>
                    </a:ext>
                  </a:extLst>
                </a:gridCol>
                <a:gridCol w="1447800">
                  <a:extLst>
                    <a:ext uri="{9D8B030D-6E8A-4147-A177-3AD203B41FA5}">
                      <a16:colId xmlns:a16="http://schemas.microsoft.com/office/drawing/2014/main" val="1030320300"/>
                    </a:ext>
                  </a:extLst>
                </a:gridCol>
              </a:tblGrid>
              <a:tr h="337390">
                <a:tc>
                  <a:txBody>
                    <a:bodyPr/>
                    <a:lstStyle/>
                    <a:p>
                      <a:pPr algn="ctr" fontAlgn="ctr"/>
                      <a:r>
                        <a:rPr lang="en-US" sz="2000" u="none" strike="noStrike" dirty="0">
                          <a:solidFill>
                            <a:schemeClr val="tx1"/>
                          </a:solidFill>
                          <a:effectLst/>
                        </a:rPr>
                        <a:t>Element</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000" b="1" dirty="0">
                          <a:solidFill>
                            <a:schemeClr val="tx1"/>
                          </a:solidFill>
                          <a:effectLst/>
                          <a:latin typeface="+mn-lt"/>
                          <a:ea typeface="Calibri" panose="020F0502020204030204" pitchFamily="34" charset="0"/>
                          <a:cs typeface="Mangal" panose="02040503050203030202" pitchFamily="18" charset="0"/>
                        </a:rPr>
                        <a:t>Data sources</a:t>
                      </a:r>
                      <a:endParaRPr lang="en-GB" sz="1200" b="1" dirty="0">
                        <a:solidFill>
                          <a:schemeClr val="tx1"/>
                        </a:solidFill>
                        <a:effectLst/>
                        <a:latin typeface="+mn-lt"/>
                        <a:ea typeface="Calibri" panose="020F0502020204030204" pitchFamily="34" charset="0"/>
                        <a:cs typeface="Mangal" panose="02040503050203030202" pitchFamily="18" charset="0"/>
                      </a:endParaRPr>
                    </a:p>
                  </a:txBody>
                  <a:tcPr marL="9459"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3775">
                <a:tc>
                  <a:txBody>
                    <a:bodyPr/>
                    <a:lstStyle/>
                    <a:p>
                      <a:pPr algn="l" fontAlgn="ctr">
                        <a:tabLst>
                          <a:tab pos="182880" algn="l"/>
                        </a:tabLst>
                      </a:pPr>
                      <a:r>
                        <a:rPr lang="en-US" sz="1400" u="none" strike="noStrike" dirty="0">
                          <a:solidFill>
                            <a:schemeClr val="tx1"/>
                          </a:solidFill>
                          <a:effectLst/>
                        </a:rPr>
                        <a:t>1.1 Burden of disease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n-US" sz="1400" u="none" strike="noStrike" dirty="0">
                          <a:solidFill>
                            <a:schemeClr val="tx1"/>
                          </a:solidFill>
                          <a:effectLst/>
                        </a:rPr>
                        <a:t>Incidence of morbidity &amp; mortality; age-specific morbidity and mortality, risk groups, serotype distribution, disease occurrence over time, changes in epidemiology over time</a:t>
                      </a:r>
                    </a:p>
                    <a:p>
                      <a:pPr lvl="0" algn="l" fontAlgn="ctr"/>
                      <a:endParaRPr lang="en-US" sz="1400" b="0" i="0" u="none" strike="noStrike" dirty="0">
                        <a:solidFill>
                          <a:schemeClr val="tx1"/>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endParaRPr lang="en-US" sz="1400" b="0" i="0" u="none" strike="noStrike" dirty="0">
                        <a:solidFill>
                          <a:schemeClr val="tx1"/>
                        </a:solidFill>
                        <a:effectLst/>
                        <a:latin typeface="Calibri" panose="020F0502020204030204" pitchFamily="34" charset="0"/>
                      </a:endParaRPr>
                    </a:p>
                  </a:txBody>
                  <a:tcPr marR="9144"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668229">
                <a:tc>
                  <a:txBody>
                    <a:bodyPr/>
                    <a:lstStyle/>
                    <a:p>
                      <a:pPr algn="l" fontAlgn="ctr"/>
                      <a:r>
                        <a:rPr lang="en-US" sz="1400" u="none" strike="noStrike" dirty="0">
                          <a:solidFill>
                            <a:schemeClr val="tx1"/>
                          </a:solidFill>
                          <a:effectLst/>
                        </a:rPr>
                        <a:t>1.2 Clinical characteristics of the disease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Signs and symptoms of disease, severe forms, long term complications of disease, medical management of disease</a:t>
                      </a: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597507">
                <a:tc>
                  <a:txBody>
                    <a:bodyPr/>
                    <a:lstStyle/>
                    <a:p>
                      <a:pPr algn="l" fontAlgn="ctr"/>
                      <a:r>
                        <a:rPr lang="en-US" sz="1400" u="none" strike="noStrike" dirty="0">
                          <a:solidFill>
                            <a:schemeClr val="tx1"/>
                          </a:solidFill>
                          <a:effectLst/>
                        </a:rPr>
                        <a:t>1.3 Use and Costs of Health Care</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Primary/secondary/tertiary care implications, short- and long-term use of healthcare (e.g. treatments, </a:t>
                      </a:r>
                      <a:r>
                        <a:rPr lang="en-US" sz="1400" u="none" strike="noStrike" dirty="0" err="1">
                          <a:solidFill>
                            <a:schemeClr val="tx1"/>
                          </a:solidFill>
                          <a:effectLst/>
                        </a:rPr>
                        <a:t>hospitalisation</a:t>
                      </a:r>
                      <a:r>
                        <a:rPr lang="en-US" sz="1400" u="none" strike="noStrike" dirty="0">
                          <a:solidFill>
                            <a:schemeClr val="tx1"/>
                          </a:solidFill>
                          <a:effectLst/>
                        </a:rPr>
                        <a:t>)</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741814"/>
                  </a:ext>
                </a:extLst>
              </a:tr>
              <a:tr h="793775">
                <a:tc>
                  <a:txBody>
                    <a:bodyPr/>
                    <a:lstStyle/>
                    <a:p>
                      <a:pPr algn="l" fontAlgn="ctr"/>
                      <a:r>
                        <a:rPr lang="en-US" sz="1400" u="none" strike="noStrike" dirty="0">
                          <a:solidFill>
                            <a:schemeClr val="tx1"/>
                          </a:solidFill>
                          <a:effectLst/>
                        </a:rPr>
                        <a:t>1.4 Alternative preventive and control measures</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Alternative preventive and control measures (e.g. health education, hygiene) and their effectiveness, costs, and practicality</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47459"/>
                  </a:ext>
                </a:extLst>
              </a:tr>
              <a:tr h="401238">
                <a:tc rowSpan="2">
                  <a:txBody>
                    <a:bodyPr/>
                    <a:lstStyle/>
                    <a:p>
                      <a:pPr algn="l" fontAlgn="ctr"/>
                      <a:r>
                        <a:rPr lang="en-US" sz="1400" u="none" strike="noStrike" dirty="0">
                          <a:solidFill>
                            <a:schemeClr val="tx1"/>
                          </a:solidFill>
                          <a:effectLst/>
                        </a:rPr>
                        <a:t>1.5 Regional and international considerations</a:t>
                      </a:r>
                      <a:endParaRPr lang="en-US" sz="1400" b="1"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solidFill>
                            <a:schemeClr val="tx1"/>
                          </a:solidFill>
                          <a:effectLst/>
                        </a:rPr>
                        <a:t>Existence of regional and global recommendations</a:t>
                      </a:r>
                    </a:p>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3594"/>
                  </a:ext>
                </a:extLst>
              </a:tr>
              <a:tr h="1229678">
                <a:tc vMerge="1">
                  <a:txBody>
                    <a:bodyPr/>
                    <a:lstStyle/>
                    <a:p>
                      <a:endParaRPr lang="en-US"/>
                    </a:p>
                  </a:txBody>
                  <a:tcPr/>
                </a:tc>
                <a:tc>
                  <a:txBody>
                    <a:bodyPr/>
                    <a:lstStyle/>
                    <a:p>
                      <a:pPr algn="l" fontAlgn="ctr"/>
                      <a:r>
                        <a:rPr lang="en-US" sz="1400" u="none" strike="noStrike" dirty="0">
                          <a:solidFill>
                            <a:schemeClr val="tx1"/>
                          </a:solidFill>
                          <a:effectLst/>
                        </a:rPr>
                        <a:t>Disease potential for international spread and pandemic risk </a:t>
                      </a: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chemeClr val="tx1"/>
                        </a:solidFill>
                        <a:effectLst/>
                        <a:latin typeface="Calibri" panose="020F0502020204030204" pitchFamily="34" charset="0"/>
                      </a:endParaRPr>
                    </a:p>
                  </a:txBody>
                  <a:tcPr marR="9459" marT="9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66028"/>
                  </a:ext>
                </a:extLst>
              </a:tr>
            </a:tbl>
          </a:graphicData>
        </a:graphic>
      </p:graphicFrame>
    </p:spTree>
    <p:extLst>
      <p:ext uri="{BB962C8B-B14F-4D97-AF65-F5344CB8AC3E}">
        <p14:creationId xmlns:p14="http://schemas.microsoft.com/office/powerpoint/2010/main" val="2597093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65</a:t>
            </a:fld>
            <a:endParaRPr lang="fr-FR"/>
          </a:p>
        </p:txBody>
      </p:sp>
      <p:graphicFrame>
        <p:nvGraphicFramePr>
          <p:cNvPr id="7" name="Content Placeholder 2">
            <a:extLst>
              <a:ext uri="{FF2B5EF4-FFF2-40B4-BE49-F238E27FC236}">
                <a16:creationId xmlns:a16="http://schemas.microsoft.com/office/drawing/2014/main" id="{42284BC3-D28C-430A-8FC3-B60609C420DD}"/>
              </a:ext>
            </a:extLst>
          </p:cNvPr>
          <p:cNvGraphicFramePr>
            <a:graphicFrameLocks noGrp="1"/>
          </p:cNvGraphicFramePr>
          <p:nvPr>
            <p:ph type="tbl" sz="quarter" idx="13"/>
          </p:nvPr>
        </p:nvGraphicFramePr>
        <p:xfrm>
          <a:off x="445596" y="713252"/>
          <a:ext cx="8337002" cy="6144748"/>
        </p:xfrm>
        <a:graphic>
          <a:graphicData uri="http://schemas.openxmlformats.org/drawingml/2006/table">
            <a:tbl>
              <a:tblPr firstRow="1" firstCol="1" bandRow="1">
                <a:tableStyleId>{85BE263C-DBD7-4A20-BB59-AAB30ACAA65A}</a:tableStyleId>
              </a:tblPr>
              <a:tblGrid>
                <a:gridCol w="1174204">
                  <a:extLst>
                    <a:ext uri="{9D8B030D-6E8A-4147-A177-3AD203B41FA5}">
                      <a16:colId xmlns:a16="http://schemas.microsoft.com/office/drawing/2014/main" val="591680735"/>
                    </a:ext>
                  </a:extLst>
                </a:gridCol>
                <a:gridCol w="5639681">
                  <a:extLst>
                    <a:ext uri="{9D8B030D-6E8A-4147-A177-3AD203B41FA5}">
                      <a16:colId xmlns:a16="http://schemas.microsoft.com/office/drawing/2014/main" val="20001"/>
                    </a:ext>
                  </a:extLst>
                </a:gridCol>
                <a:gridCol w="1523117">
                  <a:extLst>
                    <a:ext uri="{9D8B030D-6E8A-4147-A177-3AD203B41FA5}">
                      <a16:colId xmlns:a16="http://schemas.microsoft.com/office/drawing/2014/main" val="43639493"/>
                    </a:ext>
                  </a:extLst>
                </a:gridCol>
              </a:tblGrid>
              <a:tr h="297645">
                <a:tc>
                  <a:txBody>
                    <a:bodyPr/>
                    <a:lstStyle/>
                    <a:p>
                      <a:pPr algn="l" fontAlgn="ctr"/>
                      <a:r>
                        <a:rPr lang="en-US" sz="2000" u="none" strike="noStrike">
                          <a:solidFill>
                            <a:schemeClr val="tx1"/>
                          </a:solidFill>
                          <a:effectLst/>
                        </a:rPr>
                        <a:t>Element</a:t>
                      </a:r>
                      <a:endParaRPr lang="en-US" sz="20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Specific data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dirty="0">
                          <a:solidFill>
                            <a:schemeClr val="tx1"/>
                          </a:solidFill>
                          <a:effectLst/>
                          <a:latin typeface="+mn-lt"/>
                          <a:ea typeface="Calibri" panose="020F0502020204030204" pitchFamily="34" charset="0"/>
                          <a:cs typeface="Mangal" panose="02040503050203030202" pitchFamily="18" charset="0"/>
                        </a:rPr>
                        <a:t>Data sources</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664">
                <a:tc rowSpan="4">
                  <a:txBody>
                    <a:bodyPr/>
                    <a:lstStyle/>
                    <a:p>
                      <a:pPr algn="l" fontAlgn="ctr"/>
                      <a:r>
                        <a:rPr lang="en-US" sz="1400" u="none" strike="noStrike" dirty="0">
                          <a:solidFill>
                            <a:schemeClr val="tx1"/>
                          </a:solidFill>
                          <a:effectLst/>
                        </a:rPr>
                        <a:t>2.1 Vaccine characteristics</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Vaccine presentation, formulation, dosage and route of administration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107644"/>
                  </a:ext>
                </a:extLst>
              </a:tr>
              <a:tr h="593487">
                <a:tc vMerge="1">
                  <a:txBody>
                    <a:bodyPr/>
                    <a:lstStyle/>
                    <a:p>
                      <a:endParaRPr lang="en-US"/>
                    </a:p>
                  </a:txBody>
                  <a:tcPr/>
                </a:tc>
                <a:tc>
                  <a:txBody>
                    <a:bodyPr/>
                    <a:lstStyle/>
                    <a:p>
                      <a:pPr algn="l" fontAlgn="ctr"/>
                      <a:r>
                        <a:rPr lang="en-US" sz="1350" u="none" strike="noStrike" dirty="0">
                          <a:solidFill>
                            <a:schemeClr val="tx1"/>
                          </a:solidFill>
                          <a:effectLst/>
                        </a:rPr>
                        <a:t>Administration schedule and possibility of co-administration with other vaccines and drugs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35172"/>
                  </a:ext>
                </a:extLst>
              </a:tr>
              <a:tr h="398664">
                <a:tc vMerge="1">
                  <a:txBody>
                    <a:bodyPr/>
                    <a:lstStyle/>
                    <a:p>
                      <a:endParaRPr lang="en-US"/>
                    </a:p>
                  </a:txBody>
                  <a:tcPr/>
                </a:tc>
                <a:tc>
                  <a:txBody>
                    <a:bodyPr/>
                    <a:lstStyle/>
                    <a:p>
                      <a:pPr algn="l" fontAlgn="ctr"/>
                      <a:r>
                        <a:rPr lang="en-US" sz="1350" u="none" strike="noStrike" dirty="0">
                          <a:solidFill>
                            <a:schemeClr val="tx1"/>
                          </a:solidFill>
                          <a:effectLst/>
                        </a:rPr>
                        <a:t>Flexibility of vaccination schedule</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741814"/>
                  </a:ext>
                </a:extLst>
              </a:tr>
              <a:tr h="398664">
                <a:tc vMerge="1">
                  <a:txBody>
                    <a:bodyPr/>
                    <a:lstStyle/>
                    <a:p>
                      <a:endParaRPr lang="en-US"/>
                    </a:p>
                  </a:txBody>
                  <a:tcPr/>
                </a:tc>
                <a:tc>
                  <a:txBody>
                    <a:bodyPr/>
                    <a:lstStyle/>
                    <a:p>
                      <a:pPr algn="l" fontAlgn="ctr"/>
                      <a:r>
                        <a:rPr lang="en-US" sz="1350" u="none" strike="noStrike" dirty="0">
                          <a:solidFill>
                            <a:schemeClr val="tx1"/>
                          </a:solidFill>
                          <a:effectLst/>
                        </a:rPr>
                        <a:t>Cold chain and logistic requirements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47459"/>
                  </a:ext>
                </a:extLst>
              </a:tr>
              <a:tr h="593487">
                <a:tc rowSpan="3">
                  <a:txBody>
                    <a:bodyPr/>
                    <a:lstStyle/>
                    <a:p>
                      <a:pPr algn="l" fontAlgn="ctr"/>
                      <a:r>
                        <a:rPr lang="en-US" sz="1400" u="none" strike="noStrike" dirty="0">
                          <a:solidFill>
                            <a:schemeClr val="tx1"/>
                          </a:solidFill>
                          <a:effectLst/>
                        </a:rPr>
                        <a:t>2.2 Safety </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Type, consequences and frequency of short and long-term adverse events following vaccination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73594"/>
                  </a:ext>
                </a:extLst>
              </a:tr>
              <a:tr h="398664">
                <a:tc vMerge="1">
                  <a:txBody>
                    <a:bodyPr/>
                    <a:lstStyle/>
                    <a:p>
                      <a:endParaRPr lang="en-US"/>
                    </a:p>
                  </a:txBody>
                  <a:tcPr/>
                </a:tc>
                <a:tc>
                  <a:txBody>
                    <a:bodyPr/>
                    <a:lstStyle/>
                    <a:p>
                      <a:pPr algn="l" fontAlgn="ctr"/>
                      <a:r>
                        <a:rPr lang="en-US" sz="1350" u="none" strike="noStrike" dirty="0">
                          <a:solidFill>
                            <a:schemeClr val="tx1"/>
                          </a:solidFill>
                          <a:effectLst/>
                        </a:rPr>
                        <a:t>Risk groups or risk factors for adverse events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166028"/>
                  </a:ext>
                </a:extLst>
              </a:tr>
              <a:tr h="398664">
                <a:tc vMerge="1">
                  <a:txBody>
                    <a:bodyPr/>
                    <a:lstStyle/>
                    <a:p>
                      <a:endParaRPr lang="en-US"/>
                    </a:p>
                  </a:txBody>
                  <a:tcPr/>
                </a:tc>
                <a:tc>
                  <a:txBody>
                    <a:bodyPr/>
                    <a:lstStyle/>
                    <a:p>
                      <a:pPr algn="l" fontAlgn="ctr"/>
                      <a:r>
                        <a:rPr lang="en-US" sz="1350" u="none" strike="noStrike" dirty="0">
                          <a:solidFill>
                            <a:schemeClr val="tx1"/>
                          </a:solidFill>
                          <a:effectLst/>
                        </a:rPr>
                        <a:t>Contraindications or precautions</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761253"/>
                  </a:ext>
                </a:extLst>
              </a:tr>
              <a:tr h="398664">
                <a:tc rowSpan="4">
                  <a:txBody>
                    <a:bodyPr/>
                    <a:lstStyle/>
                    <a:p>
                      <a:pPr algn="l" fontAlgn="ctr"/>
                      <a:r>
                        <a:rPr lang="en-US" sz="1400" u="none" strike="noStrike" dirty="0">
                          <a:solidFill>
                            <a:schemeClr val="tx1"/>
                          </a:solidFill>
                          <a:effectLst/>
                        </a:rPr>
                        <a:t>2.3 Efficacy and effectiveness</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Types specific protection afforded</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1312628"/>
                  </a:ext>
                </a:extLst>
              </a:tr>
              <a:tr h="430324">
                <a:tc vMerge="1">
                  <a:txBody>
                    <a:bodyPr/>
                    <a:lstStyle/>
                    <a:p>
                      <a:endParaRPr lang="en-US"/>
                    </a:p>
                  </a:txBody>
                  <a:tcPr/>
                </a:tc>
                <a:tc>
                  <a:txBody>
                    <a:bodyPr/>
                    <a:lstStyle/>
                    <a:p>
                      <a:pPr algn="l" fontAlgn="ctr"/>
                      <a:r>
                        <a:rPr lang="en-US" sz="1350" u="none" strike="noStrike" dirty="0">
                          <a:solidFill>
                            <a:schemeClr val="tx1"/>
                          </a:solidFill>
                          <a:effectLst/>
                        </a:rPr>
                        <a:t>Critical determinants of the immune response associated with protection</a:t>
                      </a:r>
                    </a:p>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986">
                <a:tc vMerge="1">
                  <a:txBody>
                    <a:bodyPr/>
                    <a:lstStyle/>
                    <a:p>
                      <a:endParaRPr lang="en-US"/>
                    </a:p>
                  </a:txBody>
                  <a:tcPr/>
                </a:tc>
                <a:tc>
                  <a:txBody>
                    <a:bodyPr/>
                    <a:lstStyle/>
                    <a:p>
                      <a:pPr algn="l" fontAlgn="ctr"/>
                      <a:r>
                        <a:rPr lang="en-US" sz="1350" u="none" strike="noStrike" dirty="0">
                          <a:solidFill>
                            <a:schemeClr val="tx1"/>
                          </a:solidFill>
                          <a:effectLst/>
                        </a:rPr>
                        <a:t>Duration of protection and waning of immunity in general and risk groups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8842">
                <a:tc vMerge="1">
                  <a:txBody>
                    <a:bodyPr/>
                    <a:lstStyle/>
                    <a:p>
                      <a:endParaRPr lang="en-US"/>
                    </a:p>
                  </a:txBody>
                  <a:tcPr/>
                </a:tc>
                <a:tc>
                  <a:txBody>
                    <a:bodyPr/>
                    <a:lstStyle/>
                    <a:p>
                      <a:pPr algn="l" fontAlgn="ctr"/>
                      <a:r>
                        <a:rPr lang="en-US" sz="1350" u="none" strike="noStrike" dirty="0">
                          <a:solidFill>
                            <a:schemeClr val="tx1"/>
                          </a:solidFill>
                          <a:effectLst/>
                        </a:rPr>
                        <a:t>Interference regarding protection or immunity with other vaccines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71985"/>
                  </a:ext>
                </a:extLst>
              </a:tr>
              <a:tr h="615134">
                <a:tc>
                  <a:txBody>
                    <a:bodyPr/>
                    <a:lstStyle/>
                    <a:p>
                      <a:pPr algn="l" fontAlgn="ctr"/>
                      <a:r>
                        <a:rPr lang="en-US" sz="1400" u="none" strike="noStrike">
                          <a:solidFill>
                            <a:schemeClr val="tx1"/>
                          </a:solidFill>
                          <a:effectLst/>
                        </a:rPr>
                        <a:t>2.4 Vaccine Indirect Effects </a:t>
                      </a:r>
                      <a:endParaRPr lang="en-US" sz="1400" b="1" i="0" u="none" strike="noStrike">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Herd immunity/protection</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499313"/>
                  </a:ext>
                </a:extLst>
              </a:tr>
              <a:tr h="383146">
                <a:tc>
                  <a:txBody>
                    <a:bodyPr/>
                    <a:lstStyle/>
                    <a:p>
                      <a:pPr algn="l" fontAlgn="ctr"/>
                      <a:r>
                        <a:rPr lang="en-US" sz="1400" u="none" strike="noStrike" dirty="0">
                          <a:solidFill>
                            <a:schemeClr val="tx1"/>
                          </a:solidFill>
                          <a:effectLst/>
                        </a:rPr>
                        <a:t> </a:t>
                      </a:r>
                      <a:endParaRPr lang="en-US" sz="1400" b="1"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50" u="none" strike="noStrike" dirty="0">
                          <a:solidFill>
                            <a:schemeClr val="tx1"/>
                          </a:solidFill>
                          <a:effectLst/>
                        </a:rPr>
                        <a:t>Potential negative population impact of emergence of non-vaccine serotypes</a:t>
                      </a: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350" b="0" i="0" u="none" strike="noStrike" dirty="0">
                        <a:solidFill>
                          <a:schemeClr val="tx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300304"/>
                  </a:ext>
                </a:extLst>
              </a:tr>
            </a:tbl>
          </a:graphicData>
        </a:graphic>
      </p:graphicFrame>
      <p:sp>
        <p:nvSpPr>
          <p:cNvPr id="8" name="Titre 1">
            <a:extLst>
              <a:ext uri="{FF2B5EF4-FFF2-40B4-BE49-F238E27FC236}">
                <a16:creationId xmlns:a16="http://schemas.microsoft.com/office/drawing/2014/main" id="{C411F91C-CBA3-AA4D-A8A0-1CA078D15C0B}"/>
              </a:ext>
            </a:extLst>
          </p:cNvPr>
          <p:cNvSpPr>
            <a:spLocks noGrp="1"/>
          </p:cNvSpPr>
          <p:nvPr>
            <p:ph type="title"/>
          </p:nvPr>
        </p:nvSpPr>
        <p:spPr>
          <a:xfrm>
            <a:off x="624600" y="-76200"/>
            <a:ext cx="8900400" cy="828000"/>
          </a:xfrm>
        </p:spPr>
        <p:txBody>
          <a:bodyPr>
            <a:noAutofit/>
          </a:bodyPr>
          <a:lstStyle/>
          <a:p>
            <a:r>
              <a:rPr lang="en-US" altLang="fr-FR" sz="2400" dirty="0">
                <a:cs typeface="Arial" pitchFamily="34" charset="0"/>
              </a:rPr>
              <a:t>Data sources on: Vaccine and immunization characteristics</a:t>
            </a:r>
            <a:br>
              <a:rPr lang="en-US" altLang="fr-FR" sz="2400" i="1" dirty="0">
                <a:latin typeface="Arial" pitchFamily="34" charset="0"/>
                <a:cs typeface="Arial" pitchFamily="34" charset="0"/>
              </a:rPr>
            </a:br>
            <a:endParaRPr lang="fr-FR" altLang="fr-FR" sz="2400" i="1" dirty="0">
              <a:latin typeface="Arial" pitchFamily="34" charset="0"/>
              <a:cs typeface="Arial" pitchFamily="34" charset="0"/>
            </a:endParaRPr>
          </a:p>
        </p:txBody>
      </p:sp>
    </p:spTree>
    <p:extLst>
      <p:ext uri="{BB962C8B-B14F-4D97-AF65-F5344CB8AC3E}">
        <p14:creationId xmlns:p14="http://schemas.microsoft.com/office/powerpoint/2010/main" val="1407584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66</a:t>
            </a:fld>
            <a:endParaRPr lang="fr-FR"/>
          </a:p>
        </p:txBody>
      </p:sp>
      <p:sp>
        <p:nvSpPr>
          <p:cNvPr id="34818" name="Titre 1"/>
          <p:cNvSpPr>
            <a:spLocks noGrp="1"/>
          </p:cNvSpPr>
          <p:nvPr>
            <p:ph type="title"/>
          </p:nvPr>
        </p:nvSpPr>
        <p:spPr>
          <a:xfrm>
            <a:off x="533400" y="-76200"/>
            <a:ext cx="8915400" cy="828000"/>
          </a:xfrm>
        </p:spPr>
        <p:txBody>
          <a:bodyPr>
            <a:noAutofit/>
          </a:bodyPr>
          <a:lstStyle/>
          <a:p>
            <a:r>
              <a:rPr lang="en-US" altLang="fr-FR" sz="2400" dirty="0">
                <a:cs typeface="Arial" pitchFamily="34" charset="0"/>
              </a:rPr>
              <a:t>Data sources on:  Resource use</a:t>
            </a:r>
            <a:br>
              <a:rPr lang="en-US" altLang="fr-FR" sz="2400" dirty="0">
                <a:cs typeface="Arial" pitchFamily="34" charset="0"/>
              </a:rPr>
            </a:br>
            <a:endParaRPr lang="fr-FR" altLang="fr-FR" sz="2400" dirty="0">
              <a:cs typeface="Arial" pitchFamily="34" charset="0"/>
            </a:endParaRPr>
          </a:p>
        </p:txBody>
      </p:sp>
      <p:graphicFrame>
        <p:nvGraphicFramePr>
          <p:cNvPr id="5" name="Content Placeholder 2">
            <a:extLst>
              <a:ext uri="{FF2B5EF4-FFF2-40B4-BE49-F238E27FC236}">
                <a16:creationId xmlns:a16="http://schemas.microsoft.com/office/drawing/2014/main" id="{3EBFEF86-7D19-B349-B2A9-B881ABE54ED3}"/>
              </a:ext>
            </a:extLst>
          </p:cNvPr>
          <p:cNvGraphicFramePr>
            <a:graphicFrameLocks/>
          </p:cNvGraphicFramePr>
          <p:nvPr>
            <p:extLst>
              <p:ext uri="{D42A27DB-BD31-4B8C-83A1-F6EECF244321}">
                <p14:modId xmlns:p14="http://schemas.microsoft.com/office/powerpoint/2010/main" val="4065367205"/>
              </p:ext>
            </p:extLst>
          </p:nvPr>
        </p:nvGraphicFramePr>
        <p:xfrm>
          <a:off x="495299" y="777201"/>
          <a:ext cx="8267701" cy="5420434"/>
        </p:xfrm>
        <a:graphic>
          <a:graphicData uri="http://schemas.openxmlformats.org/drawingml/2006/table">
            <a:tbl>
              <a:tblPr firstRow="1" firstCol="1" bandRow="1">
                <a:tableStyleId>{6E25E649-3F16-4E02-A733-19D2CDBF48F0}</a:tableStyleId>
              </a:tblPr>
              <a:tblGrid>
                <a:gridCol w="1611941">
                  <a:extLst>
                    <a:ext uri="{9D8B030D-6E8A-4147-A177-3AD203B41FA5}">
                      <a16:colId xmlns:a16="http://schemas.microsoft.com/office/drawing/2014/main" val="20001"/>
                    </a:ext>
                  </a:extLst>
                </a:gridCol>
                <a:gridCol w="5055560">
                  <a:extLst>
                    <a:ext uri="{9D8B030D-6E8A-4147-A177-3AD203B41FA5}">
                      <a16:colId xmlns:a16="http://schemas.microsoft.com/office/drawing/2014/main" val="1789016229"/>
                    </a:ext>
                  </a:extLst>
                </a:gridCol>
                <a:gridCol w="1600200">
                  <a:extLst>
                    <a:ext uri="{9D8B030D-6E8A-4147-A177-3AD203B41FA5}">
                      <a16:colId xmlns:a16="http://schemas.microsoft.com/office/drawing/2014/main" val="3963371906"/>
                    </a:ext>
                  </a:extLst>
                </a:gridCol>
              </a:tblGrid>
              <a:tr h="301922">
                <a:tc>
                  <a:txBody>
                    <a:bodyPr/>
                    <a:lstStyle/>
                    <a:p>
                      <a:pPr algn="l" fontAlgn="ctr"/>
                      <a:r>
                        <a:rPr lang="en-US" sz="2000" u="none" strike="noStrike" dirty="0">
                          <a:effectLst/>
                        </a:rPr>
                        <a:t>Element</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dirty="0">
                          <a:solidFill>
                            <a:schemeClr val="bg1"/>
                          </a:solidFill>
                          <a:effectLst/>
                          <a:latin typeface="+mn-lt"/>
                          <a:ea typeface="Calibri" panose="020F0502020204030204" pitchFamily="34" charset="0"/>
                          <a:cs typeface="Mangal" panose="02040503050203030202" pitchFamily="18" charset="0"/>
                        </a:rPr>
                        <a:t>Data sources</a:t>
                      </a:r>
                      <a:endParaRPr lang="en-US" sz="2000" b="1" i="0" u="none" strike="noStrike" dirty="0">
                        <a:solidFill>
                          <a:schemeClr val="bg1"/>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8913">
                <a:tc>
                  <a:txBody>
                    <a:bodyPr/>
                    <a:lstStyle/>
                    <a:p>
                      <a:pPr algn="l" fontAlgn="ctr"/>
                      <a:r>
                        <a:rPr lang="en-US" sz="1400" u="none" strike="noStrike" dirty="0">
                          <a:effectLst/>
                        </a:rPr>
                        <a:t>3.1 Vaccine related costs and resource use</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Direct and indirect costs to administer the vaccine as they compare to other prevention or control measures; cost using different strategies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87562"/>
                  </a:ext>
                </a:extLst>
              </a:tr>
              <a:tr h="419031">
                <a:tc rowSpan="2">
                  <a:txBody>
                    <a:bodyPr/>
                    <a:lstStyle/>
                    <a:p>
                      <a:pPr algn="l" fontAlgn="ctr"/>
                      <a:r>
                        <a:rPr lang="en-US" sz="1400" u="none" strike="noStrike">
                          <a:effectLst/>
                        </a:rPr>
                        <a:t>3.2 Vaccine availability</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vaccine and long-term supply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470913"/>
                  </a:ext>
                </a:extLst>
              </a:tr>
              <a:tr h="419031">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Available suppliers and competition dynamic in the market</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065821"/>
                  </a:ext>
                </a:extLst>
              </a:tr>
              <a:tr h="623972">
                <a:tc rowSpan="3">
                  <a:txBody>
                    <a:bodyPr/>
                    <a:lstStyle/>
                    <a:p>
                      <a:pPr algn="l" fontAlgn="ctr"/>
                      <a:r>
                        <a:rPr lang="en-US" sz="1400" u="none" strike="noStrike">
                          <a:effectLst/>
                        </a:rPr>
                        <a:t>3.3 Vaccine affordability</a:t>
                      </a:r>
                      <a:endParaRPr lang="en-US" sz="1400" b="1" i="0" u="none" strike="noStrike">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Availability of fiscal space to effectively implement and sustain the recommendation in the </a:t>
                      </a:r>
                      <a:r>
                        <a:rPr lang="en-US" sz="1400" u="none" strike="noStrike" dirty="0" err="1">
                          <a:effectLst/>
                        </a:rPr>
                        <a:t>programme</a:t>
                      </a:r>
                      <a:endParaRPr lang="en-US" sz="1400" u="none" strike="noStrike" dirty="0">
                        <a:effectLst/>
                      </a:endParaRP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64"/>
                  </a:ext>
                </a:extLst>
              </a:tr>
              <a:tr h="623972">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Prevailing prices for the vaccine in the market and price estimations for the local community</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086519"/>
                  </a:ext>
                </a:extLst>
              </a:tr>
              <a:tr h="623972">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Availability of vaccine and long-term supply in public and private sector, including collaborations with insurance sector </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921563"/>
                  </a:ext>
                </a:extLst>
              </a:tr>
              <a:tr h="419031">
                <a:tc rowSpan="3">
                  <a:txBody>
                    <a:bodyPr/>
                    <a:lstStyle/>
                    <a:p>
                      <a:pPr algn="l" fontAlgn="ctr"/>
                      <a:r>
                        <a:rPr lang="en-US" sz="1400" u="none" strike="noStrike" dirty="0">
                          <a:effectLst/>
                        </a:rPr>
                        <a:t>3.4 Economic impact of intervention on immunization program as well as health sector</a:t>
                      </a:r>
                      <a:endParaRPr lang="en-US" sz="1400" b="1"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Health Gain</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69343"/>
                  </a:ext>
                </a:extLst>
              </a:tr>
              <a:tr h="419031">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Reduction in healthcare costs</a:t>
                      </a:r>
                    </a:p>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66156"/>
                  </a:ext>
                </a:extLst>
              </a:tr>
              <a:tr h="549349">
                <a:tc vMerge="1">
                  <a:txBody>
                    <a:bodyPr/>
                    <a:lstStyle/>
                    <a:p>
                      <a:endParaRPr lang="en-US"/>
                    </a:p>
                  </a:txBody>
                  <a:tcPr>
                    <a:solidFill>
                      <a:schemeClr val="accent1">
                        <a:lumMod val="20000"/>
                        <a:lumOff val="80000"/>
                      </a:schemeClr>
                    </a:solidFill>
                  </a:tcPr>
                </a:tc>
                <a:tc>
                  <a:txBody>
                    <a:bodyPr/>
                    <a:lstStyle/>
                    <a:p>
                      <a:pPr algn="l" fontAlgn="ctr"/>
                      <a:r>
                        <a:rPr lang="en-US" sz="1400" u="none" strike="noStrike" dirty="0">
                          <a:effectLst/>
                        </a:rPr>
                        <a:t>Cost-effectiveness ratio of vaccination program </a:t>
                      </a: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21527"/>
                  </a:ext>
                </a:extLst>
              </a:tr>
            </a:tbl>
          </a:graphicData>
        </a:graphic>
      </p:graphicFrame>
    </p:spTree>
    <p:extLst>
      <p:ext uri="{BB962C8B-B14F-4D97-AF65-F5344CB8AC3E}">
        <p14:creationId xmlns:p14="http://schemas.microsoft.com/office/powerpoint/2010/main" val="2169000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2A3C2A2-8EB3-457A-B77F-880557C1C718}" type="slidenum">
              <a:rPr lang="fr-FR" smtClean="0"/>
              <a:pPr/>
              <a:t>67</a:t>
            </a:fld>
            <a:endParaRPr lang="fr-FR"/>
          </a:p>
        </p:txBody>
      </p:sp>
      <p:sp>
        <p:nvSpPr>
          <p:cNvPr id="34818" name="Titre 1"/>
          <p:cNvSpPr>
            <a:spLocks noGrp="1"/>
          </p:cNvSpPr>
          <p:nvPr>
            <p:ph type="title"/>
          </p:nvPr>
        </p:nvSpPr>
        <p:spPr>
          <a:xfrm>
            <a:off x="777000" y="76200"/>
            <a:ext cx="8748000" cy="828000"/>
          </a:xfrm>
        </p:spPr>
        <p:txBody>
          <a:bodyPr>
            <a:noAutofit/>
          </a:bodyPr>
          <a:lstStyle/>
          <a:p>
            <a:r>
              <a:rPr lang="en-US" altLang="fr-FR" sz="2400" dirty="0">
                <a:cs typeface="Arial" pitchFamily="34" charset="0"/>
              </a:rPr>
              <a:t>Data sources on: Health policy and programmatic issues</a:t>
            </a:r>
            <a:br>
              <a:rPr lang="en-US" altLang="fr-FR" sz="2400" i="1" dirty="0">
                <a:latin typeface="Arial" pitchFamily="34" charset="0"/>
                <a:cs typeface="Arial" pitchFamily="34" charset="0"/>
              </a:rPr>
            </a:br>
            <a:endParaRPr lang="fr-FR" altLang="fr-FR" sz="2400" i="1" dirty="0">
              <a:latin typeface="Arial" pitchFamily="34" charset="0"/>
              <a:cs typeface="Arial" pitchFamily="34" charset="0"/>
            </a:endParaRPr>
          </a:p>
        </p:txBody>
      </p:sp>
      <p:graphicFrame>
        <p:nvGraphicFramePr>
          <p:cNvPr id="3" name="Content Placeholder 2"/>
          <p:cNvGraphicFramePr>
            <a:graphicFrameLocks noGrp="1"/>
          </p:cNvGraphicFramePr>
          <p:nvPr>
            <p:ph type="tbl" sz="quarter" idx="13"/>
            <p:extLst>
              <p:ext uri="{D42A27DB-BD31-4B8C-83A1-F6EECF244321}">
                <p14:modId xmlns:p14="http://schemas.microsoft.com/office/powerpoint/2010/main" val="295973252"/>
              </p:ext>
            </p:extLst>
          </p:nvPr>
        </p:nvGraphicFramePr>
        <p:xfrm>
          <a:off x="529334" y="838200"/>
          <a:ext cx="8218666" cy="5832333"/>
        </p:xfrm>
        <a:graphic>
          <a:graphicData uri="http://schemas.openxmlformats.org/drawingml/2006/table">
            <a:tbl>
              <a:tblPr firstRow="1" firstCol="1" bandRow="1">
                <a:tableStyleId>{2A488322-F2BA-4B5B-9748-0D474271808F}</a:tableStyleId>
              </a:tblPr>
              <a:tblGrid>
                <a:gridCol w="1375897">
                  <a:extLst>
                    <a:ext uri="{9D8B030D-6E8A-4147-A177-3AD203B41FA5}">
                      <a16:colId xmlns:a16="http://schemas.microsoft.com/office/drawing/2014/main" val="3542868447"/>
                    </a:ext>
                  </a:extLst>
                </a:gridCol>
                <a:gridCol w="5409969">
                  <a:extLst>
                    <a:ext uri="{9D8B030D-6E8A-4147-A177-3AD203B41FA5}">
                      <a16:colId xmlns:a16="http://schemas.microsoft.com/office/drawing/2014/main" val="20001"/>
                    </a:ext>
                  </a:extLst>
                </a:gridCol>
                <a:gridCol w="1432800">
                  <a:extLst>
                    <a:ext uri="{9D8B030D-6E8A-4147-A177-3AD203B41FA5}">
                      <a16:colId xmlns:a16="http://schemas.microsoft.com/office/drawing/2014/main" val="624782158"/>
                    </a:ext>
                  </a:extLst>
                </a:gridCol>
              </a:tblGrid>
              <a:tr h="0">
                <a:tc>
                  <a:txBody>
                    <a:bodyPr/>
                    <a:lstStyle/>
                    <a:p>
                      <a:pPr algn="l" fontAlgn="ctr"/>
                      <a:r>
                        <a:rPr lang="en-US" sz="2000" u="none" strike="noStrike" dirty="0">
                          <a:effectLst/>
                        </a:rPr>
                        <a:t>Element</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Specific data</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dirty="0">
                          <a:solidFill>
                            <a:schemeClr val="bg1"/>
                          </a:solidFill>
                          <a:effectLst/>
                          <a:latin typeface="+mn-lt"/>
                          <a:ea typeface="Calibri" panose="020F0502020204030204" pitchFamily="34" charset="0"/>
                          <a:cs typeface="Mangal" panose="02040503050203030202" pitchFamily="18" charset="0"/>
                        </a:rPr>
                        <a:t>Data sources</a:t>
                      </a:r>
                      <a:endParaRPr lang="en-US"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7357">
                <a:tc>
                  <a:txBody>
                    <a:bodyPr/>
                    <a:lstStyle/>
                    <a:p>
                      <a:pPr algn="l" fontAlgn="ctr"/>
                      <a:r>
                        <a:rPr lang="en-US" sz="1350" u="none" strike="noStrike" dirty="0">
                          <a:effectLst/>
                        </a:rPr>
                        <a:t>4.1 Interaction with existing intervention and control strategies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Impacts of program on efficacy and safety of other vaccines and health care interventions</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232218"/>
                  </a:ext>
                </a:extLst>
              </a:tr>
              <a:tr h="211106">
                <a:tc>
                  <a:txBody>
                    <a:bodyPr/>
                    <a:lstStyle/>
                    <a:p>
                      <a:pPr algn="l" fontAlgn="ctr"/>
                      <a:r>
                        <a:rPr lang="en-US" sz="1350" u="none" strike="noStrike">
                          <a:effectLst/>
                        </a:rPr>
                        <a:t>4.2 Feasibility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Accessibility of target population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612112"/>
                  </a:ext>
                </a:extLst>
              </a:tr>
              <a:tr h="817357">
                <a:tc>
                  <a:txBody>
                    <a:bodyPr/>
                    <a:lstStyle/>
                    <a:p>
                      <a:pPr algn="l" fontAlgn="ctr"/>
                      <a:r>
                        <a:rPr lang="en-US" sz="1350" u="none" strike="noStrike" dirty="0">
                          <a:effectLst/>
                        </a:rPr>
                        <a:t>4.3 Vaccine registration and regulations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NRA* requirements to register available vaccines for use in target population and/or use in a different schedule as originally recommended</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334768"/>
                  </a:ext>
                </a:extLst>
              </a:tr>
              <a:tr h="413189">
                <a:tc>
                  <a:txBody>
                    <a:bodyPr/>
                    <a:lstStyle/>
                    <a:p>
                      <a:pPr algn="l" fontAlgn="ctr"/>
                      <a:r>
                        <a:rPr lang="en-US" sz="1350" u="none" strike="noStrike">
                          <a:effectLst/>
                        </a:rPr>
                        <a:t>4.4 Impact on Resources </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human, technical, and financial resources for distribution (including cold chain sustainability)</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5273">
                <a:tc rowSpan="2">
                  <a:txBody>
                    <a:bodyPr/>
                    <a:lstStyle/>
                    <a:p>
                      <a:pPr algn="l" fontAlgn="ctr"/>
                      <a:r>
                        <a:rPr lang="en-US" sz="1350" u="none" strike="noStrike" dirty="0">
                          <a:effectLst/>
                        </a:rPr>
                        <a:t>4.5 Ability to evaluate</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Availability of information systems to manage the vaccine supply chain measure related performance metrics, i.e. coverage and vaccine utilization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143522"/>
                  </a:ext>
                </a:extLst>
              </a:tr>
              <a:tr h="211106">
                <a:tc vMerge="1">
                  <a:txBody>
                    <a:bodyPr/>
                    <a:lstStyle/>
                    <a:p>
                      <a:endParaRPr lang="en-US"/>
                    </a:p>
                  </a:txBody>
                  <a:tcPr/>
                </a:tc>
                <a:tc>
                  <a:txBody>
                    <a:bodyPr/>
                    <a:lstStyle/>
                    <a:p>
                      <a:pPr algn="l" fontAlgn="ctr"/>
                      <a:r>
                        <a:rPr lang="en-US" sz="1350" u="none" strike="noStrike" dirty="0">
                          <a:effectLst/>
                        </a:rPr>
                        <a:t>Existence and  reliability of surveillance systems </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189">
                <a:tc>
                  <a:txBody>
                    <a:bodyPr/>
                    <a:lstStyle/>
                    <a:p>
                      <a:pPr algn="l" fontAlgn="ctr"/>
                      <a:r>
                        <a:rPr lang="en-US" sz="1350" u="none" strike="noStrike">
                          <a:effectLst/>
                        </a:rPr>
                        <a:t>4.6 Acceptability</a:t>
                      </a:r>
                      <a:endParaRPr lang="en-US" sz="1350" b="1" i="0" u="none" strike="noStrike">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Perception of the public and medical community about disease and vaccine</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5273">
                <a:tc>
                  <a:txBody>
                    <a:bodyPr/>
                    <a:lstStyle/>
                    <a:p>
                      <a:pPr algn="l" fontAlgn="ctr"/>
                      <a:r>
                        <a:rPr lang="en-US" sz="1350" u="none" strike="noStrike" dirty="0">
                          <a:effectLst/>
                        </a:rPr>
                        <a:t>4.7 Equity </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Universality, accessibility and gratuity of services for all the inhabitants in the country, including vulnerable, hard to reach and immigrant populations</a:t>
                      </a:r>
                    </a:p>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1985"/>
                  </a:ext>
                </a:extLst>
              </a:tr>
              <a:tr h="724916">
                <a:tc>
                  <a:txBody>
                    <a:bodyPr/>
                    <a:lstStyle/>
                    <a:p>
                      <a:pPr algn="l" fontAlgn="ctr"/>
                      <a:r>
                        <a:rPr lang="en-US" sz="1350" u="none" strike="noStrike" dirty="0">
                          <a:effectLst/>
                        </a:rPr>
                        <a:t>4.8 Social Considerations</a:t>
                      </a:r>
                      <a:endParaRPr lang="en-US" sz="1350" b="1"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50" u="none" strike="noStrike" dirty="0">
                          <a:effectLst/>
                        </a:rPr>
                        <a:t>Non-health related effects of vaccination, ethical considerations, legal implications. </a:t>
                      </a:r>
                      <a:r>
                        <a:rPr lang="en-US" sz="1400" u="none" strike="noStrike" dirty="0">
                          <a:effectLst/>
                        </a:rPr>
                        <a:t>Stigma around the disease or around vaccination</a:t>
                      </a:r>
                      <a:r>
                        <a:rPr lang="en-US" sz="1600" b="0" i="0" u="none" strike="noStrike" dirty="0">
                          <a:solidFill>
                            <a:srgbClr val="000000"/>
                          </a:solidFill>
                          <a:effectLst/>
                          <a:latin typeface="+mn-lt"/>
                        </a:rPr>
                        <a:t>.</a:t>
                      </a: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50" b="0" i="0" u="none" strike="noStrike" dirty="0">
                        <a:solidFill>
                          <a:srgbClr val="000000"/>
                        </a:solidFill>
                        <a:effectLst/>
                        <a:latin typeface="+mn-lt"/>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499313"/>
                  </a:ext>
                </a:extLst>
              </a:tr>
            </a:tbl>
          </a:graphicData>
        </a:graphic>
      </p:graphicFrame>
      <p:sp>
        <p:nvSpPr>
          <p:cNvPr id="5" name="TextBox 4">
            <a:extLst>
              <a:ext uri="{FF2B5EF4-FFF2-40B4-BE49-F238E27FC236}">
                <a16:creationId xmlns:a16="http://schemas.microsoft.com/office/drawing/2014/main" id="{07E22A61-8192-FE45-AD9E-D397D3C8C259}"/>
              </a:ext>
            </a:extLst>
          </p:cNvPr>
          <p:cNvSpPr txBox="1"/>
          <p:nvPr/>
        </p:nvSpPr>
        <p:spPr>
          <a:xfrm>
            <a:off x="685800" y="6657201"/>
            <a:ext cx="2159758" cy="276999"/>
          </a:xfrm>
          <a:prstGeom prst="rect">
            <a:avLst/>
          </a:prstGeom>
          <a:noFill/>
        </p:spPr>
        <p:txBody>
          <a:bodyPr wrap="none" rtlCol="0">
            <a:spAutoFit/>
          </a:bodyPr>
          <a:lstStyle/>
          <a:p>
            <a:r>
              <a:rPr lang="en-US" sz="1200" dirty="0"/>
              <a:t>* National Regulatory Authority</a:t>
            </a:r>
          </a:p>
        </p:txBody>
      </p:sp>
    </p:spTree>
    <p:extLst>
      <p:ext uri="{BB962C8B-B14F-4D97-AF65-F5344CB8AC3E}">
        <p14:creationId xmlns:p14="http://schemas.microsoft.com/office/powerpoint/2010/main" val="2690476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Systematic reviews and assessing quality of evidence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F7B0CDA-CEEA-45D8-9CD7-9841A0C25AEF}" type="slidenum">
              <a:rPr lang="en-US" smtClean="0"/>
              <a:pPr>
                <a:defRPr/>
              </a:pPr>
              <a:t>68</a:t>
            </a:fld>
            <a:endParaRPr lang="en-US"/>
          </a:p>
        </p:txBody>
      </p:sp>
    </p:spTree>
    <p:extLst>
      <p:ext uri="{BB962C8B-B14F-4D97-AF65-F5344CB8AC3E}">
        <p14:creationId xmlns:p14="http://schemas.microsoft.com/office/powerpoint/2010/main" val="3932094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dirty="0"/>
              <a:t>Gathering evidence</a:t>
            </a:r>
            <a:br>
              <a:rPr lang="en-GB" sz="3700" dirty="0"/>
            </a:br>
            <a:endParaRPr lang="en-US" i="1" dirty="0"/>
          </a:p>
        </p:txBody>
      </p:sp>
      <p:sp>
        <p:nvSpPr>
          <p:cNvPr id="6" name="TextBox 5">
            <a:extLst>
              <a:ext uri="{FF2B5EF4-FFF2-40B4-BE49-F238E27FC236}">
                <a16:creationId xmlns:a16="http://schemas.microsoft.com/office/drawing/2014/main" id="{A82FF0E6-DE4A-400F-A872-39C62FAF9B3A}"/>
              </a:ext>
            </a:extLst>
          </p:cNvPr>
          <p:cNvSpPr txBox="1"/>
          <p:nvPr/>
        </p:nvSpPr>
        <p:spPr>
          <a:xfrm>
            <a:off x="749753" y="1368873"/>
            <a:ext cx="8286750" cy="2031325"/>
          </a:xfrm>
          <a:prstGeom prst="rect">
            <a:avLst/>
          </a:prstGeom>
          <a:noFill/>
        </p:spPr>
        <p:txBody>
          <a:bodyPr wrap="square" rtlCol="0">
            <a:spAutoFit/>
          </a:bodyPr>
          <a:lstStyle/>
          <a:p>
            <a:r>
              <a:rPr lang="en-US" dirty="0"/>
              <a:t>Gather evidence on what?</a:t>
            </a:r>
          </a:p>
          <a:p>
            <a:r>
              <a:rPr lang="en-US" dirty="0"/>
              <a:t>Gather evidence only on outcomes deemed critical or important to decision-making</a:t>
            </a:r>
          </a:p>
          <a:p>
            <a:endParaRPr lang="en-US" dirty="0"/>
          </a:p>
          <a:p>
            <a:r>
              <a:rPr lang="en-US" dirty="0"/>
              <a:t>How to gather evidence?</a:t>
            </a:r>
          </a:p>
          <a:p>
            <a:pPr marL="342900" indent="-342900">
              <a:buAutoNum type="arabicPeriod"/>
            </a:pPr>
            <a:r>
              <a:rPr lang="en-US" dirty="0"/>
              <a:t>Observational data or Literature review (not systematic)</a:t>
            </a:r>
          </a:p>
          <a:p>
            <a:pPr marL="342900" indent="-342900">
              <a:buAutoNum type="arabicPeriod"/>
            </a:pPr>
            <a:r>
              <a:rPr lang="en-US" dirty="0"/>
              <a:t>Systematic review </a:t>
            </a:r>
          </a:p>
          <a:p>
            <a:endParaRPr lang="en-US" dirty="0"/>
          </a:p>
        </p:txBody>
      </p:sp>
      <p:sp>
        <p:nvSpPr>
          <p:cNvPr id="13" name="TextBox 12">
            <a:extLst>
              <a:ext uri="{FF2B5EF4-FFF2-40B4-BE49-F238E27FC236}">
                <a16:creationId xmlns:a16="http://schemas.microsoft.com/office/drawing/2014/main" id="{EAD3C48A-4F15-A944-A68B-3532867F1BBA}"/>
              </a:ext>
            </a:extLst>
          </p:cNvPr>
          <p:cNvSpPr txBox="1"/>
          <p:nvPr/>
        </p:nvSpPr>
        <p:spPr>
          <a:xfrm>
            <a:off x="4267200" y="4038600"/>
            <a:ext cx="3849160" cy="1323439"/>
          </a:xfrm>
          <a:prstGeom prst="rect">
            <a:avLst/>
          </a:prstGeom>
          <a:solidFill>
            <a:schemeClr val="accent1">
              <a:tint val="40000"/>
              <a:hueOff val="0"/>
              <a:satOff val="0"/>
              <a:lumOff val="0"/>
            </a:schemeClr>
          </a:solidFill>
        </p:spPr>
        <p:txBody>
          <a:bodyPr wrap="square" rtlCol="0">
            <a:spAutoFit/>
          </a:bodyPr>
          <a:lstStyle/>
          <a:p>
            <a:pPr marL="342900" indent="-342900">
              <a:buFont typeface="Arial" panose="020B0604020202020204" pitchFamily="34" charset="0"/>
              <a:buChar char="•"/>
            </a:pPr>
            <a:r>
              <a:rPr lang="en-US" sz="2000" dirty="0"/>
              <a:t>Observational data, </a:t>
            </a:r>
            <a:r>
              <a:rPr lang="en-US" sz="2000" i="1" dirty="0"/>
              <a:t>or </a:t>
            </a:r>
          </a:p>
          <a:p>
            <a:pPr marL="342900" indent="-342900">
              <a:buFont typeface="Arial" panose="020B0604020202020204" pitchFamily="34" charset="0"/>
              <a:buChar char="•"/>
            </a:pPr>
            <a:r>
              <a:rPr lang="en-US" sz="2000" dirty="0"/>
              <a:t>Literature review of primary data</a:t>
            </a:r>
          </a:p>
          <a:p>
            <a:pPr marL="342900" indent="-342900">
              <a:buFont typeface="Arial" panose="020B0604020202020204" pitchFamily="34" charset="0"/>
              <a:buChar char="•"/>
            </a:pPr>
            <a:r>
              <a:rPr lang="en-US" sz="2000" dirty="0"/>
              <a:t>Rapid review</a:t>
            </a:r>
          </a:p>
        </p:txBody>
      </p:sp>
      <p:sp>
        <p:nvSpPr>
          <p:cNvPr id="15" name="Right Bracket 14">
            <a:extLst>
              <a:ext uri="{FF2B5EF4-FFF2-40B4-BE49-F238E27FC236}">
                <a16:creationId xmlns:a16="http://schemas.microsoft.com/office/drawing/2014/main" id="{024EC64B-3C3A-E243-A014-69DF4FD95430}"/>
              </a:ext>
            </a:extLst>
          </p:cNvPr>
          <p:cNvSpPr/>
          <p:nvPr/>
        </p:nvSpPr>
        <p:spPr>
          <a:xfrm rot="10800000" flipH="1">
            <a:off x="3581400" y="3728819"/>
            <a:ext cx="231650" cy="1709508"/>
          </a:xfrm>
          <a:prstGeom prst="rightBracket">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227A733F-F32C-CC42-AF83-311BF053DECF}"/>
              </a:ext>
            </a:extLst>
          </p:cNvPr>
          <p:cNvSpPr txBox="1"/>
          <p:nvPr/>
        </p:nvSpPr>
        <p:spPr>
          <a:xfrm>
            <a:off x="4267200" y="5924490"/>
            <a:ext cx="3849160" cy="400110"/>
          </a:xfrm>
          <a:prstGeom prst="rect">
            <a:avLst/>
          </a:prstGeom>
          <a:solidFill>
            <a:schemeClr val="accent1">
              <a:tint val="40000"/>
              <a:hueOff val="0"/>
              <a:satOff val="0"/>
              <a:lumOff val="0"/>
            </a:schemeClr>
          </a:solidFill>
        </p:spPr>
        <p:txBody>
          <a:bodyPr wrap="square" rtlCol="0">
            <a:spAutoFit/>
          </a:bodyPr>
          <a:lstStyle/>
          <a:p>
            <a:r>
              <a:rPr lang="en-US" sz="2000" dirty="0"/>
              <a:t>Systematic review</a:t>
            </a:r>
          </a:p>
        </p:txBody>
      </p:sp>
      <p:sp>
        <p:nvSpPr>
          <p:cNvPr id="3" name="Oval 2">
            <a:extLst>
              <a:ext uri="{FF2B5EF4-FFF2-40B4-BE49-F238E27FC236}">
                <a16:creationId xmlns:a16="http://schemas.microsoft.com/office/drawing/2014/main" id="{7A91CEC4-FA53-B74F-814A-2A60257A998C}"/>
              </a:ext>
            </a:extLst>
          </p:cNvPr>
          <p:cNvSpPr/>
          <p:nvPr/>
        </p:nvSpPr>
        <p:spPr>
          <a:xfrm>
            <a:off x="3962400" y="5694598"/>
            <a:ext cx="2743200" cy="914400"/>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2">
            <a:extLst>
              <a:ext uri="{FF2B5EF4-FFF2-40B4-BE49-F238E27FC236}">
                <a16:creationId xmlns:a16="http://schemas.microsoft.com/office/drawing/2014/main" id="{06A20F2C-0844-024D-91D3-3CA1ED3F5064}"/>
              </a:ext>
            </a:extLst>
          </p:cNvPr>
          <p:cNvSpPr/>
          <p:nvPr/>
        </p:nvSpPr>
        <p:spPr>
          <a:xfrm>
            <a:off x="3288792" y="5890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8">
            <a:extLst>
              <a:ext uri="{FF2B5EF4-FFF2-40B4-BE49-F238E27FC236}">
                <a16:creationId xmlns:a16="http://schemas.microsoft.com/office/drawing/2014/main" id="{3C7795EB-4384-1B41-BDE8-CA521C928483}"/>
              </a:ext>
            </a:extLst>
          </p:cNvPr>
          <p:cNvGraphicFramePr>
            <a:graphicFrameLocks/>
          </p:cNvGraphicFramePr>
          <p:nvPr>
            <p:extLst>
              <p:ext uri="{D42A27DB-BD31-4B8C-83A1-F6EECF244321}">
                <p14:modId xmlns:p14="http://schemas.microsoft.com/office/powerpoint/2010/main" val="1391873894"/>
              </p:ext>
            </p:extLst>
          </p:nvPr>
        </p:nvGraphicFramePr>
        <p:xfrm>
          <a:off x="-1752600" y="3516322"/>
          <a:ext cx="7404707" cy="2976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8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388608"/>
            <a:ext cx="8752115" cy="4783592"/>
          </a:xfrm>
          <a:solidFill>
            <a:schemeClr val="accent1">
              <a:lumMod val="20000"/>
              <a:lumOff val="80000"/>
            </a:schemeClr>
          </a:solidFill>
        </p:spPr>
        <p:txBody>
          <a:bodyPr>
            <a:normAutofit lnSpcReduction="10000"/>
          </a:bodyPr>
          <a:lstStyle/>
          <a:p>
            <a:pPr marL="268288" indent="-268288">
              <a:spcBef>
                <a:spcPts val="0"/>
              </a:spcBef>
              <a:defRPr/>
            </a:pPr>
            <a:r>
              <a:rPr lang="en-GB" sz="2400" i="1" dirty="0"/>
              <a:t>Example 2:</a:t>
            </a:r>
            <a:r>
              <a:rPr lang="en-GB" i="1" dirty="0"/>
              <a:t>  </a:t>
            </a:r>
          </a:p>
          <a:p>
            <a:pPr marL="0" indent="0">
              <a:buNone/>
            </a:pPr>
            <a:r>
              <a:rPr lang="en-GB" b="1" i="1" dirty="0"/>
              <a:t>Broad policy question: </a:t>
            </a:r>
            <a:r>
              <a:rPr lang="en-US" dirty="0"/>
              <a:t>Should PCV13 be administered routinely to all adults aged ≥65 years?</a:t>
            </a:r>
          </a:p>
          <a:p>
            <a:pPr marL="0" indent="0">
              <a:spcBef>
                <a:spcPts val="0"/>
              </a:spcBef>
              <a:buNone/>
              <a:defRPr/>
            </a:pPr>
            <a:endParaRPr lang="en-GB" b="1" i="1" dirty="0"/>
          </a:p>
          <a:p>
            <a:pPr marL="0" indent="0">
              <a:spcBef>
                <a:spcPts val="0"/>
              </a:spcBef>
              <a:buNone/>
              <a:defRPr/>
            </a:pPr>
            <a:r>
              <a:rPr lang="en-GB" b="1" i="1" dirty="0"/>
              <a:t>“</a:t>
            </a:r>
            <a:r>
              <a:rPr lang="en-US" b="1" i="1" dirty="0"/>
              <a:t>PICO” Question: </a:t>
            </a:r>
            <a:r>
              <a:rPr lang="en-US" i="1" dirty="0"/>
              <a:t>Should single dose of PCV13 be recommended over a dose of 23-valent polysaccharide vaccine, to be administered to all adults aged ≥65 years to reduce burden of pneumococcal diseases?</a:t>
            </a:r>
          </a:p>
          <a:p>
            <a:pPr marL="0" indent="0">
              <a:spcBef>
                <a:spcPts val="0"/>
              </a:spcBef>
              <a:buNone/>
              <a:defRPr/>
            </a:pPr>
            <a:endParaRPr lang="fr-FR" dirty="0"/>
          </a:p>
          <a:p>
            <a:pPr lvl="1"/>
            <a:r>
              <a:rPr lang="fr-FR" b="1" dirty="0"/>
              <a:t>Population: </a:t>
            </a:r>
            <a:r>
              <a:rPr lang="fr-FR" dirty="0" err="1"/>
              <a:t>Adults</a:t>
            </a:r>
            <a:r>
              <a:rPr lang="fr-FR" dirty="0"/>
              <a:t> </a:t>
            </a:r>
            <a:r>
              <a:rPr lang="fr-FR" dirty="0" err="1"/>
              <a:t>aged</a:t>
            </a:r>
            <a:r>
              <a:rPr lang="fr-FR" dirty="0"/>
              <a:t> ≥65 </a:t>
            </a:r>
            <a:r>
              <a:rPr lang="fr-FR" dirty="0" err="1"/>
              <a:t>years</a:t>
            </a:r>
            <a:endParaRPr lang="fr-FR" dirty="0"/>
          </a:p>
          <a:p>
            <a:pPr lvl="1"/>
            <a:r>
              <a:rPr lang="fr-FR" b="1" dirty="0"/>
              <a:t>Intervention: </a:t>
            </a:r>
            <a:r>
              <a:rPr lang="en-US" dirty="0"/>
              <a:t>Single dose of PCV13 </a:t>
            </a:r>
          </a:p>
          <a:p>
            <a:pPr lvl="1"/>
            <a:r>
              <a:rPr lang="fr-FR" b="1" dirty="0" err="1"/>
              <a:t>Comparison</a:t>
            </a:r>
            <a:r>
              <a:rPr lang="fr-FR" b="1" dirty="0"/>
              <a:t>: </a:t>
            </a:r>
            <a:r>
              <a:rPr lang="en-US" dirty="0"/>
              <a:t>A dose of 23-valent polysaccharide vaccine (PPSV23)</a:t>
            </a:r>
          </a:p>
          <a:p>
            <a:pPr lvl="1"/>
            <a:r>
              <a:rPr lang="en-US" b="1" dirty="0"/>
              <a:t>Outcome: </a:t>
            </a:r>
            <a:r>
              <a:rPr lang="en-US" dirty="0"/>
              <a:t>Invasive pneumococcal disease, Pneumococcal community-acquired pneumonia, hospitalizations due to pneumococcal disease,  serious adverse events (SAE), deaths and systemic adverse events</a:t>
            </a:r>
            <a:endParaRPr lang="en-GB" dirty="0">
              <a:solidFill>
                <a:srgbClr val="FF0000"/>
              </a:solidFill>
            </a:endParaRPr>
          </a:p>
        </p:txBody>
      </p:sp>
      <p:sp>
        <p:nvSpPr>
          <p:cNvPr id="2" name="Espace réservé du pied de page 1"/>
          <p:cNvSpPr>
            <a:spLocks noGrp="1"/>
          </p:cNvSpPr>
          <p:nvPr>
            <p:ph type="ftr" sz="quarter" idx="11"/>
          </p:nvPr>
        </p:nvSpPr>
        <p:spPr>
          <a:xfrm>
            <a:off x="914401" y="6356350"/>
            <a:ext cx="7353686" cy="365125"/>
          </a:xfrm>
        </p:spPr>
        <p:txBody>
          <a:bodyPr/>
          <a:lstStyle/>
          <a:p>
            <a:pPr algn="l"/>
            <a:r>
              <a:rPr lang="en-US" dirty="0"/>
              <a:t>*DEFINITION: Primary series - For live attenuated/chimeric live attenuated JE vaccines, defined as one dose for all ages </a:t>
            </a:r>
          </a:p>
          <a:p>
            <a:pPr algn="l"/>
            <a:endParaRPr lang="fr-FR" dirty="0"/>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rgbClr val="595959"/>
                </a:solidFill>
                <a:latin typeface="Arial" pitchFamily="34" charset="0"/>
              </a:defRPr>
            </a:lvl1pPr>
            <a:lvl2pPr marL="742950" indent="-285750" defTabSz="457200">
              <a:defRPr sz="2800">
                <a:solidFill>
                  <a:srgbClr val="595959"/>
                </a:solidFill>
                <a:latin typeface="Arial" pitchFamily="34" charset="0"/>
              </a:defRPr>
            </a:lvl2pPr>
            <a:lvl3pPr marL="1143000" defTabSz="457200">
              <a:defRPr sz="2400">
                <a:solidFill>
                  <a:srgbClr val="595959"/>
                </a:solidFill>
                <a:latin typeface="Arial" pitchFamily="34" charset="0"/>
              </a:defRPr>
            </a:lvl3pPr>
            <a:lvl4pPr marL="1600200" defTabSz="457200">
              <a:defRPr sz="2000">
                <a:solidFill>
                  <a:srgbClr val="595959"/>
                </a:solidFill>
                <a:latin typeface="Arial" pitchFamily="34" charset="0"/>
              </a:defRPr>
            </a:lvl4pPr>
            <a:lvl5pPr marL="2057400" defTabSz="457200">
              <a:defRPr sz="2000">
                <a:solidFill>
                  <a:srgbClr val="595959"/>
                </a:solidFill>
                <a:latin typeface="Arial" pitchFamily="34" charset="0"/>
              </a:defRPr>
            </a:lvl5pPr>
            <a:lvl6pPr marL="2514600" defTabSz="457200" eaLnBrk="0" fontAlgn="base" hangingPunct="0">
              <a:spcBef>
                <a:spcPts val="600"/>
              </a:spcBef>
              <a:spcAft>
                <a:spcPct val="0"/>
              </a:spcAft>
              <a:buClr>
                <a:schemeClr val="accent1"/>
              </a:buClr>
              <a:buChar char="n"/>
              <a:defRPr sz="2000">
                <a:solidFill>
                  <a:srgbClr val="595959"/>
                </a:solidFill>
                <a:latin typeface="Arial" pitchFamily="34" charset="0"/>
              </a:defRPr>
            </a:lvl6pPr>
            <a:lvl7pPr marL="2971800" defTabSz="457200" eaLnBrk="0" fontAlgn="base" hangingPunct="0">
              <a:spcBef>
                <a:spcPts val="600"/>
              </a:spcBef>
              <a:spcAft>
                <a:spcPct val="0"/>
              </a:spcAft>
              <a:buChar char="n"/>
              <a:defRPr sz="2000">
                <a:solidFill>
                  <a:srgbClr val="595959"/>
                </a:solidFill>
                <a:latin typeface="Arial" pitchFamily="34" charset="0"/>
              </a:defRPr>
            </a:lvl7pPr>
            <a:lvl8pPr marL="3429000" defTabSz="457200" eaLnBrk="0" fontAlgn="base" hangingPunct="0">
              <a:spcBef>
                <a:spcPts val="600"/>
              </a:spcBef>
              <a:spcAft>
                <a:spcPct val="0"/>
              </a:spcAft>
              <a:buClr>
                <a:schemeClr val="accent1"/>
              </a:buClr>
              <a:buChar char="n"/>
              <a:defRPr sz="2000">
                <a:solidFill>
                  <a:srgbClr val="595959"/>
                </a:solidFill>
                <a:latin typeface="Arial" pitchFamily="34" charset="0"/>
              </a:defRPr>
            </a:lvl8pPr>
            <a:lvl9pPr marL="3886200" defTabSz="457200" eaLnBrk="0" fontAlgn="base" hangingPunct="0">
              <a:spcBef>
                <a:spcPts val="600"/>
              </a:spcBef>
              <a:spcAft>
                <a:spcPct val="0"/>
              </a:spcAft>
              <a:buChar char="n"/>
              <a:defRPr sz="2000">
                <a:solidFill>
                  <a:srgbClr val="595959"/>
                </a:solidFill>
                <a:latin typeface="Arial" pitchFamily="34" charset="0"/>
              </a:defRPr>
            </a:lvl9pPr>
          </a:lstStyle>
          <a:p>
            <a:fld id="{E614F28E-DE85-4CF5-8DBC-9AC11234C606}" type="slidenum">
              <a:rPr lang="fr-FR" altLang="en-US" sz="1200">
                <a:solidFill>
                  <a:srgbClr val="8F8F8F"/>
                </a:solidFill>
              </a:rPr>
              <a:pPr/>
              <a:t>7</a:t>
            </a:fld>
            <a:endParaRPr lang="fr-FR" altLang="en-US" sz="1200" dirty="0">
              <a:solidFill>
                <a:srgbClr val="8F8F8F"/>
              </a:solidFill>
            </a:endParaRPr>
          </a:p>
        </p:txBody>
      </p:sp>
      <p:sp>
        <p:nvSpPr>
          <p:cNvPr id="29698" name="Title 1"/>
          <p:cNvSpPr>
            <a:spLocks noGrp="1"/>
          </p:cNvSpPr>
          <p:nvPr>
            <p:ph type="title"/>
          </p:nvPr>
        </p:nvSpPr>
        <p:spPr>
          <a:xfrm>
            <a:off x="396000" y="144000"/>
            <a:ext cx="8748000" cy="828000"/>
          </a:xfrm>
        </p:spPr>
        <p:txBody>
          <a:bodyPr/>
          <a:lstStyle/>
          <a:p>
            <a:r>
              <a:rPr lang="en-US" altLang="fr-FR" dirty="0">
                <a:latin typeface="Arial" pitchFamily="34" charset="0"/>
                <a:cs typeface="Arial" pitchFamily="34" charset="0"/>
              </a:rPr>
              <a:t>Draft specific policy question</a:t>
            </a:r>
          </a:p>
        </p:txBody>
      </p:sp>
    </p:spTree>
    <p:extLst>
      <p:ext uri="{BB962C8B-B14F-4D97-AF65-F5344CB8AC3E}">
        <p14:creationId xmlns:p14="http://schemas.microsoft.com/office/powerpoint/2010/main" val="2800716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7658100" cy="1325563"/>
          </a:xfrm>
        </p:spPr>
        <p:txBody>
          <a:bodyPr>
            <a:normAutofit fontScale="90000"/>
          </a:bodyPr>
          <a:lstStyle/>
          <a:p>
            <a:br>
              <a:rPr lang="en-US" sz="3600" b="1" dirty="0">
                <a:solidFill>
                  <a:schemeClr val="tx2"/>
                </a:solidFill>
              </a:rPr>
            </a:br>
            <a:r>
              <a:rPr lang="en-US" sz="3600" dirty="0"/>
              <a:t>Gathering evidence</a:t>
            </a:r>
            <a:br>
              <a:rPr lang="en-US" sz="3600" dirty="0"/>
            </a:br>
            <a:r>
              <a:rPr lang="en-US" sz="3600" i="1" dirty="0">
                <a:solidFill>
                  <a:schemeClr val="accent1">
                    <a:lumMod val="75000"/>
                  </a:schemeClr>
                </a:solidFill>
              </a:rPr>
              <a:t>Systematic review</a:t>
            </a:r>
          </a:p>
        </p:txBody>
      </p:sp>
      <p:sp>
        <p:nvSpPr>
          <p:cNvPr id="7" name="Content Placeholder 6"/>
          <p:cNvSpPr>
            <a:spLocks noGrp="1"/>
          </p:cNvSpPr>
          <p:nvPr>
            <p:ph idx="1"/>
          </p:nvPr>
        </p:nvSpPr>
        <p:spPr>
          <a:xfrm>
            <a:off x="457200" y="1325563"/>
            <a:ext cx="8229600" cy="5303837"/>
          </a:xfrm>
        </p:spPr>
        <p:txBody>
          <a:bodyPr>
            <a:noAutofit/>
          </a:bodyPr>
          <a:lstStyle/>
          <a:p>
            <a:pPr lvl="1"/>
            <a:endParaRPr lang="en-US" sz="2100" dirty="0"/>
          </a:p>
          <a:p>
            <a:r>
              <a:rPr lang="en-US" dirty="0"/>
              <a:t>Use Systematic methods to identify the evidence</a:t>
            </a:r>
          </a:p>
          <a:p>
            <a:pPr lvl="1"/>
            <a:r>
              <a:rPr lang="en-US" dirty="0"/>
              <a:t>documentation of the search strategy used to identify all relevant published and unpublished studies and </a:t>
            </a:r>
          </a:p>
          <a:p>
            <a:pPr lvl="1"/>
            <a:r>
              <a:rPr lang="en-US" dirty="0"/>
              <a:t>documentation of the eligibility criteria for the selection of studies</a:t>
            </a:r>
          </a:p>
          <a:p>
            <a:r>
              <a:rPr lang="en-US" dirty="0"/>
              <a:t>The Cochrane handbook provides guidance on searching for studies, including grey literature and unpublished studies (Chapter 6, Section 6.2, available at http://handbook.cochrane.org/) </a:t>
            </a:r>
          </a:p>
          <a:p>
            <a:pPr lvl="1"/>
            <a:endParaRPr lang="en-US" dirty="0"/>
          </a:p>
          <a:p>
            <a:r>
              <a:rPr lang="en-US" dirty="0"/>
              <a:t>Only necessary for vaccine safety, vaccine efficacy and effectiveness, and duration of protection</a:t>
            </a:r>
          </a:p>
          <a:p>
            <a:pPr lvl="1"/>
            <a:endParaRPr lang="en-US" sz="2100" dirty="0"/>
          </a:p>
          <a:p>
            <a:pPr lvl="1"/>
            <a:endParaRPr lang="en-US" sz="2000" dirty="0"/>
          </a:p>
        </p:txBody>
      </p:sp>
    </p:spTree>
    <p:extLst>
      <p:ext uri="{BB962C8B-B14F-4D97-AF65-F5344CB8AC3E}">
        <p14:creationId xmlns:p14="http://schemas.microsoft.com/office/powerpoint/2010/main" val="2962336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Gathering evidence</a:t>
            </a:r>
            <a:br>
              <a:rPr lang="en-US" sz="3200" b="1" dirty="0">
                <a:solidFill>
                  <a:schemeClr val="tx2"/>
                </a:solidFill>
              </a:rPr>
            </a:br>
            <a:r>
              <a:rPr lang="en-US" sz="3300" i="1" dirty="0">
                <a:solidFill>
                  <a:schemeClr val="accent1">
                    <a:lumMod val="75000"/>
                  </a:schemeClr>
                </a:solidFill>
              </a:rPr>
              <a:t>Steps in Conducting a Systematic Review</a:t>
            </a:r>
            <a:br>
              <a:rPr lang="en-US" dirty="0"/>
            </a:br>
            <a:endParaRPr lang="en-US" dirty="0"/>
          </a:p>
        </p:txBody>
      </p:sp>
      <p:sp>
        <p:nvSpPr>
          <p:cNvPr id="3" name="Content Placeholder 2"/>
          <p:cNvSpPr>
            <a:spLocks noGrp="1"/>
          </p:cNvSpPr>
          <p:nvPr>
            <p:ph idx="1"/>
          </p:nvPr>
        </p:nvSpPr>
        <p:spPr>
          <a:xfrm>
            <a:off x="641350" y="1371600"/>
            <a:ext cx="7886700" cy="4881563"/>
          </a:xfrm>
        </p:spPr>
        <p:txBody>
          <a:bodyPr>
            <a:normAutofit fontScale="62500" lnSpcReduction="20000"/>
          </a:bodyPr>
          <a:lstStyle/>
          <a:p>
            <a:pPr marL="0" indent="0">
              <a:buNone/>
            </a:pPr>
            <a:r>
              <a:rPr lang="en-US" b="1" dirty="0"/>
              <a:t>1.      Formulate Research Question</a:t>
            </a:r>
            <a:r>
              <a:rPr lang="en-US" dirty="0"/>
              <a:t>: </a:t>
            </a:r>
          </a:p>
          <a:p>
            <a:pPr lvl="1"/>
            <a:r>
              <a:rPr lang="en-US" dirty="0"/>
              <a:t>A well-formulated research question in </a:t>
            </a:r>
            <a:r>
              <a:rPr lang="en-US" b="1" dirty="0"/>
              <a:t>PICO </a:t>
            </a:r>
            <a:r>
              <a:rPr lang="en-US" dirty="0"/>
              <a:t>format</a:t>
            </a:r>
          </a:p>
          <a:p>
            <a:pPr marL="0" indent="0">
              <a:buNone/>
            </a:pPr>
            <a:r>
              <a:rPr lang="en-US" b="1" dirty="0"/>
              <a:t>2.      Develop Review Protocol</a:t>
            </a:r>
            <a:r>
              <a:rPr lang="en-US" dirty="0"/>
              <a:t>: </a:t>
            </a:r>
          </a:p>
          <a:p>
            <a:pPr lvl="1"/>
            <a:r>
              <a:rPr lang="en-US" dirty="0"/>
              <a:t>Define inclusion/exclusion criteria</a:t>
            </a:r>
          </a:p>
          <a:p>
            <a:pPr lvl="1"/>
            <a:r>
              <a:rPr lang="en-US" dirty="0"/>
              <a:t>List study characteristics, quality, effects</a:t>
            </a:r>
          </a:p>
          <a:p>
            <a:pPr marL="0" indent="0">
              <a:buNone/>
            </a:pPr>
            <a:r>
              <a:rPr lang="en-US" b="1" dirty="0"/>
              <a:t>3.      Conduct Literature Search</a:t>
            </a:r>
            <a:r>
              <a:rPr lang="en-US" dirty="0"/>
              <a:t>: </a:t>
            </a:r>
          </a:p>
          <a:p>
            <a:pPr lvl="1"/>
            <a:r>
              <a:rPr lang="en-US" dirty="0"/>
              <a:t>Develop search terms. (Typically, a broader search is done first and then refined.)</a:t>
            </a:r>
          </a:p>
          <a:p>
            <a:pPr marL="0" indent="0">
              <a:buNone/>
            </a:pPr>
            <a:r>
              <a:rPr lang="en-US" b="1" dirty="0"/>
              <a:t>4.      Select Studies per Protocol</a:t>
            </a:r>
            <a:r>
              <a:rPr lang="en-US" dirty="0"/>
              <a:t>:  </a:t>
            </a:r>
          </a:p>
          <a:p>
            <a:pPr lvl="1"/>
            <a:r>
              <a:rPr lang="en-US" dirty="0"/>
              <a:t>Usually at least two researchers should screen titles and abstracts based on inclusion and exclusion criteria stated in the protocol. Selected full text articles should be obtained for second stage screening by at least two reviewers. </a:t>
            </a:r>
          </a:p>
          <a:p>
            <a:pPr marL="0" indent="0">
              <a:buNone/>
            </a:pPr>
            <a:r>
              <a:rPr lang="en-US" b="1" dirty="0"/>
              <a:t>5.      Appraise Studies per Protocol</a:t>
            </a:r>
            <a:endParaRPr lang="en-US" dirty="0"/>
          </a:p>
          <a:p>
            <a:pPr lvl="1"/>
            <a:r>
              <a:rPr lang="en-US" dirty="0"/>
              <a:t>Selected full text articles should be appraised for methodological quality by at least two reviewers. </a:t>
            </a:r>
          </a:p>
          <a:p>
            <a:pPr marL="0" indent="0">
              <a:buNone/>
            </a:pPr>
            <a:r>
              <a:rPr lang="en-US" b="1" dirty="0"/>
              <a:t>6.      Summarize the Evidence</a:t>
            </a:r>
            <a:r>
              <a:rPr lang="en-US" dirty="0"/>
              <a:t>. </a:t>
            </a:r>
          </a:p>
          <a:p>
            <a:pPr lvl="1"/>
            <a:r>
              <a:rPr lang="en-US" dirty="0"/>
              <a:t>Use statistical methods (meta-analysis) to combine effects</a:t>
            </a:r>
          </a:p>
          <a:p>
            <a:pPr lvl="1"/>
            <a:r>
              <a:rPr lang="en-US" dirty="0"/>
              <a:t>Assess or grade quality of body of evidence</a:t>
            </a:r>
          </a:p>
          <a:p>
            <a:pPr marL="0" indent="0">
              <a:buNone/>
            </a:pPr>
            <a:r>
              <a:rPr lang="en-US" b="1" dirty="0"/>
              <a:t>7.      Interpret Results</a:t>
            </a:r>
            <a:endParaRPr lang="en-US" dirty="0"/>
          </a:p>
          <a:p>
            <a:pPr lvl="1"/>
            <a:r>
              <a:rPr lang="en-US" dirty="0"/>
              <a:t>Consider limitations (including biases), strength of evidence, applicability, economic implications and implications for future research. </a:t>
            </a:r>
          </a:p>
        </p:txBody>
      </p:sp>
      <p:sp>
        <p:nvSpPr>
          <p:cNvPr id="4" name="Slide Number Placeholder 3"/>
          <p:cNvSpPr>
            <a:spLocks noGrp="1"/>
          </p:cNvSpPr>
          <p:nvPr>
            <p:ph type="sldNum" sz="quarter" idx="12"/>
          </p:nvPr>
        </p:nvSpPr>
        <p:spPr/>
        <p:txBody>
          <a:bodyPr/>
          <a:lstStyle/>
          <a:p>
            <a:fld id="{341CD068-061B-448F-99CA-64FDB648FE08}" type="slidenum">
              <a:rPr lang="en-US" smtClean="0"/>
              <a:t>71</a:t>
            </a:fld>
            <a:endParaRPr lang="en-US"/>
          </a:p>
        </p:txBody>
      </p:sp>
    </p:spTree>
    <p:extLst>
      <p:ext uri="{BB962C8B-B14F-4D97-AF65-F5344CB8AC3E}">
        <p14:creationId xmlns:p14="http://schemas.microsoft.com/office/powerpoint/2010/main" val="3211786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8800"/>
            <a:ext cx="7886700" cy="4895851"/>
          </a:xfrm>
        </p:spPr>
        <p:txBody>
          <a:bodyPr>
            <a:normAutofit fontScale="70000" lnSpcReduction="20000"/>
          </a:bodyPr>
          <a:lstStyle/>
          <a:p>
            <a:r>
              <a:rPr lang="en-GB" dirty="0"/>
              <a:t>WHO:</a:t>
            </a:r>
          </a:p>
          <a:p>
            <a:pPr lvl="1"/>
            <a:r>
              <a:rPr lang="en-GB" dirty="0"/>
              <a:t>Vaccine position papers (available in English and Russian) and background documents</a:t>
            </a:r>
          </a:p>
          <a:p>
            <a:pPr marL="685800" lvl="2" indent="0">
              <a:buNone/>
            </a:pPr>
            <a:r>
              <a:rPr lang="en-GB" dirty="0">
                <a:hlinkClick r:id="rId3"/>
              </a:rPr>
              <a:t>http://www.who.int/immunization/documents/positionpapers/ru/</a:t>
            </a:r>
            <a:r>
              <a:rPr lang="en-GB" dirty="0"/>
              <a:t> </a:t>
            </a:r>
          </a:p>
          <a:p>
            <a:pPr lvl="1"/>
            <a:r>
              <a:rPr lang="en-GB" dirty="0"/>
              <a:t>SAGE recommendations and background documents for relevant SAGE meetings</a:t>
            </a:r>
          </a:p>
          <a:p>
            <a:pPr marL="685800" lvl="2" indent="0">
              <a:buNone/>
            </a:pPr>
            <a:r>
              <a:rPr lang="en-GB" dirty="0">
                <a:hlinkClick r:id="rId4"/>
              </a:rPr>
              <a:t>http://www.who.int/immunization/policy/sage/en/</a:t>
            </a:r>
            <a:r>
              <a:rPr lang="en-GB" dirty="0"/>
              <a:t> </a:t>
            </a:r>
          </a:p>
          <a:p>
            <a:pPr marL="685800" lvl="2" indent="0">
              <a:buNone/>
            </a:pPr>
            <a:r>
              <a:rPr lang="en-US" u="sng" dirty="0">
                <a:hlinkClick r:id="rId5"/>
              </a:rPr>
              <a:t>https://www.who.int/immunization/sage/Guidelines_development_recommendations.pdf?ua=1</a:t>
            </a:r>
            <a:r>
              <a:rPr lang="en-US" dirty="0"/>
              <a:t> </a:t>
            </a:r>
            <a:endParaRPr lang="en-GB" dirty="0"/>
          </a:p>
          <a:p>
            <a:pPr lvl="1"/>
            <a:r>
              <a:rPr lang="en-GB" dirty="0"/>
              <a:t>Global Advisory Committee on Vaccine Safety statements and background documents</a:t>
            </a:r>
          </a:p>
          <a:p>
            <a:pPr marL="685800" lvl="2" indent="0">
              <a:buNone/>
            </a:pPr>
            <a:r>
              <a:rPr lang="en-GB" dirty="0">
                <a:hlinkClick r:id="rId6"/>
              </a:rPr>
              <a:t>http://www.who.int/vaccine_safety/committee/topics/en/</a:t>
            </a:r>
            <a:r>
              <a:rPr lang="en-GB" dirty="0"/>
              <a:t> </a:t>
            </a:r>
          </a:p>
          <a:p>
            <a:r>
              <a:rPr lang="en-GB" dirty="0"/>
              <a:t>NITAG Resource </a:t>
            </a:r>
            <a:r>
              <a:rPr lang="en-GB" dirty="0" err="1"/>
              <a:t>Center</a:t>
            </a:r>
            <a:r>
              <a:rPr lang="en-GB" dirty="0"/>
              <a:t>:</a:t>
            </a:r>
          </a:p>
          <a:p>
            <a:pPr marL="342900" lvl="1" indent="0">
              <a:buNone/>
            </a:pPr>
            <a:r>
              <a:rPr lang="en-GB" dirty="0">
                <a:hlinkClick r:id="rId7"/>
              </a:rPr>
              <a:t>http://www.nitag-resource.org/</a:t>
            </a:r>
            <a:r>
              <a:rPr lang="en-GB" dirty="0"/>
              <a:t> </a:t>
            </a:r>
          </a:p>
          <a:p>
            <a:r>
              <a:rPr lang="en-GB" dirty="0"/>
              <a:t>Cochrane library:</a:t>
            </a:r>
          </a:p>
          <a:p>
            <a:pPr marL="342900" lvl="1" indent="0">
              <a:buNone/>
            </a:pPr>
            <a:r>
              <a:rPr lang="en-US" dirty="0">
                <a:hlinkClick r:id="rId8"/>
              </a:rPr>
              <a:t>http://www.cochranelibrary.com/</a:t>
            </a:r>
            <a:endParaRPr lang="en-US" dirty="0"/>
          </a:p>
          <a:p>
            <a:r>
              <a:rPr lang="en-GB" dirty="0"/>
              <a:t>London School of Hygiene and Tropical Medicine </a:t>
            </a:r>
            <a:r>
              <a:rPr lang="en-US" dirty="0"/>
              <a:t>Database of Systematic Literature Reviews to Support Vaccine Policy (SYSVAC):</a:t>
            </a:r>
          </a:p>
          <a:p>
            <a:pPr marL="342900" lvl="1" indent="0">
              <a:buNone/>
            </a:pPr>
            <a:r>
              <a:rPr lang="en-US" dirty="0">
                <a:hlinkClick r:id="rId9"/>
              </a:rPr>
              <a:t>http://immunisation.hpru.nihr.ac.uk/sysvac</a:t>
            </a:r>
            <a:r>
              <a:rPr lang="en-US" dirty="0"/>
              <a:t> </a:t>
            </a:r>
            <a:endParaRPr lang="en-GB" dirty="0"/>
          </a:p>
          <a:p>
            <a:endParaRPr lang="en-US" dirty="0"/>
          </a:p>
          <a:p>
            <a:endParaRPr lang="en-US" dirty="0"/>
          </a:p>
        </p:txBody>
      </p:sp>
      <p:sp>
        <p:nvSpPr>
          <p:cNvPr id="4" name="Slide Number Placeholder 3"/>
          <p:cNvSpPr>
            <a:spLocks noGrp="1"/>
          </p:cNvSpPr>
          <p:nvPr>
            <p:ph type="sldNum" sz="quarter" idx="12"/>
          </p:nvPr>
        </p:nvSpPr>
        <p:spPr/>
        <p:txBody>
          <a:bodyPr/>
          <a:lstStyle/>
          <a:p>
            <a:fld id="{341CD068-061B-448F-99CA-64FDB648FE08}" type="slidenum">
              <a:rPr lang="en-US" smtClean="0"/>
              <a:t>72</a:t>
            </a:fld>
            <a:endParaRPr lang="en-US"/>
          </a:p>
        </p:txBody>
      </p:sp>
      <p:sp>
        <p:nvSpPr>
          <p:cNvPr id="5" name="Title 5">
            <a:extLst>
              <a:ext uri="{FF2B5EF4-FFF2-40B4-BE49-F238E27FC236}">
                <a16:creationId xmlns:a16="http://schemas.microsoft.com/office/drawing/2014/main" id="{4FF76A7A-0121-4DD8-B001-B31246E4100C}"/>
              </a:ext>
            </a:extLst>
          </p:cNvPr>
          <p:cNvSpPr txBox="1">
            <a:spLocks/>
          </p:cNvSpPr>
          <p:nvPr/>
        </p:nvSpPr>
        <p:spPr>
          <a:xfrm>
            <a:off x="762000" y="18255"/>
            <a:ext cx="7886700" cy="1325563"/>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br>
              <a:rPr lang="en-US" sz="3600" b="1" dirty="0">
                <a:solidFill>
                  <a:schemeClr val="tx2"/>
                </a:solidFill>
              </a:rPr>
            </a:br>
            <a:r>
              <a:rPr lang="en-US" sz="3600" dirty="0">
                <a:solidFill>
                  <a:schemeClr val="tx2"/>
                </a:solidFill>
              </a:rPr>
              <a:t>Gathering evidence</a:t>
            </a:r>
            <a:br>
              <a:rPr lang="en-US" sz="3600" b="1" dirty="0">
                <a:solidFill>
                  <a:schemeClr val="tx2"/>
                </a:solidFill>
              </a:rPr>
            </a:br>
            <a:r>
              <a:rPr lang="en-US" sz="3600" i="1" dirty="0">
                <a:solidFill>
                  <a:schemeClr val="accent1">
                    <a:lumMod val="75000"/>
                  </a:schemeClr>
                </a:solidFill>
              </a:rPr>
              <a:t>Use Systematic reviews conducted by others</a:t>
            </a:r>
          </a:p>
        </p:txBody>
      </p:sp>
    </p:spTree>
    <p:extLst>
      <p:ext uri="{BB962C8B-B14F-4D97-AF65-F5344CB8AC3E}">
        <p14:creationId xmlns:p14="http://schemas.microsoft.com/office/powerpoint/2010/main" val="185681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050E-9F5B-41EE-8645-3C795E43C37D}"/>
              </a:ext>
            </a:extLst>
          </p:cNvPr>
          <p:cNvSpPr>
            <a:spLocks noGrp="1"/>
          </p:cNvSpPr>
          <p:nvPr>
            <p:ph type="title"/>
          </p:nvPr>
        </p:nvSpPr>
        <p:spPr/>
        <p:txBody>
          <a:bodyPr/>
          <a:lstStyle/>
          <a:p>
            <a:r>
              <a:rPr lang="en-US" dirty="0"/>
              <a:t>Rapid Reviews vs Systematic Reviews</a:t>
            </a:r>
          </a:p>
        </p:txBody>
      </p:sp>
      <p:graphicFrame>
        <p:nvGraphicFramePr>
          <p:cNvPr id="4" name="Content Placeholder 3">
            <a:extLst>
              <a:ext uri="{FF2B5EF4-FFF2-40B4-BE49-F238E27FC236}">
                <a16:creationId xmlns:a16="http://schemas.microsoft.com/office/drawing/2014/main" id="{EC284C48-56BD-4F83-AB1B-80B5E389DF84}"/>
              </a:ext>
            </a:extLst>
          </p:cNvPr>
          <p:cNvGraphicFramePr>
            <a:graphicFrameLocks noGrp="1"/>
          </p:cNvGraphicFramePr>
          <p:nvPr>
            <p:ph idx="1"/>
            <p:extLst>
              <p:ext uri="{D42A27DB-BD31-4B8C-83A1-F6EECF244321}">
                <p14:modId xmlns:p14="http://schemas.microsoft.com/office/powerpoint/2010/main" val="3733801494"/>
              </p:ext>
            </p:extLst>
          </p:nvPr>
        </p:nvGraphicFramePr>
        <p:xfrm>
          <a:off x="628650" y="2015451"/>
          <a:ext cx="7886701" cy="3059430"/>
        </p:xfrm>
        <a:graphic>
          <a:graphicData uri="http://schemas.openxmlformats.org/drawingml/2006/table">
            <a:tbl>
              <a:tblPr firstRow="1" bandRow="1">
                <a:tableStyleId>{5C22544A-7EE6-4342-B048-85BDC9FD1C3A}</a:tableStyleId>
              </a:tblPr>
              <a:tblGrid>
                <a:gridCol w="1523707">
                  <a:extLst>
                    <a:ext uri="{9D8B030D-6E8A-4147-A177-3AD203B41FA5}">
                      <a16:colId xmlns:a16="http://schemas.microsoft.com/office/drawing/2014/main" val="1382273921"/>
                    </a:ext>
                  </a:extLst>
                </a:gridCol>
                <a:gridCol w="2848708">
                  <a:extLst>
                    <a:ext uri="{9D8B030D-6E8A-4147-A177-3AD203B41FA5}">
                      <a16:colId xmlns:a16="http://schemas.microsoft.com/office/drawing/2014/main" val="3411599535"/>
                    </a:ext>
                  </a:extLst>
                </a:gridCol>
                <a:gridCol w="3514286">
                  <a:extLst>
                    <a:ext uri="{9D8B030D-6E8A-4147-A177-3AD203B41FA5}">
                      <a16:colId xmlns:a16="http://schemas.microsoft.com/office/drawing/2014/main" val="370217977"/>
                    </a:ext>
                  </a:extLst>
                </a:gridCol>
              </a:tblGrid>
              <a:tr h="278130">
                <a:tc>
                  <a:txBody>
                    <a:bodyPr/>
                    <a:lstStyle/>
                    <a:p>
                      <a:endParaRPr lang="en-US" sz="1000" dirty="0"/>
                    </a:p>
                  </a:txBody>
                  <a:tcPr marL="68580" marR="68580" marT="34290" marB="34290"/>
                </a:tc>
                <a:tc>
                  <a:txBody>
                    <a:bodyPr/>
                    <a:lstStyle/>
                    <a:p>
                      <a:r>
                        <a:rPr lang="en-US" sz="1000" dirty="0"/>
                        <a:t>Rapid Review</a:t>
                      </a:r>
                    </a:p>
                  </a:txBody>
                  <a:tcPr marL="68580" marR="68580" marT="34290" marB="34290"/>
                </a:tc>
                <a:tc>
                  <a:txBody>
                    <a:bodyPr/>
                    <a:lstStyle/>
                    <a:p>
                      <a:r>
                        <a:rPr lang="en-US" sz="1000" dirty="0"/>
                        <a:t>Systematic Review</a:t>
                      </a:r>
                    </a:p>
                  </a:txBody>
                  <a:tcPr marL="68580" marR="68580" marT="34290" marB="34290"/>
                </a:tc>
                <a:extLst>
                  <a:ext uri="{0D108BD9-81ED-4DB2-BD59-A6C34878D82A}">
                    <a16:rowId xmlns:a16="http://schemas.microsoft.com/office/drawing/2014/main" val="2905626880"/>
                  </a:ext>
                </a:extLst>
              </a:tr>
              <a:tr h="278130">
                <a:tc>
                  <a:txBody>
                    <a:bodyPr/>
                    <a:lstStyle/>
                    <a:p>
                      <a:r>
                        <a:rPr lang="en-US" sz="1000" dirty="0"/>
                        <a:t>Timelines</a:t>
                      </a:r>
                    </a:p>
                  </a:txBody>
                  <a:tcPr marL="68580" marR="68580" marT="34290" marB="34290"/>
                </a:tc>
                <a:tc>
                  <a:txBody>
                    <a:bodyPr/>
                    <a:lstStyle/>
                    <a:p>
                      <a:r>
                        <a:rPr lang="en-US" sz="1000" dirty="0"/>
                        <a:t>&lt;6weeks</a:t>
                      </a:r>
                    </a:p>
                  </a:txBody>
                  <a:tcPr marL="68580" marR="68580" marT="34290" marB="34290"/>
                </a:tc>
                <a:tc>
                  <a:txBody>
                    <a:bodyPr/>
                    <a:lstStyle/>
                    <a:p>
                      <a:r>
                        <a:rPr lang="en-US" sz="1000" dirty="0"/>
                        <a:t>Longer (depending on scope)</a:t>
                      </a:r>
                    </a:p>
                  </a:txBody>
                  <a:tcPr marL="68580" marR="68580" marT="34290" marB="34290"/>
                </a:tc>
                <a:extLst>
                  <a:ext uri="{0D108BD9-81ED-4DB2-BD59-A6C34878D82A}">
                    <a16:rowId xmlns:a16="http://schemas.microsoft.com/office/drawing/2014/main" val="260606873"/>
                  </a:ext>
                </a:extLst>
              </a:tr>
              <a:tr h="278130">
                <a:tc>
                  <a:txBody>
                    <a:bodyPr/>
                    <a:lstStyle/>
                    <a:p>
                      <a:r>
                        <a:rPr lang="en-US" sz="1000" dirty="0"/>
                        <a:t>Scope</a:t>
                      </a:r>
                    </a:p>
                  </a:txBody>
                  <a:tcPr marL="68580" marR="68580" marT="34290" marB="34290"/>
                </a:tc>
                <a:tc>
                  <a:txBody>
                    <a:bodyPr/>
                    <a:lstStyle/>
                    <a:p>
                      <a:r>
                        <a:rPr lang="en-US" sz="1000" dirty="0"/>
                        <a:t>More limited databases searched</a:t>
                      </a:r>
                    </a:p>
                  </a:txBody>
                  <a:tcPr marL="68580" marR="68580" marT="34290" marB="34290"/>
                </a:tc>
                <a:tc>
                  <a:txBody>
                    <a:bodyPr/>
                    <a:lstStyle/>
                    <a:p>
                      <a:r>
                        <a:rPr lang="en-US" sz="1000" dirty="0"/>
                        <a:t>Comprehensive (6 databases)</a:t>
                      </a:r>
                    </a:p>
                  </a:txBody>
                  <a:tcPr marL="68580" marR="68580" marT="34290" marB="34290"/>
                </a:tc>
                <a:extLst>
                  <a:ext uri="{0D108BD9-81ED-4DB2-BD59-A6C34878D82A}">
                    <a16:rowId xmlns:a16="http://schemas.microsoft.com/office/drawing/2014/main" val="765827491"/>
                  </a:ext>
                </a:extLst>
              </a:tr>
              <a:tr h="278130">
                <a:tc>
                  <a:txBody>
                    <a:bodyPr/>
                    <a:lstStyle/>
                    <a:p>
                      <a:r>
                        <a:rPr lang="en-US" sz="1000" dirty="0"/>
                        <a:t>Methods </a:t>
                      </a:r>
                    </a:p>
                  </a:txBody>
                  <a:tcPr marL="68580" marR="68580" marT="34290" marB="34290"/>
                </a:tc>
                <a:tc>
                  <a:txBody>
                    <a:bodyPr/>
                    <a:lstStyle/>
                    <a:p>
                      <a:r>
                        <a:rPr lang="en-US" sz="1000" dirty="0"/>
                        <a:t>Pre defined inclusion/exclusion criteria</a:t>
                      </a:r>
                    </a:p>
                  </a:txBody>
                  <a:tcPr marL="68580" marR="68580" marT="34290" marB="34290"/>
                </a:tc>
                <a:tc>
                  <a:txBody>
                    <a:bodyPr/>
                    <a:lstStyle/>
                    <a:p>
                      <a:r>
                        <a:rPr lang="en-US" sz="1000" dirty="0"/>
                        <a:t>Pre defined inclusion/exclusion criteria</a:t>
                      </a:r>
                    </a:p>
                  </a:txBody>
                  <a:tcPr marL="68580" marR="68580" marT="34290" marB="34290"/>
                </a:tc>
                <a:extLst>
                  <a:ext uri="{0D108BD9-81ED-4DB2-BD59-A6C34878D82A}">
                    <a16:rowId xmlns:a16="http://schemas.microsoft.com/office/drawing/2014/main" val="1225454783"/>
                  </a:ext>
                </a:extLst>
              </a:tr>
              <a:tr h="278130">
                <a:tc>
                  <a:txBody>
                    <a:bodyPr/>
                    <a:lstStyle/>
                    <a:p>
                      <a:endParaRPr lang="en-US" sz="1000" dirty="0"/>
                    </a:p>
                  </a:txBody>
                  <a:tcPr marL="68580" marR="68580" marT="34290" marB="34290"/>
                </a:tc>
                <a:tc>
                  <a:txBody>
                    <a:bodyPr/>
                    <a:lstStyle/>
                    <a:p>
                      <a:r>
                        <a:rPr lang="en-US" sz="1000" dirty="0"/>
                        <a:t>Pre defined search strategy</a:t>
                      </a:r>
                    </a:p>
                  </a:txBody>
                  <a:tcPr marL="68580" marR="68580" marT="34290" marB="34290"/>
                </a:tc>
                <a:tc>
                  <a:txBody>
                    <a:bodyPr/>
                    <a:lstStyle/>
                    <a:p>
                      <a:r>
                        <a:rPr lang="en-US" sz="1000" dirty="0"/>
                        <a:t>Pre defined search strategy</a:t>
                      </a:r>
                    </a:p>
                  </a:txBody>
                  <a:tcPr marL="68580" marR="68580" marT="34290" marB="34290"/>
                </a:tc>
                <a:extLst>
                  <a:ext uri="{0D108BD9-81ED-4DB2-BD59-A6C34878D82A}">
                    <a16:rowId xmlns:a16="http://schemas.microsoft.com/office/drawing/2014/main" val="190385533"/>
                  </a:ext>
                </a:extLst>
              </a:tr>
              <a:tr h="278130">
                <a:tc>
                  <a:txBody>
                    <a:bodyPr/>
                    <a:lstStyle/>
                    <a:p>
                      <a:endParaRPr lang="en-US" sz="1000" dirty="0"/>
                    </a:p>
                  </a:txBody>
                  <a:tcPr marL="68580" marR="68580" marT="34290" marB="34290"/>
                </a:tc>
                <a:tc>
                  <a:txBody>
                    <a:bodyPr/>
                    <a:lstStyle/>
                    <a:p>
                      <a:r>
                        <a:rPr lang="en-US" sz="1000" dirty="0"/>
                        <a:t>Pre defined data abstraction form</a:t>
                      </a:r>
                    </a:p>
                  </a:txBody>
                  <a:tcPr marL="68580" marR="68580" marT="34290" marB="34290"/>
                </a:tc>
                <a:tc>
                  <a:txBody>
                    <a:bodyPr/>
                    <a:lstStyle/>
                    <a:p>
                      <a:r>
                        <a:rPr lang="en-US" sz="1000" dirty="0"/>
                        <a:t>Pre defined data abstraction form</a:t>
                      </a:r>
                    </a:p>
                  </a:txBody>
                  <a:tcPr marL="68580" marR="68580" marT="34290" marB="34290"/>
                </a:tc>
                <a:extLst>
                  <a:ext uri="{0D108BD9-81ED-4DB2-BD59-A6C34878D82A}">
                    <a16:rowId xmlns:a16="http://schemas.microsoft.com/office/drawing/2014/main" val="266657018"/>
                  </a:ext>
                </a:extLst>
              </a:tr>
              <a:tr h="278130">
                <a:tc>
                  <a:txBody>
                    <a:bodyPr/>
                    <a:lstStyle/>
                    <a:p>
                      <a:r>
                        <a:rPr lang="en-US" sz="1000" dirty="0"/>
                        <a:t>Synthesis</a:t>
                      </a:r>
                    </a:p>
                  </a:txBody>
                  <a:tcPr marL="68580" marR="68580" marT="34290" marB="34290"/>
                </a:tc>
                <a:tc>
                  <a:txBody>
                    <a:bodyPr/>
                    <a:lstStyle/>
                    <a:p>
                      <a:r>
                        <a:rPr lang="en-US" sz="1000" dirty="0"/>
                        <a:t>Synthesis less robust</a:t>
                      </a:r>
                    </a:p>
                  </a:txBody>
                  <a:tcPr marL="68580" marR="68580" marT="34290" marB="34290"/>
                </a:tc>
                <a:tc>
                  <a:txBody>
                    <a:bodyPr/>
                    <a:lstStyle/>
                    <a:p>
                      <a:r>
                        <a:rPr lang="en-US" sz="1000" dirty="0"/>
                        <a:t>Synthesis based on total evidence base</a:t>
                      </a:r>
                    </a:p>
                  </a:txBody>
                  <a:tcPr marL="68580" marR="68580" marT="34290" marB="34290"/>
                </a:tc>
                <a:extLst>
                  <a:ext uri="{0D108BD9-81ED-4DB2-BD59-A6C34878D82A}">
                    <a16:rowId xmlns:a16="http://schemas.microsoft.com/office/drawing/2014/main" val="774485811"/>
                  </a:ext>
                </a:extLst>
              </a:tr>
              <a:tr h="278130">
                <a:tc>
                  <a:txBody>
                    <a:bodyPr/>
                    <a:lstStyle/>
                    <a:p>
                      <a:endParaRPr lang="en-US" sz="1000" dirty="0"/>
                    </a:p>
                  </a:txBody>
                  <a:tcPr marL="68580" marR="68580" marT="34290" marB="34290"/>
                </a:tc>
                <a:tc>
                  <a:txBody>
                    <a:bodyPr/>
                    <a:lstStyle/>
                    <a:p>
                      <a:r>
                        <a:rPr lang="en-US" sz="1000" dirty="0"/>
                        <a:t>Descriptive summary/categorization of data</a:t>
                      </a:r>
                    </a:p>
                  </a:txBody>
                  <a:tcPr marL="68580" marR="68580" marT="34290" marB="34290"/>
                </a:tc>
                <a:tc>
                  <a:txBody>
                    <a:bodyPr/>
                    <a:lstStyle/>
                    <a:p>
                      <a:r>
                        <a:rPr lang="en-US" sz="1000" dirty="0"/>
                        <a:t>Qualitative summary, meta analysis possible</a:t>
                      </a:r>
                    </a:p>
                  </a:txBody>
                  <a:tcPr marL="68580" marR="68580" marT="34290" marB="34290"/>
                </a:tc>
                <a:extLst>
                  <a:ext uri="{0D108BD9-81ED-4DB2-BD59-A6C34878D82A}">
                    <a16:rowId xmlns:a16="http://schemas.microsoft.com/office/drawing/2014/main" val="636946446"/>
                  </a:ext>
                </a:extLst>
              </a:tr>
              <a:tr h="278130">
                <a:tc>
                  <a:txBody>
                    <a:bodyPr/>
                    <a:lstStyle/>
                    <a:p>
                      <a:endParaRPr lang="en-US" sz="1000" dirty="0"/>
                    </a:p>
                  </a:txBody>
                  <a:tcPr marL="68580" marR="68580" marT="34290" marB="34290"/>
                </a:tc>
                <a:tc>
                  <a:txBody>
                    <a:bodyPr/>
                    <a:lstStyle/>
                    <a:p>
                      <a:r>
                        <a:rPr lang="en-US" sz="1000" dirty="0"/>
                        <a:t>Step can be conducted by 1 reviewer</a:t>
                      </a:r>
                    </a:p>
                  </a:txBody>
                  <a:tcPr marL="68580" marR="68580" marT="34290" marB="34290"/>
                </a:tc>
                <a:tc>
                  <a:txBody>
                    <a:bodyPr/>
                    <a:lstStyle/>
                    <a:p>
                      <a:r>
                        <a:rPr lang="en-US" sz="1000" dirty="0"/>
                        <a:t>Each step conducted by 2 independent reviewers</a:t>
                      </a:r>
                    </a:p>
                  </a:txBody>
                  <a:tcPr marL="68580" marR="68580" marT="34290" marB="34290"/>
                </a:tc>
                <a:extLst>
                  <a:ext uri="{0D108BD9-81ED-4DB2-BD59-A6C34878D82A}">
                    <a16:rowId xmlns:a16="http://schemas.microsoft.com/office/drawing/2014/main" val="3323195438"/>
                  </a:ext>
                </a:extLst>
              </a:tr>
              <a:tr h="278130">
                <a:tc>
                  <a:txBody>
                    <a:bodyPr/>
                    <a:lstStyle/>
                    <a:p>
                      <a:r>
                        <a:rPr lang="en-US" sz="1000" dirty="0"/>
                        <a:t>What can we say?</a:t>
                      </a:r>
                    </a:p>
                  </a:txBody>
                  <a:tcPr marL="68580" marR="68580" marT="34290" marB="34290"/>
                </a:tc>
                <a:tc>
                  <a:txBody>
                    <a:bodyPr/>
                    <a:lstStyle/>
                    <a:p>
                      <a:r>
                        <a:rPr lang="en-US" sz="1000" dirty="0"/>
                        <a:t>Caution exercised with interpretation</a:t>
                      </a:r>
                    </a:p>
                  </a:txBody>
                  <a:tcPr marL="68580" marR="68580" marT="34290" marB="34290"/>
                </a:tc>
                <a:tc>
                  <a:txBody>
                    <a:bodyPr/>
                    <a:lstStyle/>
                    <a:p>
                      <a:r>
                        <a:rPr lang="en-US" sz="1000" dirty="0"/>
                        <a:t>Evidence based</a:t>
                      </a:r>
                    </a:p>
                  </a:txBody>
                  <a:tcPr marL="68580" marR="68580" marT="34290" marB="34290"/>
                </a:tc>
                <a:extLst>
                  <a:ext uri="{0D108BD9-81ED-4DB2-BD59-A6C34878D82A}">
                    <a16:rowId xmlns:a16="http://schemas.microsoft.com/office/drawing/2014/main" val="3334789611"/>
                  </a:ext>
                </a:extLst>
              </a:tr>
              <a:tr h="278130">
                <a:tc>
                  <a:txBody>
                    <a:bodyPr/>
                    <a:lstStyle/>
                    <a:p>
                      <a:r>
                        <a:rPr lang="en-US" sz="1000" dirty="0"/>
                        <a:t>Resources needed</a:t>
                      </a:r>
                    </a:p>
                  </a:txBody>
                  <a:tcPr marL="68580" marR="68580" marT="34290" marB="34290"/>
                </a:tc>
                <a:tc>
                  <a:txBody>
                    <a:bodyPr/>
                    <a:lstStyle/>
                    <a:p>
                      <a:r>
                        <a:rPr lang="en-US" sz="1000" dirty="0"/>
                        <a:t>Less</a:t>
                      </a:r>
                    </a:p>
                  </a:txBody>
                  <a:tcPr marL="68580" marR="68580" marT="34290" marB="34290"/>
                </a:tc>
                <a:tc>
                  <a:txBody>
                    <a:bodyPr/>
                    <a:lstStyle/>
                    <a:p>
                      <a:r>
                        <a:rPr lang="en-US" sz="1000" dirty="0"/>
                        <a:t>More </a:t>
                      </a:r>
                    </a:p>
                  </a:txBody>
                  <a:tcPr marL="68580" marR="68580" marT="34290" marB="34290"/>
                </a:tc>
                <a:extLst>
                  <a:ext uri="{0D108BD9-81ED-4DB2-BD59-A6C34878D82A}">
                    <a16:rowId xmlns:a16="http://schemas.microsoft.com/office/drawing/2014/main" val="1033030192"/>
                  </a:ext>
                </a:extLst>
              </a:tr>
            </a:tbl>
          </a:graphicData>
        </a:graphic>
      </p:graphicFrame>
    </p:spTree>
    <p:extLst>
      <p:ext uri="{BB962C8B-B14F-4D97-AF65-F5344CB8AC3E}">
        <p14:creationId xmlns:p14="http://schemas.microsoft.com/office/powerpoint/2010/main" val="3177645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4E13-C799-4D86-AB5C-57970113FE80}"/>
              </a:ext>
            </a:extLst>
          </p:cNvPr>
          <p:cNvSpPr>
            <a:spLocks noGrp="1"/>
          </p:cNvSpPr>
          <p:nvPr>
            <p:ph type="title"/>
          </p:nvPr>
        </p:nvSpPr>
        <p:spPr>
          <a:xfrm>
            <a:off x="628650" y="365126"/>
            <a:ext cx="7886700" cy="701674"/>
          </a:xfrm>
        </p:spPr>
        <p:txBody>
          <a:bodyPr>
            <a:normAutofit fontScale="90000"/>
          </a:bodyPr>
          <a:lstStyle/>
          <a:p>
            <a:r>
              <a:rPr lang="en-US" dirty="0"/>
              <a:t>Evidence Review Options</a:t>
            </a:r>
            <a:br>
              <a:rPr lang="en-US" dirty="0"/>
            </a:br>
            <a:r>
              <a:rPr lang="en-US" dirty="0"/>
              <a:t>Scenario</a:t>
            </a:r>
          </a:p>
        </p:txBody>
      </p:sp>
      <p:sp>
        <p:nvSpPr>
          <p:cNvPr id="3" name="Content Placeholder 2">
            <a:extLst>
              <a:ext uri="{FF2B5EF4-FFF2-40B4-BE49-F238E27FC236}">
                <a16:creationId xmlns:a16="http://schemas.microsoft.com/office/drawing/2014/main" id="{E7B813D9-04CD-41CC-B32B-DDD03BAA3583}"/>
              </a:ext>
            </a:extLst>
          </p:cNvPr>
          <p:cNvSpPr>
            <a:spLocks noGrp="1"/>
          </p:cNvSpPr>
          <p:nvPr>
            <p:ph idx="1"/>
          </p:nvPr>
        </p:nvSpPr>
        <p:spPr>
          <a:xfrm>
            <a:off x="628650" y="1219200"/>
            <a:ext cx="7886700" cy="5273674"/>
          </a:xfrm>
          <a:noFill/>
        </p:spPr>
        <p:txBody>
          <a:bodyPr>
            <a:normAutofit/>
          </a:bodyPr>
          <a:lstStyle/>
          <a:p>
            <a:r>
              <a:rPr lang="en-US" dirty="0" err="1"/>
              <a:t>MoH</a:t>
            </a:r>
            <a:r>
              <a:rPr lang="en-US" dirty="0"/>
              <a:t> has asked that your NITAG review the evidence on the use of PCV10 vs PCV13 for your routine childhood program</a:t>
            </a:r>
          </a:p>
          <a:p>
            <a:endParaRPr lang="en-US" dirty="0"/>
          </a:p>
          <a:p>
            <a:r>
              <a:rPr lang="en-US" dirty="0"/>
              <a:t>Options:</a:t>
            </a:r>
          </a:p>
          <a:p>
            <a:pPr lvl="1"/>
            <a:r>
              <a:rPr lang="en-US" dirty="0"/>
              <a:t>Review WHO materials from SAGE</a:t>
            </a:r>
          </a:p>
          <a:p>
            <a:pPr lvl="2"/>
            <a:r>
              <a:rPr lang="en-US" dirty="0"/>
              <a:t>If PICO is the same as or similar to yours – use it</a:t>
            </a:r>
          </a:p>
          <a:p>
            <a:pPr lvl="1"/>
            <a:r>
              <a:rPr lang="en-US" dirty="0"/>
              <a:t>Update or modify Systematic Review done by WHO</a:t>
            </a:r>
          </a:p>
          <a:p>
            <a:pPr lvl="2"/>
            <a:r>
              <a:rPr lang="en-US" dirty="0"/>
              <a:t>If within the secretariat there isn’t available resources – consider academic institutions that may have expertise and time to do an update</a:t>
            </a:r>
            <a:endParaRPr lang="en-US" strike="sngStrike" dirty="0">
              <a:solidFill>
                <a:srgbClr val="FF0000"/>
              </a:solidFill>
            </a:endParaRPr>
          </a:p>
          <a:p>
            <a:pPr lvl="1"/>
            <a:r>
              <a:rPr lang="en-US" dirty="0"/>
              <a:t>Go to NITAG Resource Center</a:t>
            </a:r>
          </a:p>
          <a:p>
            <a:pPr lvl="2"/>
            <a:r>
              <a:rPr lang="en-US" dirty="0"/>
              <a:t>Has another NITAG asked the same/similar question?</a:t>
            </a:r>
          </a:p>
          <a:p>
            <a:pPr lvl="2"/>
            <a:r>
              <a:rPr lang="en-US" dirty="0"/>
              <a:t>Could this be used/updated?</a:t>
            </a:r>
          </a:p>
          <a:p>
            <a:pPr lvl="1"/>
            <a:r>
              <a:rPr lang="en-US" dirty="0"/>
              <a:t>Rapid Literature Review</a:t>
            </a:r>
          </a:p>
          <a:p>
            <a:pPr lvl="1"/>
            <a:r>
              <a:rPr lang="en-US" dirty="0"/>
              <a:t>Twinning relationships can provide guidance/input on best approach</a:t>
            </a:r>
          </a:p>
        </p:txBody>
      </p:sp>
      <p:sp>
        <p:nvSpPr>
          <p:cNvPr id="4" name="Right Arrow 3"/>
          <p:cNvSpPr/>
          <p:nvPr/>
        </p:nvSpPr>
        <p:spPr>
          <a:xfrm>
            <a:off x="457200" y="27432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0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sp>
        <p:nvSpPr>
          <p:cNvPr id="3" name="Slide Number Placeholder 2">
            <a:extLst>
              <a:ext uri="{FF2B5EF4-FFF2-40B4-BE49-F238E27FC236}">
                <a16:creationId xmlns:a16="http://schemas.microsoft.com/office/drawing/2014/main" id="{437FB274-F44D-41A6-8BD2-F1DF73D00699}"/>
              </a:ext>
            </a:extLst>
          </p:cNvPr>
          <p:cNvSpPr>
            <a:spLocks noGrp="1"/>
          </p:cNvSpPr>
          <p:nvPr>
            <p:ph type="sldNum" sz="quarter" idx="12"/>
          </p:nvPr>
        </p:nvSpPr>
        <p:spPr/>
        <p:txBody>
          <a:bodyPr/>
          <a:lstStyle/>
          <a:p>
            <a:pPr>
              <a:defRPr/>
            </a:pPr>
            <a:fld id="{749DAD02-00F3-470A-8742-28ED1E3210E3}" type="slidenum">
              <a:rPr lang="en-US" smtClean="0"/>
              <a:pPr>
                <a:defRPr/>
              </a:pPr>
              <a:t>75</a:t>
            </a:fld>
            <a:endParaRPr lang="en-US" dirty="0"/>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1485562396"/>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Up 1">
            <a:extLst>
              <a:ext uri="{FF2B5EF4-FFF2-40B4-BE49-F238E27FC236}">
                <a16:creationId xmlns:a16="http://schemas.microsoft.com/office/drawing/2014/main" id="{06E208D8-09BE-4567-A1CA-39F19E8C7A01}"/>
              </a:ext>
            </a:extLst>
          </p:cNvPr>
          <p:cNvSpPr/>
          <p:nvPr/>
        </p:nvSpPr>
        <p:spPr>
          <a:xfrm>
            <a:off x="3867150" y="5181600"/>
            <a:ext cx="2590800" cy="16545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Secretariat or Work Group</a:t>
            </a:r>
          </a:p>
        </p:txBody>
      </p:sp>
      <p:sp>
        <p:nvSpPr>
          <p:cNvPr id="6" name="Oval 5">
            <a:extLst>
              <a:ext uri="{FF2B5EF4-FFF2-40B4-BE49-F238E27FC236}">
                <a16:creationId xmlns:a16="http://schemas.microsoft.com/office/drawing/2014/main" id="{FFFE0332-7C97-B745-B09A-56EAE04C1ACD}"/>
              </a:ext>
            </a:extLst>
          </p:cNvPr>
          <p:cNvSpPr/>
          <p:nvPr/>
        </p:nvSpPr>
        <p:spPr>
          <a:xfrm>
            <a:off x="4191000" y="3779837"/>
            <a:ext cx="1981200" cy="563563"/>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434975"/>
            <a:ext cx="7772400" cy="1143000"/>
          </a:xfrm>
        </p:spPr>
        <p:txBody>
          <a:bodyPr>
            <a:normAutofit/>
          </a:bodyPr>
          <a:lstStyle/>
          <a:p>
            <a:pPr fontAlgn="auto">
              <a:spcAft>
                <a:spcPts val="0"/>
              </a:spcAft>
              <a:defRPr/>
            </a:pPr>
            <a:r>
              <a:rPr lang="en-CA" sz="3600" dirty="0">
                <a:solidFill>
                  <a:schemeClr val="tx2"/>
                </a:solidFill>
              </a:rPr>
              <a:t>Evaluating the Quality of Evidence</a:t>
            </a:r>
            <a:br>
              <a:rPr lang="en-CA" sz="3600" b="1" dirty="0">
                <a:solidFill>
                  <a:schemeClr val="tx2"/>
                </a:solidFill>
              </a:rPr>
            </a:br>
            <a:endParaRPr lang="en-CA" sz="3600" b="1" dirty="0">
              <a:solidFill>
                <a:schemeClr val="tx2"/>
              </a:solidFill>
            </a:endParaRPr>
          </a:p>
        </p:txBody>
      </p:sp>
      <p:sp>
        <p:nvSpPr>
          <p:cNvPr id="530435" name="Rectangle 3"/>
          <p:cNvSpPr>
            <a:spLocks noGrp="1" noChangeArrowheads="1"/>
          </p:cNvSpPr>
          <p:nvPr>
            <p:ph type="body" sz="half" idx="1"/>
          </p:nvPr>
        </p:nvSpPr>
        <p:spPr>
          <a:xfrm>
            <a:off x="525463" y="1677988"/>
            <a:ext cx="8001000" cy="4265612"/>
          </a:xfrm>
        </p:spPr>
        <p:txBody>
          <a:bodyPr>
            <a:normAutofit lnSpcReduction="10000"/>
          </a:bodyPr>
          <a:lstStyle/>
          <a:p>
            <a:pPr>
              <a:lnSpc>
                <a:spcPct val="90000"/>
              </a:lnSpc>
              <a:buFont typeface="Wingdings" pitchFamily="2" charset="2"/>
              <a:buNone/>
              <a:defRPr/>
            </a:pPr>
            <a:r>
              <a:rPr lang="en-GB" altLang="ja-JP" sz="2800" dirty="0">
                <a:ea typeface="ＭＳ Ｐゴシック" charset="-128"/>
              </a:rPr>
              <a:t>In the context of making recommendations:</a:t>
            </a:r>
          </a:p>
          <a:p>
            <a:pPr>
              <a:lnSpc>
                <a:spcPct val="90000"/>
              </a:lnSpc>
              <a:defRPr/>
            </a:pPr>
            <a:r>
              <a:rPr lang="en-US" altLang="ja-JP" sz="2800" dirty="0">
                <a:ea typeface="ＭＳ Ｐゴシック" charset="-128"/>
              </a:rPr>
              <a:t>The quality of evidence quantifies the </a:t>
            </a:r>
            <a:r>
              <a:rPr lang="en-US" sz="2800" dirty="0"/>
              <a:t>confidence that the estimates of an effect are adequate to support a particular decision or recommendation</a:t>
            </a:r>
            <a:r>
              <a:rPr lang="en-US" altLang="ja-JP" sz="2800" dirty="0">
                <a:ea typeface="ＭＳ Ｐゴシック" charset="-128"/>
              </a:rPr>
              <a:t>. </a:t>
            </a:r>
          </a:p>
          <a:p>
            <a:pPr>
              <a:lnSpc>
                <a:spcPct val="90000"/>
              </a:lnSpc>
              <a:defRPr/>
            </a:pPr>
            <a:r>
              <a:rPr lang="en-US" altLang="ja-JP" dirty="0">
                <a:ea typeface="ＭＳ Ｐゴシック" charset="-128"/>
              </a:rPr>
              <a:t>A common process of evaluation is GRADE</a:t>
            </a:r>
            <a:r>
              <a:rPr lang="en-US" altLang="ja-JP" baseline="30000" dirty="0">
                <a:ea typeface="ＭＳ Ｐゴシック" charset="-128"/>
              </a:rPr>
              <a:t>1,2</a:t>
            </a:r>
          </a:p>
          <a:p>
            <a:pPr algn="ctr">
              <a:buNone/>
              <a:defRPr/>
            </a:pPr>
            <a:endParaRPr lang="en-US" altLang="ja-JP" dirty="0">
              <a:ea typeface="ＭＳ Ｐゴシック" charset="-128"/>
            </a:endParaRPr>
          </a:p>
          <a:p>
            <a:pPr algn="ctr">
              <a:buNone/>
              <a:defRPr/>
            </a:pPr>
            <a:r>
              <a:rPr lang="en-US" altLang="ja-JP" dirty="0">
                <a:ea typeface="ＭＳ Ｐゴシック" charset="-128"/>
              </a:rPr>
              <a:t>EVALUATION OF QUALITY OF EVIDENCE IS NEEDED </a:t>
            </a:r>
            <a:r>
              <a:rPr lang="en-US" altLang="ja-JP" b="1" dirty="0">
                <a:solidFill>
                  <a:srgbClr val="FF0000"/>
                </a:solidFill>
                <a:ea typeface="ＭＳ Ｐゴシック" charset="-128"/>
              </a:rPr>
              <a:t>ONLY </a:t>
            </a:r>
            <a:r>
              <a:rPr lang="en-US" altLang="ja-JP" dirty="0">
                <a:ea typeface="ＭＳ Ｐゴシック" charset="-128"/>
              </a:rPr>
              <a:t>FOR OUTCOMES </a:t>
            </a:r>
            <a:r>
              <a:rPr lang="en-US" altLang="ja-JP" dirty="0"/>
              <a:t>on</a:t>
            </a:r>
            <a:r>
              <a:rPr lang="en-US" dirty="0"/>
              <a:t> vaccine safety, vaccine efficacy and effectiveness, and duration of protection</a:t>
            </a:r>
            <a:r>
              <a:rPr lang="en-US" baseline="30000" dirty="0"/>
              <a:t>3</a:t>
            </a:r>
            <a:endParaRPr lang="en-US" altLang="ja-JP" sz="2800" dirty="0">
              <a:ea typeface="ＭＳ Ｐゴシック" charset="-128"/>
            </a:endParaRPr>
          </a:p>
          <a:p>
            <a:pPr>
              <a:lnSpc>
                <a:spcPct val="90000"/>
              </a:lnSpc>
              <a:buFont typeface="Wingdings" pitchFamily="2" charset="2"/>
              <a:buNone/>
              <a:defRPr/>
            </a:pPr>
            <a:endParaRPr lang="en-US" altLang="ja-JP" sz="2800" dirty="0">
              <a:ea typeface="ＭＳ Ｐゴシック" charset="-128"/>
            </a:endParaRPr>
          </a:p>
        </p:txBody>
      </p:sp>
      <p:sp>
        <p:nvSpPr>
          <p:cNvPr id="4" name="TextBox 3">
            <a:extLst>
              <a:ext uri="{FF2B5EF4-FFF2-40B4-BE49-F238E27FC236}">
                <a16:creationId xmlns:a16="http://schemas.microsoft.com/office/drawing/2014/main" id="{71F611C2-2012-42DD-ADC2-E8C31AE8DAEE}"/>
              </a:ext>
            </a:extLst>
          </p:cNvPr>
          <p:cNvSpPr txBox="1"/>
          <p:nvPr/>
        </p:nvSpPr>
        <p:spPr>
          <a:xfrm rot="10800000" flipV="1">
            <a:off x="525462" y="6088556"/>
            <a:ext cx="8466137" cy="892552"/>
          </a:xfrm>
          <a:prstGeom prst="rect">
            <a:avLst/>
          </a:prstGeom>
          <a:noFill/>
        </p:spPr>
        <p:txBody>
          <a:bodyPr wrap="square" rtlCol="0">
            <a:spAutoFit/>
          </a:bodyPr>
          <a:lstStyle/>
          <a:p>
            <a:r>
              <a:rPr lang="en-US" sz="1400" baseline="30000" dirty="0"/>
              <a:t>1 </a:t>
            </a:r>
            <a:r>
              <a:rPr lang="en-GB" sz="1300" b="1" dirty="0">
                <a:cs typeface="Times New Roman" pitchFamily="18" charset="0"/>
              </a:rPr>
              <a:t>GRADE </a:t>
            </a:r>
            <a:r>
              <a:rPr lang="en-GB" sz="1300" dirty="0">
                <a:cs typeface="Times New Roman" pitchFamily="18" charset="0"/>
              </a:rPr>
              <a:t>stands for </a:t>
            </a:r>
            <a:r>
              <a:rPr lang="en-GB" sz="1300" b="1" dirty="0">
                <a:cs typeface="Times New Roman" pitchFamily="18" charset="0"/>
              </a:rPr>
              <a:t>G</a:t>
            </a:r>
            <a:r>
              <a:rPr lang="en-GB" sz="1300" dirty="0">
                <a:cs typeface="Times New Roman" pitchFamily="18" charset="0"/>
              </a:rPr>
              <a:t>rading of </a:t>
            </a:r>
            <a:r>
              <a:rPr lang="en-GB" sz="1300" b="1" dirty="0">
                <a:cs typeface="Times New Roman" pitchFamily="18" charset="0"/>
              </a:rPr>
              <a:t>R</a:t>
            </a:r>
            <a:r>
              <a:rPr lang="en-GB" sz="1300" dirty="0">
                <a:cs typeface="Times New Roman" pitchFamily="18" charset="0"/>
              </a:rPr>
              <a:t>ecommendation </a:t>
            </a:r>
            <a:r>
              <a:rPr lang="en-GB" sz="1300" b="1" dirty="0">
                <a:cs typeface="Times New Roman" pitchFamily="18" charset="0"/>
              </a:rPr>
              <a:t>A</a:t>
            </a:r>
            <a:r>
              <a:rPr lang="en-GB" sz="1300" dirty="0">
                <a:cs typeface="Times New Roman" pitchFamily="18" charset="0"/>
              </a:rPr>
              <a:t>ssessment, </a:t>
            </a:r>
            <a:r>
              <a:rPr lang="en-GB" sz="1300" b="1" dirty="0">
                <a:cs typeface="Times New Roman" pitchFamily="18" charset="0"/>
              </a:rPr>
              <a:t>D</a:t>
            </a:r>
            <a:r>
              <a:rPr lang="en-GB" sz="1300" dirty="0">
                <a:cs typeface="Times New Roman" pitchFamily="18" charset="0"/>
              </a:rPr>
              <a:t>evelopment and </a:t>
            </a:r>
            <a:r>
              <a:rPr lang="en-GB" sz="1300" b="1" dirty="0">
                <a:cs typeface="Times New Roman" pitchFamily="18" charset="0"/>
              </a:rPr>
              <a:t>E</a:t>
            </a:r>
            <a:r>
              <a:rPr lang="en-GB" sz="1300" dirty="0">
                <a:cs typeface="Times New Roman" pitchFamily="18" charset="0"/>
              </a:rPr>
              <a:t>valuation</a:t>
            </a:r>
            <a:r>
              <a:rPr lang="en-GB" sz="1300" dirty="0"/>
              <a:t> </a:t>
            </a:r>
          </a:p>
          <a:p>
            <a:r>
              <a:rPr lang="en-US" sz="1400" baseline="30000" dirty="0"/>
              <a:t>2 </a:t>
            </a:r>
            <a:r>
              <a:rPr lang="en-US" sz="1300" dirty="0" err="1"/>
              <a:t>ww.GradeWorking-Group.org</a:t>
            </a:r>
            <a:endParaRPr lang="en-US" sz="1300" dirty="0"/>
          </a:p>
          <a:p>
            <a:r>
              <a:rPr lang="en-US" sz="1300" baseline="30000" dirty="0"/>
              <a:t>3 </a:t>
            </a:r>
            <a:r>
              <a:rPr lang="en-US" sz="1300" dirty="0"/>
              <a:t>SAGE Guidance for the development of evidence-based vaccination-related recommendations, Version 8, 31 January 2017</a:t>
            </a:r>
          </a:p>
          <a:p>
            <a:endParaRPr lang="en-US"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84A3-2BA6-6441-B8DD-D9C8E57CFE42}"/>
              </a:ext>
            </a:extLst>
          </p:cNvPr>
          <p:cNvSpPr>
            <a:spLocks noGrp="1"/>
          </p:cNvSpPr>
          <p:nvPr>
            <p:ph type="title"/>
          </p:nvPr>
        </p:nvSpPr>
        <p:spPr>
          <a:xfrm>
            <a:off x="533400" y="0"/>
            <a:ext cx="7886700" cy="1325563"/>
          </a:xfrm>
        </p:spPr>
        <p:txBody>
          <a:bodyPr/>
          <a:lstStyle/>
          <a:p>
            <a:r>
              <a:rPr lang="en-US" dirty="0"/>
              <a:t>Hierarchy of evidence</a:t>
            </a:r>
          </a:p>
        </p:txBody>
      </p:sp>
      <p:sp>
        <p:nvSpPr>
          <p:cNvPr id="4" name="Slide Number Placeholder 3">
            <a:extLst>
              <a:ext uri="{FF2B5EF4-FFF2-40B4-BE49-F238E27FC236}">
                <a16:creationId xmlns:a16="http://schemas.microsoft.com/office/drawing/2014/main" id="{537AA4EC-4E94-4B4F-BE54-56A7B14CE27D}"/>
              </a:ext>
            </a:extLst>
          </p:cNvPr>
          <p:cNvSpPr>
            <a:spLocks noGrp="1"/>
          </p:cNvSpPr>
          <p:nvPr>
            <p:ph type="sldNum" sz="quarter" idx="12"/>
          </p:nvPr>
        </p:nvSpPr>
        <p:spPr/>
        <p:txBody>
          <a:bodyPr/>
          <a:lstStyle/>
          <a:p>
            <a:fld id="{341CD068-061B-448F-99CA-64FDB648FE08}" type="slidenum">
              <a:rPr lang="en-US" smtClean="0"/>
              <a:t>77</a:t>
            </a:fld>
            <a:endParaRPr lang="en-US"/>
          </a:p>
        </p:txBody>
      </p:sp>
      <p:pic>
        <p:nvPicPr>
          <p:cNvPr id="1026" name="Picture 2" descr="/var/folders/fr/sy7v53sd5hn1z3906_ng0llr0000gp/T/com.microsoft.Powerpoint/WebArchiveCopyPasteTempFiles/ebm_pyramid.gif">
            <a:extLst>
              <a:ext uri="{FF2B5EF4-FFF2-40B4-BE49-F238E27FC236}">
                <a16:creationId xmlns:a16="http://schemas.microsoft.com/office/drawing/2014/main" id="{F7DF37EA-F004-B541-9832-EC74EAC6F2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4646" y="1825625"/>
            <a:ext cx="5794708"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7-Point Star 2">
            <a:extLst>
              <a:ext uri="{FF2B5EF4-FFF2-40B4-BE49-F238E27FC236}">
                <a16:creationId xmlns:a16="http://schemas.microsoft.com/office/drawing/2014/main" id="{9F198C0A-030F-764E-831C-C38BDA253024}"/>
              </a:ext>
            </a:extLst>
          </p:cNvPr>
          <p:cNvSpPr/>
          <p:nvPr/>
        </p:nvSpPr>
        <p:spPr>
          <a:xfrm>
            <a:off x="3676650" y="824720"/>
            <a:ext cx="1790700" cy="15192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a:t>
            </a:r>
          </a:p>
          <a:p>
            <a:pPr algn="ctr"/>
            <a:r>
              <a:rPr lang="en-US" dirty="0"/>
              <a:t>analysis</a:t>
            </a:r>
          </a:p>
        </p:txBody>
      </p:sp>
    </p:spTree>
    <p:extLst>
      <p:ext uri="{BB962C8B-B14F-4D97-AF65-F5344CB8AC3E}">
        <p14:creationId xmlns:p14="http://schemas.microsoft.com/office/powerpoint/2010/main" val="388916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87362" y="247650"/>
            <a:ext cx="7361238" cy="1200150"/>
          </a:xfrm>
        </p:spPr>
        <p:txBody>
          <a:bodyPr lIns="82296" tIns="41148" rIns="82296" bIns="41148">
            <a:normAutofit/>
          </a:bodyPr>
          <a:lstStyle/>
          <a:p>
            <a:pPr fontAlgn="auto">
              <a:spcAft>
                <a:spcPts val="0"/>
              </a:spcAft>
              <a:defRPr/>
            </a:pPr>
            <a:r>
              <a:rPr lang="en-US" sz="3200" dirty="0"/>
              <a:t>Study design and susceptibility to bias</a:t>
            </a:r>
          </a:p>
        </p:txBody>
      </p:sp>
      <p:sp>
        <p:nvSpPr>
          <p:cNvPr id="24579" name="Rectangle 1028"/>
          <p:cNvSpPr>
            <a:spLocks noChangeArrowheads="1"/>
          </p:cNvSpPr>
          <p:nvPr/>
        </p:nvSpPr>
        <p:spPr bwMode="auto">
          <a:xfrm>
            <a:off x="685800" y="1600200"/>
            <a:ext cx="5189538" cy="4724400"/>
          </a:xfrm>
          <a:prstGeom prst="rect">
            <a:avLst/>
          </a:prstGeom>
          <a:noFill/>
          <a:ln w="9525">
            <a:noFill/>
            <a:miter lim="800000"/>
            <a:headEnd/>
            <a:tailEnd/>
          </a:ln>
        </p:spPr>
        <p:txBody>
          <a:bodyPr lIns="91434" tIns="45716" rIns="91434" bIns="45716"/>
          <a:lstStyle/>
          <a:p>
            <a:pPr marL="342900" indent="-342900">
              <a:lnSpc>
                <a:spcPct val="80000"/>
              </a:lnSpc>
              <a:spcBef>
                <a:spcPct val="20000"/>
              </a:spcBef>
              <a:buClr>
                <a:schemeClr val="accent2"/>
              </a:buClr>
              <a:buSzPct val="75000"/>
            </a:pPr>
            <a:r>
              <a:rPr lang="en-US" sz="3200" u="sng" dirty="0">
                <a:latin typeface="+mn-lt"/>
              </a:rPr>
              <a:t>STUDY DESIGN</a:t>
            </a:r>
          </a:p>
          <a:p>
            <a:pPr marL="342900" indent="-342900">
              <a:spcBef>
                <a:spcPct val="30000"/>
              </a:spcBef>
              <a:buClr>
                <a:schemeClr val="tx1"/>
              </a:buClr>
              <a:buSzPct val="40000"/>
              <a:buFont typeface="Wingdings" pitchFamily="2" charset="2"/>
              <a:buChar char="n"/>
            </a:pPr>
            <a:r>
              <a:rPr lang="en-US" sz="3200" dirty="0">
                <a:latin typeface="+mn-lt"/>
              </a:rPr>
              <a:t>Randomized Controlled Trials</a:t>
            </a:r>
          </a:p>
          <a:p>
            <a:pPr marL="342900" indent="-342900">
              <a:spcBef>
                <a:spcPct val="30000"/>
              </a:spcBef>
              <a:buClr>
                <a:schemeClr val="tx1"/>
              </a:buClr>
              <a:buSzPct val="40000"/>
              <a:buFont typeface="Wingdings" pitchFamily="2" charset="2"/>
              <a:buChar char="n"/>
            </a:pPr>
            <a:r>
              <a:rPr lang="en-US" sz="3200" dirty="0">
                <a:latin typeface="+mn-lt"/>
              </a:rPr>
              <a:t>Cohort Studies and Case Control Studies</a:t>
            </a:r>
          </a:p>
          <a:p>
            <a:pPr marL="342900" indent="-342900">
              <a:spcBef>
                <a:spcPct val="30000"/>
              </a:spcBef>
              <a:buClr>
                <a:schemeClr val="tx1"/>
              </a:buClr>
              <a:buSzPct val="40000"/>
              <a:buFont typeface="Wingdings" pitchFamily="2" charset="2"/>
              <a:buChar char="n"/>
            </a:pPr>
            <a:r>
              <a:rPr lang="en-US" sz="3200" dirty="0">
                <a:latin typeface="+mn-lt"/>
              </a:rPr>
              <a:t>Case Reports and Case Series, Non-systematic observations</a:t>
            </a:r>
          </a:p>
          <a:p>
            <a:pPr marL="342900" indent="-342900">
              <a:spcBef>
                <a:spcPct val="30000"/>
              </a:spcBef>
              <a:buClr>
                <a:schemeClr val="tx1"/>
              </a:buClr>
              <a:buSzPct val="40000"/>
              <a:buFont typeface="Wingdings" pitchFamily="2" charset="2"/>
              <a:buChar char="n"/>
            </a:pPr>
            <a:r>
              <a:rPr lang="en-US" sz="3200" dirty="0">
                <a:latin typeface="+mn-lt"/>
              </a:rPr>
              <a:t>Expert Opinion</a:t>
            </a:r>
          </a:p>
        </p:txBody>
      </p:sp>
      <p:sp>
        <p:nvSpPr>
          <p:cNvPr id="24580" name="Text Box 1029"/>
          <p:cNvSpPr txBox="1">
            <a:spLocks noChangeArrowheads="1"/>
          </p:cNvSpPr>
          <p:nvPr/>
        </p:nvSpPr>
        <p:spPr bwMode="auto">
          <a:xfrm>
            <a:off x="6324600" y="1524000"/>
            <a:ext cx="2057400" cy="584767"/>
          </a:xfrm>
          <a:prstGeom prst="rect">
            <a:avLst/>
          </a:prstGeom>
          <a:noFill/>
          <a:ln w="12700">
            <a:noFill/>
            <a:miter lim="800000"/>
            <a:headEnd/>
            <a:tailEnd/>
          </a:ln>
        </p:spPr>
        <p:txBody>
          <a:bodyPr lIns="91434" tIns="45716" rIns="91434" bIns="45716">
            <a:spAutoFit/>
          </a:bodyPr>
          <a:lstStyle/>
          <a:p>
            <a:pPr eaLnBrk="0" hangingPunct="0">
              <a:spcBef>
                <a:spcPct val="50000"/>
              </a:spcBef>
            </a:pPr>
            <a:r>
              <a:rPr lang="en-US" sz="3200" u="sng" dirty="0">
                <a:latin typeface="Calibri" pitchFamily="34" charset="0"/>
                <a:cs typeface="Calibri" pitchFamily="34" charset="0"/>
              </a:rPr>
              <a:t>BIAS</a:t>
            </a:r>
          </a:p>
        </p:txBody>
      </p:sp>
      <p:sp>
        <p:nvSpPr>
          <p:cNvPr id="24581" name="AutoShape 1030"/>
          <p:cNvSpPr>
            <a:spLocks noChangeArrowheads="1"/>
          </p:cNvSpPr>
          <p:nvPr/>
        </p:nvSpPr>
        <p:spPr bwMode="auto">
          <a:xfrm>
            <a:off x="5791200" y="2232025"/>
            <a:ext cx="2057400" cy="4321175"/>
          </a:xfrm>
          <a:prstGeom prst="triangle">
            <a:avLst>
              <a:gd name="adj" fmla="val 50000"/>
            </a:avLst>
          </a:prstGeom>
          <a:solidFill>
            <a:srgbClr val="FF0000"/>
          </a:solidFill>
          <a:ln w="9525" algn="ctr">
            <a:noFill/>
            <a:miter lim="800000"/>
            <a:headEnd/>
            <a:tailEnd/>
          </a:ln>
        </p:spPr>
        <p:txBody>
          <a:bodyPr wrap="none" lIns="82296" tIns="41148" rIns="82296" bIns="41148" anchor="ctr"/>
          <a:lstStyle/>
          <a:p>
            <a:endParaRPr lang="en-US">
              <a:latin typeface="Corbel" pitchFamily="34" charset="0"/>
            </a:endParaRPr>
          </a:p>
        </p:txBody>
      </p:sp>
      <p:sp>
        <p:nvSpPr>
          <p:cNvPr id="2" name="TextBox 1">
            <a:extLst>
              <a:ext uri="{FF2B5EF4-FFF2-40B4-BE49-F238E27FC236}">
                <a16:creationId xmlns:a16="http://schemas.microsoft.com/office/drawing/2014/main" id="{0A4D31AA-9E3B-40A6-8809-8629C91726ED}"/>
              </a:ext>
            </a:extLst>
          </p:cNvPr>
          <p:cNvSpPr txBox="1"/>
          <p:nvPr/>
        </p:nvSpPr>
        <p:spPr>
          <a:xfrm>
            <a:off x="8153400" y="2232025"/>
            <a:ext cx="787395" cy="4524315"/>
          </a:xfrm>
          <a:prstGeom prst="rect">
            <a:avLst/>
          </a:prstGeom>
          <a:noFill/>
        </p:spPr>
        <p:txBody>
          <a:bodyPr wrap="none" rtlCol="0">
            <a:spAutoFit/>
          </a:bodyPr>
          <a:lstStyle/>
          <a:p>
            <a:r>
              <a:rPr lang="en-US" b="1" dirty="0"/>
              <a:t>Least</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Most</a:t>
            </a:r>
          </a:p>
          <a:p>
            <a:endParaRPr lang="en-US" b="1"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8313737" cy="1200150"/>
          </a:xfrm>
        </p:spPr>
        <p:txBody>
          <a:bodyPr lIns="82296" tIns="41148" rIns="82296" bIns="41148">
            <a:normAutofit/>
          </a:bodyPr>
          <a:lstStyle/>
          <a:p>
            <a:pPr eaLnBrk="1" hangingPunct="1">
              <a:defRPr/>
            </a:pPr>
            <a:r>
              <a:rPr lang="en-US" sz="3200" dirty="0"/>
              <a:t>GRADE—Step 1</a:t>
            </a:r>
            <a:endParaRPr lang="en-CA" sz="3200" dirty="0"/>
          </a:p>
        </p:txBody>
      </p:sp>
      <p:sp>
        <p:nvSpPr>
          <p:cNvPr id="684035" name="Rectangle 3"/>
          <p:cNvSpPr>
            <a:spLocks noGrp="1" noChangeArrowheads="1"/>
          </p:cNvSpPr>
          <p:nvPr>
            <p:ph idx="1"/>
          </p:nvPr>
        </p:nvSpPr>
        <p:spPr>
          <a:xfrm>
            <a:off x="533400" y="1219200"/>
            <a:ext cx="8610600" cy="4724400"/>
          </a:xfrm>
        </p:spPr>
        <p:txBody>
          <a:bodyPr lIns="82296" tIns="41148" rIns="82296" bIns="41148">
            <a:normAutofit/>
          </a:bodyPr>
          <a:lstStyle/>
          <a:p>
            <a:pPr>
              <a:buNone/>
            </a:pPr>
            <a:r>
              <a:rPr lang="en-US" sz="2400" dirty="0"/>
              <a:t>Two step method based on:</a:t>
            </a:r>
          </a:p>
          <a:p>
            <a:pPr marL="800100" lvl="1" indent="-457200">
              <a:buFont typeface="+mj-lt"/>
              <a:buAutoNum type="arabicPeriod"/>
              <a:defRPr/>
            </a:pPr>
            <a:r>
              <a:rPr lang="en-US" sz="2000" dirty="0"/>
              <a:t>Methods (study design) used for the data collection</a:t>
            </a:r>
          </a:p>
          <a:p>
            <a:pPr marL="800100" lvl="1" indent="-457200">
              <a:buFont typeface="+mj-lt"/>
              <a:buAutoNum type="arabicPeriod"/>
              <a:defRPr/>
            </a:pPr>
            <a:r>
              <a:rPr lang="en-CA" sz="2000" dirty="0"/>
              <a:t>Characteristics of data collection that affect bias</a:t>
            </a:r>
          </a:p>
          <a:p>
            <a:pPr marL="342900" lvl="1" indent="0">
              <a:buNone/>
              <a:defRPr/>
            </a:pPr>
            <a:endParaRPr lang="en-CA" sz="2000" dirty="0"/>
          </a:p>
          <a:p>
            <a:pPr>
              <a:buNone/>
            </a:pPr>
            <a:r>
              <a:rPr lang="en-US" sz="2400" dirty="0"/>
              <a:t>Step 1—Assess quality based on the study design: </a:t>
            </a:r>
          </a:p>
          <a:p>
            <a:pPr>
              <a:buNone/>
            </a:pPr>
            <a:endParaRPr lang="en-US" sz="2400" dirty="0"/>
          </a:p>
          <a:p>
            <a:pPr>
              <a:buNone/>
            </a:pPr>
            <a:r>
              <a:rPr lang="en-US" sz="2000" dirty="0"/>
              <a:t>Randomized Controlled Trials	        </a:t>
            </a:r>
            <a:r>
              <a:rPr lang="en-US" sz="2000" dirty="0">
                <a:sym typeface="Symbol"/>
              </a:rPr>
              <a:t>/A/</a:t>
            </a:r>
            <a:r>
              <a:rPr lang="en-US" sz="2000" dirty="0"/>
              <a:t>High                  4</a:t>
            </a:r>
          </a:p>
          <a:p>
            <a:pPr>
              <a:buNone/>
            </a:pPr>
            <a:r>
              <a:rPr lang="en-US" sz="2000" dirty="0"/>
              <a:t>Cohort Studies, Case Control Studies      </a:t>
            </a:r>
            <a:r>
              <a:rPr lang="en-US" sz="2000" dirty="0">
                <a:sym typeface="Symbol"/>
              </a:rPr>
              <a:t> </a:t>
            </a:r>
            <a:r>
              <a:rPr lang="en-US" sz="2000" dirty="0">
                <a:sym typeface="Wingdings 2"/>
              </a:rPr>
              <a:t>/B/</a:t>
            </a:r>
            <a:r>
              <a:rPr lang="en-US" sz="2000" dirty="0"/>
              <a:t>Moderate	      3  </a:t>
            </a:r>
          </a:p>
          <a:p>
            <a:pPr>
              <a:buNone/>
            </a:pPr>
            <a:r>
              <a:rPr lang="en-US" sz="2000" dirty="0"/>
              <a:t>Case Reports, Series, Observations          </a:t>
            </a:r>
            <a:r>
              <a:rPr lang="en-US" sz="2000" dirty="0">
                <a:sym typeface="Symbol"/>
              </a:rPr>
              <a:t></a:t>
            </a:r>
            <a:r>
              <a:rPr lang="en-US" sz="2000" dirty="0">
                <a:sym typeface="Wingdings 2"/>
              </a:rPr>
              <a:t>/C/</a:t>
            </a:r>
            <a:r>
              <a:rPr lang="en-US" sz="2000" dirty="0"/>
              <a:t>Low                  2</a:t>
            </a:r>
          </a:p>
          <a:p>
            <a:pPr>
              <a:buNone/>
            </a:pPr>
            <a:r>
              <a:rPr lang="en-US" sz="2000" dirty="0">
                <a:sym typeface="Symbol"/>
              </a:rPr>
              <a:t>Expert opinion 			         </a:t>
            </a:r>
            <a:r>
              <a:rPr lang="en-US" sz="2000" dirty="0">
                <a:sym typeface="Wingdings 2"/>
              </a:rPr>
              <a:t>/D/</a:t>
            </a:r>
            <a:r>
              <a:rPr lang="en-US" sz="2000" dirty="0"/>
              <a:t>Very low</a:t>
            </a:r>
            <a:r>
              <a:rPr lang="en-US" sz="2000" dirty="0">
                <a:sym typeface="Symbol"/>
              </a:rPr>
              <a:t>	      1		</a:t>
            </a:r>
          </a:p>
          <a:p>
            <a:pPr>
              <a:buNone/>
            </a:pPr>
            <a:endParaRPr lang="en-US" sz="2000" dirty="0">
              <a:sym typeface="Symbol"/>
            </a:endParaRPr>
          </a:p>
          <a:p>
            <a:pPr marL="342900" lvl="1" indent="0">
              <a:lnSpc>
                <a:spcPct val="90000"/>
              </a:lnSpc>
              <a:buNone/>
              <a:defRPr/>
            </a:pPr>
            <a:endParaRPr lang="en-CA" sz="2000" dirty="0"/>
          </a:p>
          <a:p>
            <a:pPr marL="462915" indent="-462915">
              <a:lnSpc>
                <a:spcPct val="90000"/>
              </a:lnSpc>
              <a:buFont typeface="Wingdings" pitchFamily="2" charset="2"/>
              <a:buNone/>
              <a:defRPr/>
            </a:pPr>
            <a:endParaRPr lang="en-CA" sz="2400" dirty="0"/>
          </a:p>
          <a:p>
            <a:pPr marL="462915" indent="-462915">
              <a:lnSpc>
                <a:spcPct val="90000"/>
              </a:lnSpc>
              <a:buFont typeface="Wingdings" pitchFamily="2" charset="2"/>
              <a:buNone/>
              <a:defRPr/>
            </a:pPr>
            <a:endParaRPr lang="en-US" sz="2000" dirty="0">
              <a:solidFill>
                <a:schemeClr val="tx1"/>
              </a:solidFill>
            </a:endParaRPr>
          </a:p>
          <a:p>
            <a:pPr>
              <a:buNone/>
            </a:pPr>
            <a:endParaRPr lang="en-CA" sz="2800" dirty="0"/>
          </a:p>
        </p:txBody>
      </p:sp>
      <p:sp>
        <p:nvSpPr>
          <p:cNvPr id="29700" name="Text Box 4"/>
          <p:cNvSpPr txBox="1">
            <a:spLocks noChangeArrowheads="1"/>
          </p:cNvSpPr>
          <p:nvPr/>
        </p:nvSpPr>
        <p:spPr bwMode="auto">
          <a:xfrm>
            <a:off x="6248400" y="6489414"/>
            <a:ext cx="4419600" cy="292386"/>
          </a:xfrm>
          <a:prstGeom prst="rect">
            <a:avLst/>
          </a:prstGeom>
          <a:noFill/>
          <a:ln w="9525" algn="ctr">
            <a:noFill/>
            <a:miter lim="800000"/>
            <a:headEnd/>
            <a:tailEnd/>
          </a:ln>
        </p:spPr>
        <p:txBody>
          <a:bodyPr lIns="91439" tIns="45719" rIns="91439" bIns="45719">
            <a:spAutoFit/>
          </a:bodyPr>
          <a:lstStyle/>
          <a:p>
            <a:pPr>
              <a:spcBef>
                <a:spcPct val="50000"/>
              </a:spcBef>
            </a:pPr>
            <a:r>
              <a:rPr lang="en-US" sz="1300" dirty="0"/>
              <a:t>*www.GradeWorking-Group.org</a:t>
            </a:r>
          </a:p>
        </p:txBody>
      </p:sp>
    </p:spTree>
    <p:custDataLst>
      <p:tags r:id="rId1"/>
    </p:custDataLst>
    <p:extLst>
      <p:ext uri="{BB962C8B-B14F-4D97-AF65-F5344CB8AC3E}">
        <p14:creationId xmlns:p14="http://schemas.microsoft.com/office/powerpoint/2010/main" val="10561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40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40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40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403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388608"/>
            <a:ext cx="8752115" cy="4783592"/>
          </a:xfrm>
          <a:solidFill>
            <a:schemeClr val="accent1">
              <a:lumMod val="20000"/>
              <a:lumOff val="80000"/>
            </a:schemeClr>
          </a:solidFill>
        </p:spPr>
        <p:txBody>
          <a:bodyPr>
            <a:normAutofit/>
          </a:bodyPr>
          <a:lstStyle/>
          <a:p>
            <a:pPr marL="268288" indent="-268288">
              <a:spcBef>
                <a:spcPts val="0"/>
              </a:spcBef>
              <a:defRPr/>
            </a:pPr>
            <a:r>
              <a:rPr lang="en-GB" sz="2400" i="1" dirty="0"/>
              <a:t>Example </a:t>
            </a:r>
            <a:r>
              <a:rPr lang="en-GB" i="1" dirty="0"/>
              <a:t>3a</a:t>
            </a:r>
            <a:r>
              <a:rPr lang="en-GB" sz="2400" i="1" dirty="0"/>
              <a:t>:</a:t>
            </a:r>
            <a:r>
              <a:rPr lang="en-GB" i="1" dirty="0"/>
              <a:t>  </a:t>
            </a:r>
          </a:p>
          <a:p>
            <a:pPr marL="0" indent="0">
              <a:buNone/>
            </a:pPr>
            <a:r>
              <a:rPr lang="en-GB" b="1" i="1" dirty="0"/>
              <a:t>Broad policy question: </a:t>
            </a:r>
            <a:r>
              <a:rPr lang="en-GB" dirty="0"/>
              <a:t>Should rubella vaccine be recommended for children in routine immunization programme?</a:t>
            </a:r>
            <a:r>
              <a:rPr lang="en-US" dirty="0"/>
              <a:t> </a:t>
            </a:r>
          </a:p>
          <a:p>
            <a:pPr marL="0" indent="0">
              <a:buNone/>
            </a:pPr>
            <a:endParaRPr lang="en-GB" i="1" dirty="0"/>
          </a:p>
          <a:p>
            <a:pPr marL="0" indent="0">
              <a:spcBef>
                <a:spcPts val="0"/>
              </a:spcBef>
              <a:buNone/>
              <a:defRPr/>
            </a:pPr>
            <a:r>
              <a:rPr lang="en-GB" b="1" i="1" dirty="0"/>
              <a:t>“</a:t>
            </a:r>
            <a:r>
              <a:rPr lang="en-US" b="1" i="1" dirty="0"/>
              <a:t>PICO” Question: </a:t>
            </a:r>
            <a:r>
              <a:rPr lang="en-GB" i="1" dirty="0"/>
              <a:t>In immunocompetent children, what is the scientific evidence that two doses of rubella-containing vaccine compared to no vaccine induce protection against rubella disease?</a:t>
            </a:r>
            <a:r>
              <a:rPr lang="en-US" dirty="0"/>
              <a:t> </a:t>
            </a:r>
            <a:endParaRPr lang="fr-FR" dirty="0"/>
          </a:p>
          <a:p>
            <a:pPr lvl="1"/>
            <a:r>
              <a:rPr lang="fr-FR" b="1" dirty="0"/>
              <a:t>Population: </a:t>
            </a:r>
            <a:r>
              <a:rPr lang="en-GB" dirty="0"/>
              <a:t>Immunocompetent children </a:t>
            </a:r>
          </a:p>
          <a:p>
            <a:pPr lvl="1"/>
            <a:r>
              <a:rPr lang="fr-FR" b="1" dirty="0"/>
              <a:t>Intervention: </a:t>
            </a:r>
            <a:r>
              <a:rPr lang="en-GB" dirty="0"/>
              <a:t>2 doses of licensed rubella (-containing) vaccine(s)</a:t>
            </a:r>
            <a:endParaRPr lang="en-US" dirty="0"/>
          </a:p>
          <a:p>
            <a:pPr lvl="1"/>
            <a:r>
              <a:rPr lang="fr-FR" b="1" dirty="0" err="1"/>
              <a:t>Comparison</a:t>
            </a:r>
            <a:r>
              <a:rPr lang="fr-FR" b="1" dirty="0"/>
              <a:t>: </a:t>
            </a:r>
            <a:r>
              <a:rPr lang="en-US" dirty="0"/>
              <a:t>No vaccination</a:t>
            </a:r>
            <a:endParaRPr lang="en-US" i="1" dirty="0"/>
          </a:p>
          <a:p>
            <a:pPr lvl="1"/>
            <a:r>
              <a:rPr lang="en-US" b="1" dirty="0"/>
              <a:t>Outcome: </a:t>
            </a:r>
            <a:r>
              <a:rPr lang="en-US" dirty="0"/>
              <a:t>Rubella disease (or antibody response)</a:t>
            </a:r>
            <a:endParaRPr lang="en-GB" dirty="0">
              <a:solidFill>
                <a:srgbClr val="FF0000"/>
              </a:solidFill>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rgbClr val="595959"/>
                </a:solidFill>
                <a:latin typeface="Arial" pitchFamily="34" charset="0"/>
              </a:defRPr>
            </a:lvl1pPr>
            <a:lvl2pPr marL="742950" indent="-285750" defTabSz="457200">
              <a:defRPr sz="2800">
                <a:solidFill>
                  <a:srgbClr val="595959"/>
                </a:solidFill>
                <a:latin typeface="Arial" pitchFamily="34" charset="0"/>
              </a:defRPr>
            </a:lvl2pPr>
            <a:lvl3pPr marL="1143000" defTabSz="457200">
              <a:defRPr sz="2400">
                <a:solidFill>
                  <a:srgbClr val="595959"/>
                </a:solidFill>
                <a:latin typeface="Arial" pitchFamily="34" charset="0"/>
              </a:defRPr>
            </a:lvl3pPr>
            <a:lvl4pPr marL="1600200" defTabSz="457200">
              <a:defRPr sz="2000">
                <a:solidFill>
                  <a:srgbClr val="595959"/>
                </a:solidFill>
                <a:latin typeface="Arial" pitchFamily="34" charset="0"/>
              </a:defRPr>
            </a:lvl4pPr>
            <a:lvl5pPr marL="2057400" defTabSz="457200">
              <a:defRPr sz="2000">
                <a:solidFill>
                  <a:srgbClr val="595959"/>
                </a:solidFill>
                <a:latin typeface="Arial" pitchFamily="34" charset="0"/>
              </a:defRPr>
            </a:lvl5pPr>
            <a:lvl6pPr marL="2514600" defTabSz="457200" eaLnBrk="0" fontAlgn="base" hangingPunct="0">
              <a:spcBef>
                <a:spcPts val="600"/>
              </a:spcBef>
              <a:spcAft>
                <a:spcPct val="0"/>
              </a:spcAft>
              <a:buClr>
                <a:schemeClr val="accent1"/>
              </a:buClr>
              <a:buChar char="n"/>
              <a:defRPr sz="2000">
                <a:solidFill>
                  <a:srgbClr val="595959"/>
                </a:solidFill>
                <a:latin typeface="Arial" pitchFamily="34" charset="0"/>
              </a:defRPr>
            </a:lvl6pPr>
            <a:lvl7pPr marL="2971800" defTabSz="457200" eaLnBrk="0" fontAlgn="base" hangingPunct="0">
              <a:spcBef>
                <a:spcPts val="600"/>
              </a:spcBef>
              <a:spcAft>
                <a:spcPct val="0"/>
              </a:spcAft>
              <a:buChar char="n"/>
              <a:defRPr sz="2000">
                <a:solidFill>
                  <a:srgbClr val="595959"/>
                </a:solidFill>
                <a:latin typeface="Arial" pitchFamily="34" charset="0"/>
              </a:defRPr>
            </a:lvl7pPr>
            <a:lvl8pPr marL="3429000" defTabSz="457200" eaLnBrk="0" fontAlgn="base" hangingPunct="0">
              <a:spcBef>
                <a:spcPts val="600"/>
              </a:spcBef>
              <a:spcAft>
                <a:spcPct val="0"/>
              </a:spcAft>
              <a:buClr>
                <a:schemeClr val="accent1"/>
              </a:buClr>
              <a:buChar char="n"/>
              <a:defRPr sz="2000">
                <a:solidFill>
                  <a:srgbClr val="595959"/>
                </a:solidFill>
                <a:latin typeface="Arial" pitchFamily="34" charset="0"/>
              </a:defRPr>
            </a:lvl8pPr>
            <a:lvl9pPr marL="3886200" defTabSz="457200" eaLnBrk="0" fontAlgn="base" hangingPunct="0">
              <a:spcBef>
                <a:spcPts val="600"/>
              </a:spcBef>
              <a:spcAft>
                <a:spcPct val="0"/>
              </a:spcAft>
              <a:buChar char="n"/>
              <a:defRPr sz="2000">
                <a:solidFill>
                  <a:srgbClr val="595959"/>
                </a:solidFill>
                <a:latin typeface="Arial" pitchFamily="34" charset="0"/>
              </a:defRPr>
            </a:lvl9pPr>
          </a:lstStyle>
          <a:p>
            <a:fld id="{E614F28E-DE85-4CF5-8DBC-9AC11234C606}" type="slidenum">
              <a:rPr lang="fr-FR" altLang="en-US" sz="1200">
                <a:solidFill>
                  <a:srgbClr val="8F8F8F"/>
                </a:solidFill>
              </a:rPr>
              <a:pPr/>
              <a:t>8</a:t>
            </a:fld>
            <a:endParaRPr lang="fr-FR" altLang="en-US" sz="1200" dirty="0">
              <a:solidFill>
                <a:srgbClr val="8F8F8F"/>
              </a:solidFill>
            </a:endParaRPr>
          </a:p>
        </p:txBody>
      </p:sp>
      <p:sp>
        <p:nvSpPr>
          <p:cNvPr id="29698" name="Title 1"/>
          <p:cNvSpPr>
            <a:spLocks noGrp="1"/>
          </p:cNvSpPr>
          <p:nvPr>
            <p:ph type="title"/>
          </p:nvPr>
        </p:nvSpPr>
        <p:spPr>
          <a:xfrm>
            <a:off x="396000" y="144000"/>
            <a:ext cx="8748000" cy="828000"/>
          </a:xfrm>
        </p:spPr>
        <p:txBody>
          <a:bodyPr/>
          <a:lstStyle/>
          <a:p>
            <a:r>
              <a:rPr lang="en-US" altLang="fr-FR" dirty="0">
                <a:latin typeface="Arial" pitchFamily="34" charset="0"/>
                <a:cs typeface="Arial" pitchFamily="34" charset="0"/>
              </a:rPr>
              <a:t>Draft specific policy question</a:t>
            </a:r>
          </a:p>
        </p:txBody>
      </p:sp>
    </p:spTree>
    <p:extLst>
      <p:ext uri="{BB962C8B-B14F-4D97-AF65-F5344CB8AC3E}">
        <p14:creationId xmlns:p14="http://schemas.microsoft.com/office/powerpoint/2010/main" val="3617232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313737" cy="1200150"/>
          </a:xfrm>
        </p:spPr>
        <p:txBody>
          <a:bodyPr lIns="82296" tIns="41148" rIns="82296" bIns="41148">
            <a:normAutofit/>
          </a:bodyPr>
          <a:lstStyle/>
          <a:p>
            <a:pPr eaLnBrk="1" hangingPunct="1">
              <a:defRPr/>
            </a:pPr>
            <a:r>
              <a:rPr lang="en-US" sz="3200" dirty="0"/>
              <a:t>GRADE—Step 2</a:t>
            </a:r>
            <a:endParaRPr lang="en-CA" sz="3200" dirty="0"/>
          </a:p>
        </p:txBody>
      </p:sp>
      <p:sp>
        <p:nvSpPr>
          <p:cNvPr id="684035" name="Rectangle 3"/>
          <p:cNvSpPr>
            <a:spLocks noGrp="1" noChangeArrowheads="1"/>
          </p:cNvSpPr>
          <p:nvPr>
            <p:ph idx="1"/>
          </p:nvPr>
        </p:nvSpPr>
        <p:spPr>
          <a:xfrm>
            <a:off x="533400" y="1219200"/>
            <a:ext cx="8610600" cy="5562600"/>
          </a:xfrm>
        </p:spPr>
        <p:txBody>
          <a:bodyPr lIns="82296" tIns="41148" rIns="82296" bIns="41148">
            <a:normAutofit/>
          </a:bodyPr>
          <a:lstStyle/>
          <a:p>
            <a:pPr marL="0" indent="0">
              <a:buNone/>
              <a:defRPr/>
            </a:pPr>
            <a:r>
              <a:rPr lang="en-GB" sz="2400" dirty="0"/>
              <a:t>Step 2 – </a:t>
            </a:r>
            <a:r>
              <a:rPr lang="en-US" sz="2400" dirty="0"/>
              <a:t>Adjust the evidence type based on likelihood of bias</a:t>
            </a:r>
          </a:p>
          <a:p>
            <a:pPr lvl="1">
              <a:defRPr/>
            </a:pPr>
            <a:endParaRPr lang="en-US" sz="2100" dirty="0"/>
          </a:p>
          <a:p>
            <a:pPr lvl="1">
              <a:defRPr/>
            </a:pPr>
            <a:r>
              <a:rPr lang="en-US" sz="2100" dirty="0"/>
              <a:t>5 factors that can lower quality</a:t>
            </a:r>
          </a:p>
          <a:p>
            <a:pPr marL="1312164" lvl="2" indent="-514350"/>
            <a:r>
              <a:rPr lang="en-US" sz="1700" dirty="0"/>
              <a:t>limitations in design and execution </a:t>
            </a:r>
            <a:r>
              <a:rPr lang="en-US" sz="1700" i="1" dirty="0"/>
              <a:t>(risk of bias criteria)</a:t>
            </a:r>
          </a:p>
          <a:p>
            <a:pPr marL="1312164" lvl="2" indent="-514350"/>
            <a:r>
              <a:rPr lang="en-US" sz="1700" dirty="0"/>
              <a:t>Inconsistency </a:t>
            </a:r>
            <a:r>
              <a:rPr lang="en-US" sz="1700" i="1" dirty="0"/>
              <a:t>(or heterogeneity)</a:t>
            </a:r>
          </a:p>
          <a:p>
            <a:pPr marL="1312164" lvl="2" indent="-514350"/>
            <a:r>
              <a:rPr lang="en-US" sz="1700" dirty="0"/>
              <a:t>Indirectness </a:t>
            </a:r>
            <a:r>
              <a:rPr lang="en-US" sz="1700" i="1" dirty="0"/>
              <a:t>(PICO and applicability)</a:t>
            </a:r>
          </a:p>
          <a:p>
            <a:pPr marL="1312164" lvl="2" indent="-514350"/>
            <a:r>
              <a:rPr lang="en-US" sz="1700" dirty="0"/>
              <a:t>Imprecision </a:t>
            </a:r>
            <a:r>
              <a:rPr lang="en-US" sz="1700" i="1" dirty="0"/>
              <a:t>(number of events and confidence intervals)</a:t>
            </a:r>
          </a:p>
          <a:p>
            <a:pPr marL="1312164" lvl="2" indent="-514350"/>
            <a:r>
              <a:rPr lang="en-US" sz="1700" dirty="0"/>
              <a:t>Publication bias </a:t>
            </a:r>
          </a:p>
          <a:p>
            <a:pPr marL="684213" lvl="1" indent="-287338"/>
            <a:endParaRPr lang="en-US" sz="2100" dirty="0"/>
          </a:p>
          <a:p>
            <a:pPr marL="684213" lvl="1" indent="-287338"/>
            <a:r>
              <a:rPr lang="en-US" sz="2100" dirty="0"/>
              <a:t>3 factors can increase quality</a:t>
            </a:r>
          </a:p>
          <a:p>
            <a:pPr marL="1311847" lvl="2" indent="-514350">
              <a:defRPr/>
            </a:pPr>
            <a:r>
              <a:rPr lang="en-US" sz="1700" dirty="0"/>
              <a:t>large magnitude of effect</a:t>
            </a:r>
          </a:p>
          <a:p>
            <a:pPr marL="1311847" lvl="2" indent="-514350">
              <a:defRPr/>
            </a:pPr>
            <a:r>
              <a:rPr lang="en-US" sz="1700" dirty="0"/>
              <a:t>all plausible residual confounding may be working to reduce the demonstrated effect or increase the effect if no effect was observed</a:t>
            </a:r>
          </a:p>
          <a:p>
            <a:pPr marL="1311847" lvl="2" indent="-514350">
              <a:defRPr/>
            </a:pPr>
            <a:r>
              <a:rPr lang="en-US" sz="1700" dirty="0"/>
              <a:t>dose-response gradient</a:t>
            </a:r>
            <a:r>
              <a:rPr lang="en-US" sz="2000" dirty="0">
                <a:sym typeface="Symbol"/>
              </a:rPr>
              <a:t>	</a:t>
            </a:r>
          </a:p>
          <a:p>
            <a:pPr>
              <a:buNone/>
            </a:pPr>
            <a:endParaRPr lang="en-US" sz="2000" dirty="0">
              <a:sym typeface="Symbol"/>
            </a:endParaRPr>
          </a:p>
          <a:p>
            <a:pPr marL="342900" lvl="1" indent="0">
              <a:lnSpc>
                <a:spcPct val="90000"/>
              </a:lnSpc>
              <a:buNone/>
              <a:defRPr/>
            </a:pPr>
            <a:endParaRPr lang="en-CA" sz="2000" dirty="0"/>
          </a:p>
          <a:p>
            <a:pPr marL="462915" indent="-462915">
              <a:lnSpc>
                <a:spcPct val="90000"/>
              </a:lnSpc>
              <a:buFont typeface="Wingdings" pitchFamily="2" charset="2"/>
              <a:buNone/>
              <a:defRPr/>
            </a:pPr>
            <a:endParaRPr lang="en-CA" sz="2400" dirty="0"/>
          </a:p>
          <a:p>
            <a:pPr marL="462915" indent="-462915">
              <a:lnSpc>
                <a:spcPct val="90000"/>
              </a:lnSpc>
              <a:buFont typeface="Wingdings" pitchFamily="2" charset="2"/>
              <a:buNone/>
              <a:defRPr/>
            </a:pPr>
            <a:endParaRPr lang="en-US" sz="2000" dirty="0">
              <a:solidFill>
                <a:schemeClr val="tx1"/>
              </a:solidFill>
            </a:endParaRPr>
          </a:p>
          <a:p>
            <a:pPr>
              <a:buNone/>
            </a:pPr>
            <a:endParaRPr lang="en-CA" sz="2800" dirty="0"/>
          </a:p>
        </p:txBody>
      </p:sp>
      <p:sp>
        <p:nvSpPr>
          <p:cNvPr id="29700" name="Text Box 4"/>
          <p:cNvSpPr txBox="1">
            <a:spLocks noChangeArrowheads="1"/>
          </p:cNvSpPr>
          <p:nvPr/>
        </p:nvSpPr>
        <p:spPr bwMode="auto">
          <a:xfrm>
            <a:off x="6248400" y="6489414"/>
            <a:ext cx="4419600" cy="292386"/>
          </a:xfrm>
          <a:prstGeom prst="rect">
            <a:avLst/>
          </a:prstGeom>
          <a:noFill/>
          <a:ln w="9525" algn="ctr">
            <a:noFill/>
            <a:miter lim="800000"/>
            <a:headEnd/>
            <a:tailEnd/>
          </a:ln>
        </p:spPr>
        <p:txBody>
          <a:bodyPr lIns="91439" tIns="45719" rIns="91439" bIns="45719">
            <a:spAutoFit/>
          </a:bodyPr>
          <a:lstStyle/>
          <a:p>
            <a:pPr>
              <a:spcBef>
                <a:spcPct val="50000"/>
              </a:spcBef>
            </a:pPr>
            <a:r>
              <a:rPr lang="en-US" sz="1300" dirty="0"/>
              <a:t>*www.GradeWorking-Group.org</a:t>
            </a:r>
          </a:p>
        </p:txBody>
      </p:sp>
    </p:spTree>
    <p:custDataLst>
      <p:tags r:id="rId1"/>
    </p:custDataLst>
    <p:extLst>
      <p:ext uri="{BB962C8B-B14F-4D97-AF65-F5344CB8AC3E}">
        <p14:creationId xmlns:p14="http://schemas.microsoft.com/office/powerpoint/2010/main" val="8411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40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40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403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403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40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66E-5E8B-4A47-BCB4-F352BF04F9F0}"/>
              </a:ext>
            </a:extLst>
          </p:cNvPr>
          <p:cNvSpPr>
            <a:spLocks noGrp="1"/>
          </p:cNvSpPr>
          <p:nvPr>
            <p:ph type="title"/>
          </p:nvPr>
        </p:nvSpPr>
        <p:spPr/>
        <p:txBody>
          <a:bodyPr>
            <a:normAutofit/>
          </a:bodyPr>
          <a:lstStyle/>
          <a:p>
            <a:r>
              <a:rPr lang="en-US" sz="3200" dirty="0"/>
              <a:t>Assessing quality of individual studies vs body of evidence</a:t>
            </a:r>
          </a:p>
        </p:txBody>
      </p:sp>
      <p:sp>
        <p:nvSpPr>
          <p:cNvPr id="3" name="Content Placeholder 2">
            <a:extLst>
              <a:ext uri="{FF2B5EF4-FFF2-40B4-BE49-F238E27FC236}">
                <a16:creationId xmlns:a16="http://schemas.microsoft.com/office/drawing/2014/main" id="{FFA530BB-1465-2542-96D8-F1A07CE8469D}"/>
              </a:ext>
            </a:extLst>
          </p:cNvPr>
          <p:cNvSpPr>
            <a:spLocks noGrp="1"/>
          </p:cNvSpPr>
          <p:nvPr>
            <p:ph idx="1"/>
          </p:nvPr>
        </p:nvSpPr>
        <p:spPr/>
        <p:txBody>
          <a:bodyPr>
            <a:normAutofit/>
          </a:bodyPr>
          <a:lstStyle/>
          <a:p>
            <a:r>
              <a:rPr lang="en-US" sz="2400" dirty="0"/>
              <a:t>Each study type receives a final evidence rating/score</a:t>
            </a:r>
          </a:p>
          <a:p>
            <a:r>
              <a:rPr lang="en-US" sz="2400" dirty="0"/>
              <a:t>An individual score is assigned to each outcome by combining </a:t>
            </a:r>
            <a:r>
              <a:rPr lang="en-US" sz="2400"/>
              <a:t>individual studies</a:t>
            </a:r>
            <a:endParaRPr lang="en-US" sz="2400" dirty="0"/>
          </a:p>
          <a:p>
            <a:r>
              <a:rPr lang="en-US" sz="2400" dirty="0"/>
              <a:t>A single GRADE score is assigned for the quality of the evidence of each of the outcomes</a:t>
            </a:r>
          </a:p>
        </p:txBody>
      </p:sp>
      <p:sp>
        <p:nvSpPr>
          <p:cNvPr id="4" name="Slide Number Placeholder 3">
            <a:extLst>
              <a:ext uri="{FF2B5EF4-FFF2-40B4-BE49-F238E27FC236}">
                <a16:creationId xmlns:a16="http://schemas.microsoft.com/office/drawing/2014/main" id="{4FD7956C-CD95-F64B-831C-71199ED6E156}"/>
              </a:ext>
            </a:extLst>
          </p:cNvPr>
          <p:cNvSpPr>
            <a:spLocks noGrp="1"/>
          </p:cNvSpPr>
          <p:nvPr>
            <p:ph type="sldNum" sz="quarter" idx="12"/>
          </p:nvPr>
        </p:nvSpPr>
        <p:spPr/>
        <p:txBody>
          <a:bodyPr/>
          <a:lstStyle/>
          <a:p>
            <a:fld id="{341CD068-061B-448F-99CA-64FDB648FE08}" type="slidenum">
              <a:rPr lang="en-US" smtClean="0"/>
              <a:t>81</a:t>
            </a:fld>
            <a:endParaRPr lang="en-US"/>
          </a:p>
        </p:txBody>
      </p:sp>
    </p:spTree>
    <p:extLst>
      <p:ext uri="{BB962C8B-B14F-4D97-AF65-F5344CB8AC3E}">
        <p14:creationId xmlns:p14="http://schemas.microsoft.com/office/powerpoint/2010/main" val="2527963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Synthesizing evidence using Evidence to recommendation framework</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41CD068-061B-448F-99CA-64FDB648FE08}" type="slidenum">
              <a:rPr lang="en-US" smtClean="0"/>
              <a:t>82</a:t>
            </a:fld>
            <a:endParaRPr lang="en-US"/>
          </a:p>
        </p:txBody>
      </p:sp>
    </p:spTree>
    <p:extLst>
      <p:ext uri="{BB962C8B-B14F-4D97-AF65-F5344CB8AC3E}">
        <p14:creationId xmlns:p14="http://schemas.microsoft.com/office/powerpoint/2010/main" val="415232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51D-C149-B54A-B737-579B5D5E3404}"/>
              </a:ext>
            </a:extLst>
          </p:cNvPr>
          <p:cNvSpPr>
            <a:spLocks noGrp="1"/>
          </p:cNvSpPr>
          <p:nvPr>
            <p:ph type="title"/>
          </p:nvPr>
        </p:nvSpPr>
        <p:spPr>
          <a:xfrm>
            <a:off x="628650" y="457200"/>
            <a:ext cx="7886700" cy="1325563"/>
          </a:xfrm>
        </p:spPr>
        <p:txBody>
          <a:bodyPr>
            <a:noAutofit/>
          </a:bodyPr>
          <a:lstStyle/>
          <a:p>
            <a:r>
              <a:rPr lang="en-US" sz="2800" dirty="0"/>
              <a:t>SAGE evidence profile: </a:t>
            </a:r>
            <a:r>
              <a:rPr lang="en-US" sz="2500" b="1" i="1" dirty="0">
                <a:solidFill>
                  <a:schemeClr val="accent1">
                    <a:lumMod val="75000"/>
                  </a:schemeClr>
                </a:solidFill>
              </a:rPr>
              <a:t>Yellow Fever vaccine booster dose in immunocompetent individuals</a:t>
            </a:r>
            <a:br>
              <a:rPr lang="en-US" sz="2000" dirty="0"/>
            </a:br>
            <a:r>
              <a:rPr lang="en-US" sz="1800" b="1" dirty="0"/>
              <a:t>Population: </a:t>
            </a:r>
            <a:r>
              <a:rPr lang="en-US" sz="1800" dirty="0"/>
              <a:t>Immunocompetent individuals </a:t>
            </a:r>
            <a:br>
              <a:rPr lang="en-US" sz="1800" dirty="0"/>
            </a:br>
            <a:r>
              <a:rPr lang="en-US" sz="1800" b="1" dirty="0"/>
              <a:t>Intervention</a:t>
            </a:r>
            <a:r>
              <a:rPr lang="en-US" sz="1800" dirty="0"/>
              <a:t>: Primary yellow fever vaccination </a:t>
            </a:r>
            <a:br>
              <a:rPr lang="en-US" sz="1800" dirty="0"/>
            </a:br>
            <a:r>
              <a:rPr lang="en-US" sz="1800" b="1" dirty="0"/>
              <a:t>Comparison: </a:t>
            </a:r>
            <a:r>
              <a:rPr lang="en-US" sz="1800" dirty="0"/>
              <a:t>No primary vaccination </a:t>
            </a:r>
            <a:br>
              <a:rPr lang="en-US" sz="1800" dirty="0"/>
            </a:br>
            <a:r>
              <a:rPr lang="en-US" sz="1800" b="1" dirty="0"/>
              <a:t>Outcome: </a:t>
            </a:r>
            <a:r>
              <a:rPr lang="en-US" sz="1800" dirty="0"/>
              <a:t>Duration of immunity </a:t>
            </a:r>
            <a:br>
              <a:rPr lang="en-US" sz="2000" dirty="0"/>
            </a:br>
            <a:endParaRPr lang="en-US" sz="2000" dirty="0"/>
          </a:p>
        </p:txBody>
      </p:sp>
      <p:sp>
        <p:nvSpPr>
          <p:cNvPr id="4" name="Slide Number Placeholder 3">
            <a:extLst>
              <a:ext uri="{FF2B5EF4-FFF2-40B4-BE49-F238E27FC236}">
                <a16:creationId xmlns:a16="http://schemas.microsoft.com/office/drawing/2014/main" id="{4FC9C7CB-9F7D-4144-9A40-35B1289519F2}"/>
              </a:ext>
            </a:extLst>
          </p:cNvPr>
          <p:cNvSpPr>
            <a:spLocks noGrp="1"/>
          </p:cNvSpPr>
          <p:nvPr>
            <p:ph type="sldNum" sz="quarter" idx="12"/>
          </p:nvPr>
        </p:nvSpPr>
        <p:spPr/>
        <p:txBody>
          <a:bodyPr/>
          <a:lstStyle/>
          <a:p>
            <a:fld id="{341CD068-061B-448F-99CA-64FDB648FE08}" type="slidenum">
              <a:rPr lang="en-US" smtClean="0"/>
              <a:t>83</a:t>
            </a:fld>
            <a:endParaRPr lang="en-US"/>
          </a:p>
        </p:txBody>
      </p:sp>
      <p:graphicFrame>
        <p:nvGraphicFramePr>
          <p:cNvPr id="7" name="Table 6">
            <a:extLst>
              <a:ext uri="{FF2B5EF4-FFF2-40B4-BE49-F238E27FC236}">
                <a16:creationId xmlns:a16="http://schemas.microsoft.com/office/drawing/2014/main" id="{4A7DBCE7-0B79-A741-89D5-3B320E75C849}"/>
              </a:ext>
            </a:extLst>
          </p:cNvPr>
          <p:cNvGraphicFramePr>
            <a:graphicFrameLocks noGrp="1"/>
          </p:cNvGraphicFramePr>
          <p:nvPr>
            <p:extLst>
              <p:ext uri="{D42A27DB-BD31-4B8C-83A1-F6EECF244321}">
                <p14:modId xmlns:p14="http://schemas.microsoft.com/office/powerpoint/2010/main" val="4016943304"/>
              </p:ext>
            </p:extLst>
          </p:nvPr>
        </p:nvGraphicFramePr>
        <p:xfrm>
          <a:off x="954738" y="2133600"/>
          <a:ext cx="7122462" cy="4673598"/>
        </p:xfrm>
        <a:graphic>
          <a:graphicData uri="http://schemas.openxmlformats.org/drawingml/2006/table">
            <a:tbl>
              <a:tblPr/>
              <a:tblGrid>
                <a:gridCol w="454264">
                  <a:extLst>
                    <a:ext uri="{9D8B030D-6E8A-4147-A177-3AD203B41FA5}">
                      <a16:colId xmlns:a16="http://schemas.microsoft.com/office/drawing/2014/main" val="1271026301"/>
                    </a:ext>
                  </a:extLst>
                </a:gridCol>
                <a:gridCol w="912653">
                  <a:extLst>
                    <a:ext uri="{9D8B030D-6E8A-4147-A177-3AD203B41FA5}">
                      <a16:colId xmlns:a16="http://schemas.microsoft.com/office/drawing/2014/main" val="944447671"/>
                    </a:ext>
                  </a:extLst>
                </a:gridCol>
                <a:gridCol w="1544489">
                  <a:extLst>
                    <a:ext uri="{9D8B030D-6E8A-4147-A177-3AD203B41FA5}">
                      <a16:colId xmlns:a16="http://schemas.microsoft.com/office/drawing/2014/main" val="3027510551"/>
                    </a:ext>
                  </a:extLst>
                </a:gridCol>
                <a:gridCol w="1086856">
                  <a:extLst>
                    <a:ext uri="{9D8B030D-6E8A-4147-A177-3AD203B41FA5}">
                      <a16:colId xmlns:a16="http://schemas.microsoft.com/office/drawing/2014/main" val="1187079937"/>
                    </a:ext>
                  </a:extLst>
                </a:gridCol>
                <a:gridCol w="3124200">
                  <a:extLst>
                    <a:ext uri="{9D8B030D-6E8A-4147-A177-3AD203B41FA5}">
                      <a16:colId xmlns:a16="http://schemas.microsoft.com/office/drawing/2014/main" val="1696890649"/>
                    </a:ext>
                  </a:extLst>
                </a:gridCol>
              </a:tblGrid>
              <a:tr h="356920">
                <a:tc gridSpan="5">
                  <a:txBody>
                    <a:bodyPr/>
                    <a:lstStyle/>
                    <a:p>
                      <a:r>
                        <a:rPr lang="en-US" sz="800" b="1" dirty="0">
                          <a:effectLst/>
                          <a:latin typeface="Arial" panose="020B0604020202020204" pitchFamily="34" charset="0"/>
                        </a:rPr>
                        <a:t>Is there evidence that a booster dose of yellow fever vaccine is required to maintain protection in immunocompetent individuals</a:t>
                      </a:r>
                      <a:r>
                        <a:rPr lang="en-US" sz="900" dirty="0">
                          <a:effectLst/>
                          <a:latin typeface="Calibri" panose="020F0502020204030204" pitchFamily="34" charset="0"/>
                        </a:rPr>
                        <a:t>? </a:t>
                      </a:r>
                      <a:endParaRPr lang="en-US" sz="1500" dirty="0">
                        <a:effectLst/>
                      </a:endParaRPr>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436265"/>
                  </a:ext>
                </a:extLst>
              </a:tr>
              <a:tr h="324467">
                <a:tc gridSpan="3">
                  <a:txBody>
                    <a:bodyPr/>
                    <a:lstStyle/>
                    <a:p>
                      <a:endParaRPr lang="en-US" sz="1500" dirty="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r>
                        <a:rPr lang="en-US" sz="800">
                          <a:effectLst/>
                          <a:latin typeface="ArialMT"/>
                        </a:rPr>
                        <a:t>Rating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Adjustment to rating </a:t>
                      </a:r>
                      <a:endParaRPr lang="en-US"/>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B w="6096"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54163890"/>
                  </a:ext>
                </a:extLst>
              </a:tr>
              <a:tr h="211508">
                <a:tc rowSpan="10">
                  <a:txBody>
                    <a:bodyPr/>
                    <a:lstStyle/>
                    <a:p>
                      <a:pPr algn="ctr"/>
                      <a:r>
                        <a:rPr lang="en-US" sz="1200" b="1" dirty="0">
                          <a:effectLst/>
                        </a:rPr>
                        <a:t>Quality Assessment </a:t>
                      </a:r>
                    </a:p>
                  </a:txBody>
                  <a:tcPr marL="73960" marR="73960" marT="36980" marB="36980" vert="vert270" anchor="ctr">
                    <a:lnL w="609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gridSpan="2">
                  <a:txBody>
                    <a:bodyPr/>
                    <a:lstStyle/>
                    <a:p>
                      <a:r>
                        <a:rPr lang="en-US" sz="800">
                          <a:effectLst/>
                          <a:latin typeface="ArialMT"/>
                        </a:rPr>
                        <a:t>No. of studies/starting rating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r>
                        <a:rPr lang="en-US" sz="800">
                          <a:effectLst/>
                          <a:latin typeface="ArialMT"/>
                        </a:rPr>
                        <a:t>10/observational </a:t>
                      </a:r>
                      <a:r>
                        <a:rPr lang="en-US" sz="500">
                          <a:effectLst/>
                          <a:latin typeface="ArialMT"/>
                        </a:rPr>
                        <a:t>1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2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84143"/>
                  </a:ext>
                </a:extLst>
              </a:tr>
              <a:tr h="211508">
                <a:tc vMerge="1">
                  <a:txBody>
                    <a:bodyPr/>
                    <a:lstStyle/>
                    <a:p>
                      <a:endParaRPr lang="en-US"/>
                    </a:p>
                  </a:txBody>
                  <a:tcPr/>
                </a:tc>
                <a:tc rowSpan="5">
                  <a:txBody>
                    <a:bodyPr/>
                    <a:lstStyle/>
                    <a:p>
                      <a:r>
                        <a:rPr lang="en-US" sz="800">
                          <a:effectLst/>
                          <a:latin typeface="ArialMT"/>
                        </a:rPr>
                        <a:t>Factors decreasing confidence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Limitation in study design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None serious</a:t>
                      </a:r>
                      <a:r>
                        <a:rPr lang="en-US" sz="500">
                          <a:effectLst/>
                          <a:latin typeface="ArialMT"/>
                        </a:rPr>
                        <a:t>2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0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07669"/>
                  </a:ext>
                </a:extLst>
              </a:tr>
              <a:tr h="211508">
                <a:tc vMerge="1">
                  <a:txBody>
                    <a:bodyPr/>
                    <a:lstStyle/>
                    <a:p>
                      <a:endParaRPr lang="en-US"/>
                    </a:p>
                  </a:txBody>
                  <a:tcPr/>
                </a:tc>
                <a:tc vMerge="1">
                  <a:txBody>
                    <a:bodyPr/>
                    <a:lstStyle/>
                    <a:p>
                      <a:endParaRPr lang="en-US"/>
                    </a:p>
                  </a:txBody>
                  <a:tcPr/>
                </a:tc>
                <a:tc>
                  <a:txBody>
                    <a:bodyPr/>
                    <a:lstStyle/>
                    <a:p>
                      <a:r>
                        <a:rPr lang="en-US" sz="800">
                          <a:effectLst/>
                          <a:latin typeface="ArialMT"/>
                        </a:rPr>
                        <a:t>Inconsistency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None serious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0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12738"/>
                  </a:ext>
                </a:extLst>
              </a:tr>
              <a:tr h="211508">
                <a:tc vMerge="1">
                  <a:txBody>
                    <a:bodyPr/>
                    <a:lstStyle/>
                    <a:p>
                      <a:endParaRPr lang="en-US"/>
                    </a:p>
                  </a:txBody>
                  <a:tcPr/>
                </a:tc>
                <a:tc vMerge="1">
                  <a:txBody>
                    <a:bodyPr/>
                    <a:lstStyle/>
                    <a:p>
                      <a:endParaRPr lang="en-US"/>
                    </a:p>
                  </a:txBody>
                  <a:tcPr/>
                </a:tc>
                <a:tc>
                  <a:txBody>
                    <a:bodyPr/>
                    <a:lstStyle/>
                    <a:p>
                      <a:r>
                        <a:rPr lang="en-US" sz="800">
                          <a:effectLst/>
                          <a:latin typeface="ArialMT"/>
                        </a:rPr>
                        <a:t>Indirectness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None serious</a:t>
                      </a:r>
                      <a:r>
                        <a:rPr lang="en-US" sz="500">
                          <a:effectLst/>
                          <a:latin typeface="ArialMT"/>
                        </a:rPr>
                        <a:t>3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a:effectLst/>
                          <a:latin typeface="ArialMT"/>
                        </a:rPr>
                        <a:t>0 </a:t>
                      </a:r>
                      <a:endParaRPr lang="en-US"/>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167649"/>
                  </a:ext>
                </a:extLst>
              </a:tr>
              <a:tr h="211508">
                <a:tc vMerge="1">
                  <a:txBody>
                    <a:bodyPr/>
                    <a:lstStyle/>
                    <a:p>
                      <a:endParaRPr lang="en-US"/>
                    </a:p>
                  </a:txBody>
                  <a:tcPr/>
                </a:tc>
                <a:tc vMerge="1">
                  <a:txBody>
                    <a:bodyPr/>
                    <a:lstStyle/>
                    <a:p>
                      <a:endParaRPr lang="en-US"/>
                    </a:p>
                  </a:txBody>
                  <a:tcPr/>
                </a:tc>
                <a:tc>
                  <a:txBody>
                    <a:bodyPr/>
                    <a:lstStyle/>
                    <a:p>
                      <a:r>
                        <a:rPr lang="en-US" sz="800" dirty="0">
                          <a:effectLst/>
                          <a:latin typeface="ArialMT"/>
                        </a:rPr>
                        <a:t>Imprecision </a:t>
                      </a:r>
                      <a:endParaRPr lang="en-US" sz="1500" dirty="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None Serious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a:effectLst/>
                          <a:latin typeface="ArialMT"/>
                        </a:rPr>
                        <a:t>0 </a:t>
                      </a:r>
                      <a:endParaRPr lang="en-US"/>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479735"/>
                  </a:ext>
                </a:extLst>
              </a:tr>
              <a:tr h="211508">
                <a:tc vMerge="1">
                  <a:txBody>
                    <a:bodyPr/>
                    <a:lstStyle/>
                    <a:p>
                      <a:endParaRPr lang="en-US"/>
                    </a:p>
                  </a:txBody>
                  <a:tcPr/>
                </a:tc>
                <a:tc vMerge="1">
                  <a:txBody>
                    <a:bodyPr/>
                    <a:lstStyle/>
                    <a:p>
                      <a:endParaRPr lang="en-US"/>
                    </a:p>
                  </a:txBody>
                  <a:tcPr/>
                </a:tc>
                <a:tc>
                  <a:txBody>
                    <a:bodyPr/>
                    <a:lstStyle/>
                    <a:p>
                      <a:r>
                        <a:rPr lang="en-US" sz="800">
                          <a:effectLst/>
                          <a:latin typeface="ArialMT"/>
                        </a:rPr>
                        <a:t>Publication bias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None serious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0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18540"/>
                  </a:ext>
                </a:extLst>
              </a:tr>
              <a:tr h="211508">
                <a:tc vMerge="1">
                  <a:txBody>
                    <a:bodyPr/>
                    <a:lstStyle/>
                    <a:p>
                      <a:endParaRPr lang="en-US"/>
                    </a:p>
                  </a:txBody>
                  <a:tcPr/>
                </a:tc>
                <a:tc rowSpan="3">
                  <a:txBody>
                    <a:bodyPr/>
                    <a:lstStyle/>
                    <a:p>
                      <a:r>
                        <a:rPr lang="en-US" sz="800">
                          <a:effectLst/>
                          <a:latin typeface="ArialMT"/>
                        </a:rPr>
                        <a:t>Factors increasing confidence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Large effect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Not applicable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a:effectLst/>
                          <a:latin typeface="ArialMT"/>
                        </a:rPr>
                        <a:t>0 </a:t>
                      </a:r>
                      <a:endParaRPr lang="en-US"/>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147953"/>
                  </a:ext>
                </a:extLst>
              </a:tr>
              <a:tr h="211508">
                <a:tc vMerge="1">
                  <a:txBody>
                    <a:bodyPr/>
                    <a:lstStyle/>
                    <a:p>
                      <a:endParaRPr lang="en-US"/>
                    </a:p>
                  </a:txBody>
                  <a:tcPr/>
                </a:tc>
                <a:tc vMerge="1">
                  <a:txBody>
                    <a:bodyPr/>
                    <a:lstStyle/>
                    <a:p>
                      <a:endParaRPr lang="en-US"/>
                    </a:p>
                  </a:txBody>
                  <a:tcPr/>
                </a:tc>
                <a:tc>
                  <a:txBody>
                    <a:bodyPr/>
                    <a:lstStyle/>
                    <a:p>
                      <a:r>
                        <a:rPr lang="en-US" sz="800">
                          <a:effectLst/>
                          <a:latin typeface="ArialMT"/>
                        </a:rPr>
                        <a:t>Dose-response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a:effectLst/>
                          <a:latin typeface="ArialMT"/>
                        </a:rPr>
                        <a:t>Not applicable </a:t>
                      </a:r>
                      <a:endParaRPr lang="en-US"/>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0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404883"/>
                  </a:ext>
                </a:extLst>
              </a:tr>
              <a:tr h="343700">
                <a:tc vMerge="1">
                  <a:txBody>
                    <a:bodyPr/>
                    <a:lstStyle/>
                    <a:p>
                      <a:endParaRPr lang="en-US"/>
                    </a:p>
                  </a:txBody>
                  <a:tcPr/>
                </a:tc>
                <a:tc vMerge="1">
                  <a:txBody>
                    <a:bodyPr/>
                    <a:lstStyle/>
                    <a:p>
                      <a:endParaRPr lang="en-US"/>
                    </a:p>
                  </a:txBody>
                  <a:tcPr/>
                </a:tc>
                <a:tc>
                  <a:txBody>
                    <a:bodyPr/>
                    <a:lstStyle/>
                    <a:p>
                      <a:r>
                        <a:rPr lang="en-US" sz="800">
                          <a:effectLst/>
                          <a:latin typeface="ArialMT"/>
                        </a:rPr>
                        <a:t>Antagonistic bias and confounding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dirty="0">
                          <a:effectLst/>
                          <a:latin typeface="ArialMT"/>
                        </a:rPr>
                        <a:t>Not applicable </a:t>
                      </a:r>
                      <a:endParaRPr lang="en-US" dirty="0"/>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800" dirty="0">
                          <a:effectLst/>
                          <a:latin typeface="ArialMT"/>
                        </a:rPr>
                        <a:t>0 </a:t>
                      </a:r>
                      <a:endParaRPr lang="en-US" dirty="0"/>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038635"/>
                  </a:ext>
                </a:extLst>
              </a:tr>
              <a:tr h="343700">
                <a:tc vMerge="1">
                  <a:txBody>
                    <a:bodyPr/>
                    <a:lstStyle/>
                    <a:p>
                      <a:endParaRPr lang="en-US"/>
                    </a:p>
                  </a:txBody>
                  <a:tcPr/>
                </a:tc>
                <a:tc gridSpan="3">
                  <a:txBody>
                    <a:bodyPr/>
                    <a:lstStyle/>
                    <a:p>
                      <a:r>
                        <a:rPr lang="en-US" sz="800" b="1">
                          <a:effectLst/>
                          <a:latin typeface="Arial" panose="020B0604020202020204" pitchFamily="34" charset="0"/>
                        </a:rPr>
                        <a:t>Final numerical rating of quality of evidence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pPr algn="ctr"/>
                      <a:r>
                        <a:rPr lang="en-US" sz="800" b="1" dirty="0">
                          <a:effectLst/>
                          <a:latin typeface="Arial" panose="020B0604020202020204" pitchFamily="34" charset="0"/>
                        </a:rPr>
                        <a:t>2 </a:t>
                      </a:r>
                      <a:endParaRPr lang="en-US" sz="1500" dirty="0">
                        <a:effectLst/>
                      </a:endParaRPr>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49652"/>
                  </a:ext>
                </a:extLst>
              </a:tr>
              <a:tr h="343700">
                <a:tc rowSpan="2">
                  <a:txBody>
                    <a:bodyPr/>
                    <a:lstStyle/>
                    <a:p>
                      <a:pPr algn="ctr"/>
                      <a:r>
                        <a:rPr lang="en-US" sz="1200" b="1" dirty="0">
                          <a:effectLst/>
                        </a:rPr>
                        <a:t>Summary of Findings</a:t>
                      </a:r>
                    </a:p>
                  </a:txBody>
                  <a:tcPr marL="73960" marR="73960" marT="36980" marB="36980" vert="vert270" anchor="ctr">
                    <a:lnL w="609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gridSpan="3">
                  <a:txBody>
                    <a:bodyPr/>
                    <a:lstStyle/>
                    <a:p>
                      <a:r>
                        <a:rPr lang="en-US" sz="800" b="1">
                          <a:effectLst/>
                          <a:latin typeface="Arial" panose="020B0604020202020204" pitchFamily="34" charset="0"/>
                        </a:rPr>
                        <a:t>Statement on quality of evidence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b="1">
                          <a:effectLst/>
                          <a:latin typeface="Arial" panose="020B0604020202020204" pitchFamily="34" charset="0"/>
                        </a:rPr>
                        <a:t>Our confidence in the estimate of the effect on the outcome is limited. </a:t>
                      </a:r>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233049"/>
                  </a:ext>
                </a:extLst>
              </a:tr>
              <a:tr h="1269047">
                <a:tc vMerge="1">
                  <a:txBody>
                    <a:bodyPr/>
                    <a:lstStyle/>
                    <a:p>
                      <a:endParaRPr lang="en-US"/>
                    </a:p>
                  </a:txBody>
                  <a:tcPr/>
                </a:tc>
                <a:tc gridSpan="3">
                  <a:txBody>
                    <a:bodyPr/>
                    <a:lstStyle/>
                    <a:p>
                      <a:r>
                        <a:rPr lang="en-US" sz="800" b="1">
                          <a:effectLst/>
                          <a:latin typeface="Arial" panose="020B0604020202020204" pitchFamily="34" charset="0"/>
                        </a:rPr>
                        <a:t>Conclusion </a:t>
                      </a:r>
                      <a:endParaRPr lang="en-US" sz="1500">
                        <a:effectLst/>
                      </a:endParaRPr>
                    </a:p>
                  </a:txBody>
                  <a:tcPr marL="73960" marR="73960" marT="36980" marB="36980"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sz="1500">
                        <a:effectLst/>
                      </a:endParaRPr>
                    </a:p>
                  </a:txBody>
                  <a:tcPr marL="73960" marR="73960" marT="36980" marB="36980"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800" dirty="0">
                          <a:effectLst/>
                          <a:latin typeface="ArialMT"/>
                        </a:rPr>
                        <a:t>Over 540 million doses of yellow fever vaccine have been used (1) with only 12 cases of secondary vaccine failure reported (2-6)</a:t>
                      </a:r>
                      <a:r>
                        <a:rPr lang="en-US" sz="500" dirty="0">
                          <a:effectLst/>
                          <a:latin typeface="ArialMT"/>
                        </a:rPr>
                        <a:t>4</a:t>
                      </a:r>
                      <a:r>
                        <a:rPr lang="en-US" sz="800" dirty="0">
                          <a:effectLst/>
                          <a:latin typeface="ArialMT"/>
                        </a:rPr>
                        <a:t>. Healthy persons rarely fail to develop neutralizing antibodies after vaccination (7). Neutralizing antibody </a:t>
                      </a:r>
                      <a:r>
                        <a:rPr lang="en-US" sz="800" dirty="0" err="1">
                          <a:effectLst/>
                          <a:latin typeface="ArialMT"/>
                        </a:rPr>
                        <a:t>titres</a:t>
                      </a:r>
                      <a:r>
                        <a:rPr lang="en-US" sz="800" dirty="0">
                          <a:effectLst/>
                          <a:latin typeface="ArialMT"/>
                        </a:rPr>
                        <a:t> can be found in most vaccines more than 10 years after vaccination (8-19). Immunity might also be cell- mediated (13;15). In endemic settings, high primary vaccination coverage (60-80%) prevents outbreaks. (20). In immunocompetent persons there is no demonstrated need for a booster dose every ten years. </a:t>
                      </a:r>
                      <a:endParaRPr lang="en-US" sz="1500" dirty="0">
                        <a:effectLst/>
                      </a:endParaRPr>
                    </a:p>
                  </a:txBody>
                  <a:tcPr marL="73960" marR="73960" marT="36980" marB="36980" anchor="ctr">
                    <a:lnL w="6096" cap="flat" cmpd="sng" algn="ctr">
                      <a:solidFill>
                        <a:srgbClr val="000000"/>
                      </a:solidFill>
                      <a:prstDash val="solid"/>
                      <a:round/>
                      <a:headEnd type="none" w="med" len="med"/>
                      <a:tailEnd type="none" w="med" len="med"/>
                    </a:lnL>
                    <a:lnR w="9144"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605495"/>
                  </a:ext>
                </a:extLst>
              </a:tr>
            </a:tbl>
          </a:graphicData>
        </a:graphic>
      </p:graphicFrame>
      <p:pic>
        <p:nvPicPr>
          <p:cNvPr id="1066" name="Picture 42" descr="page1image4214563264">
            <a:extLst>
              <a:ext uri="{FF2B5EF4-FFF2-40B4-BE49-F238E27FC236}">
                <a16:creationId xmlns:a16="http://schemas.microsoft.com/office/drawing/2014/main" id="{C0250F1D-CED1-2442-AD0D-022F05639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page1image4214566960">
            <a:extLst>
              <a:ext uri="{FF2B5EF4-FFF2-40B4-BE49-F238E27FC236}">
                <a16:creationId xmlns:a16="http://schemas.microsoft.com/office/drawing/2014/main" id="{712AA5ED-CF67-064A-ADDE-19CDC7E98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4214567376">
            <a:extLst>
              <a:ext uri="{FF2B5EF4-FFF2-40B4-BE49-F238E27FC236}">
                <a16:creationId xmlns:a16="http://schemas.microsoft.com/office/drawing/2014/main" id="{886B0FD2-3C09-294B-89B0-F44DF3DDD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4214570384">
            <a:extLst>
              <a:ext uri="{FF2B5EF4-FFF2-40B4-BE49-F238E27FC236}">
                <a16:creationId xmlns:a16="http://schemas.microsoft.com/office/drawing/2014/main" id="{C1B7A51C-D9FF-564F-8558-9FB41694F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age1image4214570992">
            <a:extLst>
              <a:ext uri="{FF2B5EF4-FFF2-40B4-BE49-F238E27FC236}">
                <a16:creationId xmlns:a16="http://schemas.microsoft.com/office/drawing/2014/main" id="{86FF942B-6D3E-0546-B5CC-2893AD417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page1image4132664432">
            <a:extLst>
              <a:ext uri="{FF2B5EF4-FFF2-40B4-BE49-F238E27FC236}">
                <a16:creationId xmlns:a16="http://schemas.microsoft.com/office/drawing/2014/main" id="{78C63D59-587D-2544-8CB2-1D7A28E27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4132677088">
            <a:extLst>
              <a:ext uri="{FF2B5EF4-FFF2-40B4-BE49-F238E27FC236}">
                <a16:creationId xmlns:a16="http://schemas.microsoft.com/office/drawing/2014/main" id="{CE06277D-0C84-9145-9834-181D8FDFC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4132971280">
            <a:extLst>
              <a:ext uri="{FF2B5EF4-FFF2-40B4-BE49-F238E27FC236}">
                <a16:creationId xmlns:a16="http://schemas.microsoft.com/office/drawing/2014/main" id="{4C99745E-268B-BF49-8263-EB1B03F61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age1image4133272384">
            <a:extLst>
              <a:ext uri="{FF2B5EF4-FFF2-40B4-BE49-F238E27FC236}">
                <a16:creationId xmlns:a16="http://schemas.microsoft.com/office/drawing/2014/main" id="{613437C4-C061-9146-A2B8-071F3191B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page1image4132728704">
            <a:extLst>
              <a:ext uri="{FF2B5EF4-FFF2-40B4-BE49-F238E27FC236}">
                <a16:creationId xmlns:a16="http://schemas.microsoft.com/office/drawing/2014/main" id="{165931E2-E095-3047-A84C-3BB6E0AA1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1image4132659584">
            <a:extLst>
              <a:ext uri="{FF2B5EF4-FFF2-40B4-BE49-F238E27FC236}">
                <a16:creationId xmlns:a16="http://schemas.microsoft.com/office/drawing/2014/main" id="{D404D2B9-DBB4-204E-85F2-FB0A3AE36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page1image4132600624">
            <a:extLst>
              <a:ext uri="{FF2B5EF4-FFF2-40B4-BE49-F238E27FC236}">
                <a16:creationId xmlns:a16="http://schemas.microsoft.com/office/drawing/2014/main" id="{53C01D13-D59D-CA48-9DBC-50A7D858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4132825648">
            <a:extLst>
              <a:ext uri="{FF2B5EF4-FFF2-40B4-BE49-F238E27FC236}">
                <a16:creationId xmlns:a16="http://schemas.microsoft.com/office/drawing/2014/main" id="{5B400527-8EAC-B046-8588-37CC199E2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4133160880">
            <a:extLst>
              <a:ext uri="{FF2B5EF4-FFF2-40B4-BE49-F238E27FC236}">
                <a16:creationId xmlns:a16="http://schemas.microsoft.com/office/drawing/2014/main" id="{2B203265-42B7-C64C-B4C4-A3C264D25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age1image4133161440">
            <a:extLst>
              <a:ext uri="{FF2B5EF4-FFF2-40B4-BE49-F238E27FC236}">
                <a16:creationId xmlns:a16="http://schemas.microsoft.com/office/drawing/2014/main" id="{3C13F820-7F28-AB47-837A-2621BFF16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page1image4133163040">
            <a:extLst>
              <a:ext uri="{FF2B5EF4-FFF2-40B4-BE49-F238E27FC236}">
                <a16:creationId xmlns:a16="http://schemas.microsoft.com/office/drawing/2014/main" id="{CB86E7CF-7DB6-3E4C-A608-C0F693A41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1image4133017136">
            <a:extLst>
              <a:ext uri="{FF2B5EF4-FFF2-40B4-BE49-F238E27FC236}">
                <a16:creationId xmlns:a16="http://schemas.microsoft.com/office/drawing/2014/main" id="{734AD62A-60D5-614F-8D66-87F443204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page1image4133019936">
            <a:extLst>
              <a:ext uri="{FF2B5EF4-FFF2-40B4-BE49-F238E27FC236}">
                <a16:creationId xmlns:a16="http://schemas.microsoft.com/office/drawing/2014/main" id="{3F26AAAE-3C01-C446-91E1-B2D455C11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page1image4132735440">
            <a:extLst>
              <a:ext uri="{FF2B5EF4-FFF2-40B4-BE49-F238E27FC236}">
                <a16:creationId xmlns:a16="http://schemas.microsoft.com/office/drawing/2014/main" id="{67650DF4-7739-3C47-B70D-69FE18E1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image4132997408">
            <a:extLst>
              <a:ext uri="{FF2B5EF4-FFF2-40B4-BE49-F238E27FC236}">
                <a16:creationId xmlns:a16="http://schemas.microsoft.com/office/drawing/2014/main" id="{9AFBAC7A-C23F-854C-8F55-791792A44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image4133001536">
            <a:extLst>
              <a:ext uri="{FF2B5EF4-FFF2-40B4-BE49-F238E27FC236}">
                <a16:creationId xmlns:a16="http://schemas.microsoft.com/office/drawing/2014/main" id="{B2063BE2-BF53-384C-B0B9-9E441DEF3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page1image4133002256">
            <a:extLst>
              <a:ext uri="{FF2B5EF4-FFF2-40B4-BE49-F238E27FC236}">
                <a16:creationId xmlns:a16="http://schemas.microsoft.com/office/drawing/2014/main" id="{ABF2A85C-8838-E240-86A0-98ECB2B10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age1image4133005408">
            <a:extLst>
              <a:ext uri="{FF2B5EF4-FFF2-40B4-BE49-F238E27FC236}">
                <a16:creationId xmlns:a16="http://schemas.microsoft.com/office/drawing/2014/main" id="{81684C3E-9FE8-6A4E-95FF-D302C8BE1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image4133169216">
            <a:extLst>
              <a:ext uri="{FF2B5EF4-FFF2-40B4-BE49-F238E27FC236}">
                <a16:creationId xmlns:a16="http://schemas.microsoft.com/office/drawing/2014/main" id="{F895ADC8-0964-3947-921B-6CF063B82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image4133006368">
            <a:extLst>
              <a:ext uri="{FF2B5EF4-FFF2-40B4-BE49-F238E27FC236}">
                <a16:creationId xmlns:a16="http://schemas.microsoft.com/office/drawing/2014/main" id="{BDFA25B1-FFF1-414C-B119-F42A4CCA9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1image4133129392">
            <a:extLst>
              <a:ext uri="{FF2B5EF4-FFF2-40B4-BE49-F238E27FC236}">
                <a16:creationId xmlns:a16="http://schemas.microsoft.com/office/drawing/2014/main" id="{E2AF61E8-C66E-CF48-A6FF-F95AFD6D9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1image4133133824">
            <a:extLst>
              <a:ext uri="{FF2B5EF4-FFF2-40B4-BE49-F238E27FC236}">
                <a16:creationId xmlns:a16="http://schemas.microsoft.com/office/drawing/2014/main" id="{5F5FFF32-C812-9549-995E-3327A338A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image4133134544">
            <a:extLst>
              <a:ext uri="{FF2B5EF4-FFF2-40B4-BE49-F238E27FC236}">
                <a16:creationId xmlns:a16="http://schemas.microsoft.com/office/drawing/2014/main" id="{C51A1F69-89EB-DA42-811E-D1059868D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image4133137824">
            <a:extLst>
              <a:ext uri="{FF2B5EF4-FFF2-40B4-BE49-F238E27FC236}">
                <a16:creationId xmlns:a16="http://schemas.microsoft.com/office/drawing/2014/main" id="{9725964A-F008-AE42-9637-640E8F871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image4133138448">
            <a:extLst>
              <a:ext uri="{FF2B5EF4-FFF2-40B4-BE49-F238E27FC236}">
                <a16:creationId xmlns:a16="http://schemas.microsoft.com/office/drawing/2014/main" id="{05B832A7-A61F-4740-BED1-C1A71591C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image4133140112">
            <a:extLst>
              <a:ext uri="{FF2B5EF4-FFF2-40B4-BE49-F238E27FC236}">
                <a16:creationId xmlns:a16="http://schemas.microsoft.com/office/drawing/2014/main" id="{DEE18E82-3DD2-374E-B041-27C1FE1E6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1image4133239088">
            <a:extLst>
              <a:ext uri="{FF2B5EF4-FFF2-40B4-BE49-F238E27FC236}">
                <a16:creationId xmlns:a16="http://schemas.microsoft.com/office/drawing/2014/main" id="{DF1BCC84-E844-F647-BBB2-8FB06A7D9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image4131561712">
            <a:extLst>
              <a:ext uri="{FF2B5EF4-FFF2-40B4-BE49-F238E27FC236}">
                <a16:creationId xmlns:a16="http://schemas.microsoft.com/office/drawing/2014/main" id="{AA5F2502-136D-A647-8819-F47C78BF0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image4212210816">
            <a:extLst>
              <a:ext uri="{FF2B5EF4-FFF2-40B4-BE49-F238E27FC236}">
                <a16:creationId xmlns:a16="http://schemas.microsoft.com/office/drawing/2014/main" id="{EB8A658B-B342-7840-8599-DFD4C52E8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image4132371984">
            <a:extLst>
              <a:ext uri="{FF2B5EF4-FFF2-40B4-BE49-F238E27FC236}">
                <a16:creationId xmlns:a16="http://schemas.microsoft.com/office/drawing/2014/main" id="{8AD0CEE1-6271-E949-A2F5-FD7E088B1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image4132331488">
            <a:extLst>
              <a:ext uri="{FF2B5EF4-FFF2-40B4-BE49-F238E27FC236}">
                <a16:creationId xmlns:a16="http://schemas.microsoft.com/office/drawing/2014/main" id="{545C4C1A-542D-6F43-AFC1-55C27269E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image4132292672">
            <a:extLst>
              <a:ext uri="{FF2B5EF4-FFF2-40B4-BE49-F238E27FC236}">
                <a16:creationId xmlns:a16="http://schemas.microsoft.com/office/drawing/2014/main" id="{3CAD1862-CC76-BD43-83D7-C503DF7CC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82245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83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557"/>
            <a:ext cx="8286750" cy="1325563"/>
          </a:xfrm>
        </p:spPr>
        <p:txBody>
          <a:bodyPr>
            <a:noAutofit/>
          </a:bodyPr>
          <a:lstStyle/>
          <a:p>
            <a:r>
              <a:rPr lang="en-US" sz="2800" dirty="0"/>
              <a:t>SAGE evidence profile:  </a:t>
            </a:r>
            <a:r>
              <a:rPr lang="en-US" sz="2500" b="1" i="1" dirty="0">
                <a:solidFill>
                  <a:schemeClr val="accent1">
                    <a:lumMod val="75000"/>
                  </a:schemeClr>
                </a:solidFill>
              </a:rPr>
              <a:t>Yellow fever vaccine-associated </a:t>
            </a:r>
            <a:r>
              <a:rPr lang="en-US" sz="2500" b="1" i="1" dirty="0" err="1">
                <a:solidFill>
                  <a:schemeClr val="accent1">
                    <a:lumMod val="75000"/>
                  </a:schemeClr>
                </a:solidFill>
              </a:rPr>
              <a:t>viscerotropic</a:t>
            </a:r>
            <a:r>
              <a:rPr lang="en-US" sz="2500" b="1" i="1" dirty="0">
                <a:solidFill>
                  <a:schemeClr val="accent1">
                    <a:lumMod val="75000"/>
                  </a:schemeClr>
                </a:solidFill>
              </a:rPr>
              <a:t> disease in travelers aged </a:t>
            </a:r>
            <a:r>
              <a:rPr lang="en-US" sz="2500" b="1" i="1" u="sng" dirty="0">
                <a:solidFill>
                  <a:schemeClr val="accent1">
                    <a:lumMod val="75000"/>
                  </a:schemeClr>
                </a:solidFill>
              </a:rPr>
              <a:t>&gt;</a:t>
            </a:r>
            <a:r>
              <a:rPr lang="en-US" sz="2500" b="1" i="1" dirty="0">
                <a:solidFill>
                  <a:schemeClr val="accent1">
                    <a:lumMod val="75000"/>
                  </a:schemeClr>
                </a:solidFill>
              </a:rPr>
              <a:t>60 years</a:t>
            </a:r>
            <a:r>
              <a:rPr lang="en-US" sz="2800" i="1" dirty="0">
                <a:solidFill>
                  <a:schemeClr val="accent1">
                    <a:lumMod val="75000"/>
                  </a:schemeClr>
                </a:solidFill>
              </a:rPr>
              <a:t> </a:t>
            </a:r>
            <a:r>
              <a:rPr lang="en-US" sz="2800" i="1" dirty="0"/>
              <a:t> </a:t>
            </a:r>
            <a:br>
              <a:rPr lang="en-US" sz="2000" dirty="0"/>
            </a:br>
            <a:r>
              <a:rPr lang="en-US" sz="1800" b="1" dirty="0"/>
              <a:t>Population: </a:t>
            </a:r>
            <a:r>
              <a:rPr lang="en-US" sz="1800" dirty="0" err="1"/>
              <a:t>Travellers</a:t>
            </a:r>
            <a:r>
              <a:rPr lang="en-US" sz="1800" dirty="0"/>
              <a:t> receiving yellow fever vaccination </a:t>
            </a:r>
            <a:br>
              <a:rPr lang="en-US" sz="1800" dirty="0"/>
            </a:br>
            <a:r>
              <a:rPr lang="en-US" sz="1800" b="1" dirty="0"/>
              <a:t>Intervention</a:t>
            </a:r>
            <a:r>
              <a:rPr lang="en-US" sz="1800" dirty="0"/>
              <a:t>: Yellow fever vaccination ≥ 60 years of age </a:t>
            </a:r>
            <a:br>
              <a:rPr lang="en-US" sz="1800" dirty="0"/>
            </a:br>
            <a:r>
              <a:rPr lang="en-US" sz="1800" b="1" dirty="0"/>
              <a:t>Comparison: </a:t>
            </a:r>
            <a:r>
              <a:rPr lang="en-US" sz="1800" dirty="0"/>
              <a:t>Yellow fever vaccination &lt; 60 years of age</a:t>
            </a:r>
            <a:br>
              <a:rPr lang="en-US" sz="1800" dirty="0"/>
            </a:br>
            <a:r>
              <a:rPr lang="en-US" sz="1800" b="1" dirty="0"/>
              <a:t>Outcome: </a:t>
            </a:r>
            <a:r>
              <a:rPr lang="en-US" sz="1800" dirty="0"/>
              <a:t>Yellow fever vaccine-associated </a:t>
            </a:r>
            <a:r>
              <a:rPr lang="en-US" sz="1800" dirty="0" err="1"/>
              <a:t>viscerotropic</a:t>
            </a:r>
            <a:r>
              <a:rPr lang="en-US" sz="1800" dirty="0"/>
              <a:t> disease</a:t>
            </a:r>
            <a:r>
              <a:rPr lang="en-US" sz="2000" dirty="0"/>
              <a:t> </a:t>
            </a:r>
            <a:br>
              <a:rPr lang="en-US" sz="2000" dirty="0"/>
            </a:br>
            <a:endParaRPr lang="en-US" sz="2000" i="1" dirty="0">
              <a:solidFill>
                <a:schemeClr val="accent1">
                  <a:lumMod val="75000"/>
                </a:schemeClr>
              </a:solidFill>
            </a:endParaRPr>
          </a:p>
        </p:txBody>
      </p:sp>
      <p:sp>
        <p:nvSpPr>
          <p:cNvPr id="3" name="Slide Number Placeholder 2"/>
          <p:cNvSpPr>
            <a:spLocks noGrp="1"/>
          </p:cNvSpPr>
          <p:nvPr>
            <p:ph type="sldNum" sz="quarter" idx="12"/>
          </p:nvPr>
        </p:nvSpPr>
        <p:spPr>
          <a:xfrm>
            <a:off x="6457950" y="6324600"/>
            <a:ext cx="2057400" cy="365125"/>
          </a:xfrm>
        </p:spPr>
        <p:txBody>
          <a:bodyPr/>
          <a:lstStyle/>
          <a:p>
            <a:pPr>
              <a:defRPr/>
            </a:pPr>
            <a:fld id="{749DAD02-00F3-470A-8742-28ED1E3210E3}" type="slidenum">
              <a:rPr lang="en-US" smtClean="0"/>
              <a:pPr>
                <a:defRPr/>
              </a:pPr>
              <a:t>84</a:t>
            </a:fld>
            <a:endParaRPr lang="en-US" dirty="0"/>
          </a:p>
        </p:txBody>
      </p:sp>
      <p:graphicFrame>
        <p:nvGraphicFramePr>
          <p:cNvPr id="4" name="Table 3">
            <a:extLst>
              <a:ext uri="{FF2B5EF4-FFF2-40B4-BE49-F238E27FC236}">
                <a16:creationId xmlns:a16="http://schemas.microsoft.com/office/drawing/2014/main" id="{08B54027-7B44-A740-89A3-E0EC16FEB54B}"/>
              </a:ext>
            </a:extLst>
          </p:cNvPr>
          <p:cNvGraphicFramePr>
            <a:graphicFrameLocks noGrp="1"/>
          </p:cNvGraphicFramePr>
          <p:nvPr/>
        </p:nvGraphicFramePr>
        <p:xfrm>
          <a:off x="914400" y="2021524"/>
          <a:ext cx="7315200" cy="4760276"/>
        </p:xfrm>
        <a:graphic>
          <a:graphicData uri="http://schemas.openxmlformats.org/drawingml/2006/table">
            <a:tbl>
              <a:tblPr/>
              <a:tblGrid>
                <a:gridCol w="457200">
                  <a:extLst>
                    <a:ext uri="{9D8B030D-6E8A-4147-A177-3AD203B41FA5}">
                      <a16:colId xmlns:a16="http://schemas.microsoft.com/office/drawing/2014/main" val="2494981417"/>
                    </a:ext>
                  </a:extLst>
                </a:gridCol>
                <a:gridCol w="1371600">
                  <a:extLst>
                    <a:ext uri="{9D8B030D-6E8A-4147-A177-3AD203B41FA5}">
                      <a16:colId xmlns:a16="http://schemas.microsoft.com/office/drawing/2014/main" val="1961265971"/>
                    </a:ext>
                  </a:extLst>
                </a:gridCol>
                <a:gridCol w="1752600">
                  <a:extLst>
                    <a:ext uri="{9D8B030D-6E8A-4147-A177-3AD203B41FA5}">
                      <a16:colId xmlns:a16="http://schemas.microsoft.com/office/drawing/2014/main" val="803303882"/>
                    </a:ext>
                  </a:extLst>
                </a:gridCol>
                <a:gridCol w="838200">
                  <a:extLst>
                    <a:ext uri="{9D8B030D-6E8A-4147-A177-3AD203B41FA5}">
                      <a16:colId xmlns:a16="http://schemas.microsoft.com/office/drawing/2014/main" val="3248931418"/>
                    </a:ext>
                  </a:extLst>
                </a:gridCol>
                <a:gridCol w="2895600">
                  <a:extLst>
                    <a:ext uri="{9D8B030D-6E8A-4147-A177-3AD203B41FA5}">
                      <a16:colId xmlns:a16="http://schemas.microsoft.com/office/drawing/2014/main" val="3494034611"/>
                    </a:ext>
                  </a:extLst>
                </a:gridCol>
              </a:tblGrid>
              <a:tr h="0">
                <a:tc gridSpan="5">
                  <a:txBody>
                    <a:bodyPr/>
                    <a:lstStyle/>
                    <a:p>
                      <a:r>
                        <a:rPr lang="en-US" sz="700" dirty="0">
                          <a:effectLst/>
                          <a:latin typeface="Calibri" panose="020F0502020204030204" pitchFamily="34" charset="0"/>
                        </a:rPr>
                        <a:t>Are(elderly(travelers(over(60(years(of(age(at(greater(risk(of(Yellow(fever(</a:t>
                      </a:r>
                      <a:r>
                        <a:rPr lang="en-US" sz="700" dirty="0" err="1">
                          <a:effectLst/>
                          <a:latin typeface="Calibri" panose="020F0502020204030204" pitchFamily="34" charset="0"/>
                        </a:rPr>
                        <a:t>vaccineSassociated</a:t>
                      </a:r>
                      <a:r>
                        <a:rPr lang="en-US" sz="700" dirty="0">
                          <a:effectLst/>
                          <a:latin typeface="Calibri" panose="020F0502020204030204" pitchFamily="34" charset="0"/>
                        </a:rPr>
                        <a:t>( </a:t>
                      </a:r>
                      <a:r>
                        <a:rPr lang="en-US" sz="700" dirty="0" err="1">
                          <a:effectLst/>
                          <a:latin typeface="Calibri" panose="020F0502020204030204" pitchFamily="34" charset="0"/>
                        </a:rPr>
                        <a:t>viscerotropic</a:t>
                      </a:r>
                      <a:r>
                        <a:rPr lang="en-US" sz="700" dirty="0">
                          <a:effectLst/>
                          <a:latin typeface="Calibri" panose="020F0502020204030204" pitchFamily="34" charset="0"/>
                        </a:rPr>
                        <a:t>(disease((YFSAVD)?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1700806"/>
                  </a:ext>
                </a:extLst>
              </a:tr>
              <a:tr h="241183">
                <a:tc gridSpan="3">
                  <a:txBody>
                    <a:bodyPr/>
                    <a:lstStyle/>
                    <a:p>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r>
                        <a:rPr lang="en-US" sz="700">
                          <a:effectLst/>
                          <a:latin typeface="ArialMT"/>
                        </a:rPr>
                        <a:t>Rating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Adjustment to rating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0875030"/>
                  </a:ext>
                </a:extLst>
              </a:tr>
              <a:tr h="160788">
                <a:tc rowSpan="10">
                  <a:txBody>
                    <a:bodyPr/>
                    <a:lstStyle/>
                    <a:p>
                      <a:pPr algn="ctr"/>
                      <a:r>
                        <a:rPr lang="en-US" sz="1200" dirty="0">
                          <a:effectLst/>
                        </a:rPr>
                        <a:t>Quality Assessment</a:t>
                      </a:r>
                    </a:p>
                  </a:txBody>
                  <a:tcPr marL="60296" marR="60296" marT="30148" marB="30148" vert="vert270" anchor="ctr">
                    <a:lnL w="609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gridSpan="2">
                  <a:txBody>
                    <a:bodyPr/>
                    <a:lstStyle/>
                    <a:p>
                      <a:r>
                        <a:rPr lang="en-US" sz="700">
                          <a:effectLst/>
                          <a:latin typeface="ArialMT"/>
                        </a:rPr>
                        <a:t>No. of studies/starting rating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r>
                        <a:rPr lang="en-US" sz="700">
                          <a:effectLst/>
                          <a:latin typeface="ArialMT"/>
                        </a:rPr>
                        <a:t>2/ observational</a:t>
                      </a:r>
                      <a:r>
                        <a:rPr lang="en-US" sz="400">
                          <a:effectLst/>
                          <a:latin typeface="ArialMT"/>
                        </a:rPr>
                        <a:t>7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2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399522"/>
                  </a:ext>
                </a:extLst>
              </a:tr>
              <a:tr h="261281">
                <a:tc vMerge="1">
                  <a:txBody>
                    <a:bodyPr/>
                    <a:lstStyle/>
                    <a:p>
                      <a:endParaRPr lang="en-US"/>
                    </a:p>
                  </a:txBody>
                  <a:tcPr/>
                </a:tc>
                <a:tc rowSpan="5">
                  <a:txBody>
                    <a:bodyPr/>
                    <a:lstStyle/>
                    <a:p>
                      <a:r>
                        <a:rPr lang="en-US" sz="700">
                          <a:effectLst/>
                          <a:latin typeface="ArialMT"/>
                        </a:rPr>
                        <a:t>Factors decreasing confidence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Limitation in study design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Serious</a:t>
                      </a:r>
                      <a:r>
                        <a:rPr lang="en-US" sz="400">
                          <a:effectLst/>
                          <a:latin typeface="ArialMT"/>
                        </a:rPr>
                        <a:t>8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-1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18087"/>
                  </a:ext>
                </a:extLst>
              </a:tr>
              <a:tr h="160788">
                <a:tc vMerge="1">
                  <a:txBody>
                    <a:bodyPr/>
                    <a:lstStyle/>
                    <a:p>
                      <a:endParaRPr lang="en-US"/>
                    </a:p>
                  </a:txBody>
                  <a:tcPr/>
                </a:tc>
                <a:tc vMerge="1">
                  <a:txBody>
                    <a:bodyPr/>
                    <a:lstStyle/>
                    <a:p>
                      <a:endParaRPr lang="en-US"/>
                    </a:p>
                  </a:txBody>
                  <a:tcPr/>
                </a:tc>
                <a:tc>
                  <a:txBody>
                    <a:bodyPr/>
                    <a:lstStyle/>
                    <a:p>
                      <a:r>
                        <a:rPr lang="en-US" sz="700">
                          <a:effectLst/>
                          <a:latin typeface="ArialMT"/>
                        </a:rPr>
                        <a:t>Inconsistency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None serious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0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635745"/>
                  </a:ext>
                </a:extLst>
              </a:tr>
              <a:tr h="160788">
                <a:tc vMerge="1">
                  <a:txBody>
                    <a:bodyPr/>
                    <a:lstStyle/>
                    <a:p>
                      <a:endParaRPr lang="en-US"/>
                    </a:p>
                  </a:txBody>
                  <a:tcPr/>
                </a:tc>
                <a:tc vMerge="1">
                  <a:txBody>
                    <a:bodyPr/>
                    <a:lstStyle/>
                    <a:p>
                      <a:endParaRPr lang="en-US"/>
                    </a:p>
                  </a:txBody>
                  <a:tcPr/>
                </a:tc>
                <a:tc>
                  <a:txBody>
                    <a:bodyPr/>
                    <a:lstStyle/>
                    <a:p>
                      <a:r>
                        <a:rPr lang="en-US" sz="700">
                          <a:effectLst/>
                          <a:latin typeface="ArialMT"/>
                        </a:rPr>
                        <a:t>Indirectness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None serious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0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089867"/>
                  </a:ext>
                </a:extLst>
              </a:tr>
              <a:tr h="160788">
                <a:tc vMerge="1">
                  <a:txBody>
                    <a:bodyPr/>
                    <a:lstStyle/>
                    <a:p>
                      <a:endParaRPr lang="en-US"/>
                    </a:p>
                  </a:txBody>
                  <a:tcPr/>
                </a:tc>
                <a:tc vMerge="1">
                  <a:txBody>
                    <a:bodyPr/>
                    <a:lstStyle/>
                    <a:p>
                      <a:endParaRPr lang="en-US"/>
                    </a:p>
                  </a:txBody>
                  <a:tcPr/>
                </a:tc>
                <a:tc>
                  <a:txBody>
                    <a:bodyPr/>
                    <a:lstStyle/>
                    <a:p>
                      <a:r>
                        <a:rPr lang="en-US" sz="700">
                          <a:effectLst/>
                          <a:latin typeface="ArialMT"/>
                        </a:rPr>
                        <a:t>Imprecision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None Serious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0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722400"/>
                  </a:ext>
                </a:extLst>
              </a:tr>
              <a:tr h="160788">
                <a:tc vMerge="1">
                  <a:txBody>
                    <a:bodyPr/>
                    <a:lstStyle/>
                    <a:p>
                      <a:endParaRPr lang="en-US"/>
                    </a:p>
                  </a:txBody>
                  <a:tcPr/>
                </a:tc>
                <a:tc vMerge="1">
                  <a:txBody>
                    <a:bodyPr/>
                    <a:lstStyle/>
                    <a:p>
                      <a:endParaRPr lang="en-US"/>
                    </a:p>
                  </a:txBody>
                  <a:tcPr/>
                </a:tc>
                <a:tc>
                  <a:txBody>
                    <a:bodyPr/>
                    <a:lstStyle/>
                    <a:p>
                      <a:r>
                        <a:rPr lang="en-US" sz="700">
                          <a:effectLst/>
                          <a:latin typeface="ArialMT"/>
                        </a:rPr>
                        <a:t>Publication bias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None serious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0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823032"/>
                  </a:ext>
                </a:extLst>
              </a:tr>
              <a:tr h="160788">
                <a:tc vMerge="1">
                  <a:txBody>
                    <a:bodyPr/>
                    <a:lstStyle/>
                    <a:p>
                      <a:endParaRPr lang="en-US"/>
                    </a:p>
                  </a:txBody>
                  <a:tcPr/>
                </a:tc>
                <a:tc rowSpan="3">
                  <a:txBody>
                    <a:bodyPr/>
                    <a:lstStyle/>
                    <a:p>
                      <a:r>
                        <a:rPr lang="en-US" sz="700">
                          <a:effectLst/>
                          <a:latin typeface="ArialMT"/>
                        </a:rPr>
                        <a:t>Factors increasing confidence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Large effect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9144"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Applicable</a:t>
                      </a:r>
                      <a:r>
                        <a:rPr lang="en-US" sz="400">
                          <a:effectLst/>
                          <a:latin typeface="ArialMT"/>
                        </a:rPr>
                        <a:t>9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9144"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1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91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311405"/>
                  </a:ext>
                </a:extLst>
              </a:tr>
              <a:tr h="160788">
                <a:tc vMerge="1">
                  <a:txBody>
                    <a:bodyPr/>
                    <a:lstStyle/>
                    <a:p>
                      <a:endParaRPr lang="en-US"/>
                    </a:p>
                  </a:txBody>
                  <a:tcPr/>
                </a:tc>
                <a:tc vMerge="1">
                  <a:txBody>
                    <a:bodyPr/>
                    <a:lstStyle/>
                    <a:p>
                      <a:endParaRPr lang="en-US"/>
                    </a:p>
                  </a:txBody>
                  <a:tcPr/>
                </a:tc>
                <a:tc>
                  <a:txBody>
                    <a:bodyPr/>
                    <a:lstStyle/>
                    <a:p>
                      <a:r>
                        <a:rPr lang="en-US" sz="700">
                          <a:effectLst/>
                          <a:latin typeface="ArialMT"/>
                        </a:rPr>
                        <a:t>Dose-response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44"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Not applicable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44"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a:effectLst/>
                          <a:latin typeface="ArialMT"/>
                        </a:rPr>
                        <a:t>0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44"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576514"/>
                  </a:ext>
                </a:extLst>
              </a:tr>
              <a:tr h="261281">
                <a:tc vMerge="1">
                  <a:txBody>
                    <a:bodyPr/>
                    <a:lstStyle/>
                    <a:p>
                      <a:endParaRPr lang="en-US"/>
                    </a:p>
                  </a:txBody>
                  <a:tcPr/>
                </a:tc>
                <a:tc vMerge="1">
                  <a:txBody>
                    <a:bodyPr/>
                    <a:lstStyle/>
                    <a:p>
                      <a:endParaRPr lang="en-US"/>
                    </a:p>
                  </a:txBody>
                  <a:tcPr/>
                </a:tc>
                <a:tc>
                  <a:txBody>
                    <a:bodyPr/>
                    <a:lstStyle/>
                    <a:p>
                      <a:r>
                        <a:rPr lang="en-US" sz="700">
                          <a:effectLst/>
                          <a:latin typeface="ArialMT"/>
                        </a:rPr>
                        <a:t>Antagonistic bias and confounding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a:txBody>
                    <a:bodyPr/>
                    <a:lstStyle/>
                    <a:p>
                      <a:r>
                        <a:rPr lang="en-US" sz="700">
                          <a:effectLst/>
                          <a:latin typeface="ArialMT"/>
                        </a:rPr>
                        <a:t>Not applicable </a:t>
                      </a:r>
                      <a:endParaRPr lang="en-US" sz="120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pPr algn="ctr"/>
                      <a:r>
                        <a:rPr lang="en-US" sz="700" dirty="0">
                          <a:effectLst/>
                          <a:latin typeface="ArialMT"/>
                        </a:rPr>
                        <a:t>0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613693"/>
                  </a:ext>
                </a:extLst>
              </a:tr>
              <a:tr h="160788">
                <a:tc vMerge="1">
                  <a:txBody>
                    <a:bodyPr/>
                    <a:lstStyle/>
                    <a:p>
                      <a:endParaRPr lang="en-US"/>
                    </a:p>
                  </a:txBody>
                  <a:tcPr/>
                </a:tc>
                <a:tc gridSpan="3">
                  <a:txBody>
                    <a:bodyPr/>
                    <a:lstStyle/>
                    <a:p>
                      <a:r>
                        <a:rPr lang="en-US" sz="700" b="1">
                          <a:effectLst/>
                          <a:latin typeface="Arial" panose="020B0604020202020204" pitchFamily="34" charset="0"/>
                        </a:rPr>
                        <a:t>Final numerical rating of quality of evidence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pPr algn="ctr"/>
                      <a:r>
                        <a:rPr lang="en-US" sz="700" b="1" dirty="0">
                          <a:effectLst/>
                          <a:latin typeface="Arial" panose="020B0604020202020204" pitchFamily="34" charset="0"/>
                        </a:rPr>
                        <a:t>2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679946"/>
                  </a:ext>
                </a:extLst>
              </a:tr>
              <a:tr h="462267">
                <a:tc rowSpan="2">
                  <a:txBody>
                    <a:bodyPr/>
                    <a:lstStyle/>
                    <a:p>
                      <a:pPr algn="ctr"/>
                      <a:r>
                        <a:rPr lang="en-US" sz="1200" dirty="0">
                          <a:effectLst/>
                        </a:rPr>
                        <a:t>Summary of Findings</a:t>
                      </a:r>
                    </a:p>
                  </a:txBody>
                  <a:tcPr marL="60296" marR="60296" marT="30148" marB="30148" vert="vert270" anchor="ctr">
                    <a:lnL w="6096"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gridSpan="3">
                  <a:txBody>
                    <a:bodyPr/>
                    <a:lstStyle/>
                    <a:p>
                      <a:r>
                        <a:rPr lang="en-US" sz="700" b="1">
                          <a:effectLst/>
                          <a:latin typeface="Arial" panose="020B0604020202020204" pitchFamily="34" charset="0"/>
                        </a:rPr>
                        <a:t>Statement on quality of evidence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r>
                        <a:rPr lang="en-US" sz="700" b="1" dirty="0">
                          <a:effectLst/>
                          <a:latin typeface="Arial" panose="020B0604020202020204" pitchFamily="34" charset="0"/>
                        </a:rPr>
                        <a:t>Our confidence in the estimate of the effect on the outcome is limited.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425971"/>
                  </a:ext>
                </a:extLst>
              </a:tr>
              <a:tr h="2029487">
                <a:tc vMerge="1">
                  <a:txBody>
                    <a:bodyPr/>
                    <a:lstStyle/>
                    <a:p>
                      <a:endParaRPr lang="en-US" dirty="0"/>
                    </a:p>
                  </a:txBody>
                  <a:tcPr/>
                </a:tc>
                <a:tc gridSpan="3">
                  <a:txBody>
                    <a:bodyPr/>
                    <a:lstStyle/>
                    <a:p>
                      <a:r>
                        <a:rPr lang="en-US" sz="700" b="1">
                          <a:effectLst/>
                          <a:latin typeface="Arial" panose="020B0604020202020204" pitchFamily="34" charset="0"/>
                        </a:rPr>
                        <a:t>Conclusion </a:t>
                      </a:r>
                      <a:endParaRPr lang="en-US" sz="1200">
                        <a:effectLst/>
                      </a:endParaRPr>
                    </a:p>
                  </a:txBody>
                  <a:tcPr marL="60296" marR="60296" marT="30148" marB="30148" anchor="ctr">
                    <a:lnL w="12192"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r>
                        <a:rPr lang="en-US" sz="700" b="1" dirty="0">
                          <a:effectLst/>
                          <a:latin typeface="Arial" panose="020B0604020202020204" pitchFamily="34" charset="0"/>
                        </a:rPr>
                        <a:t>Age-related data showing an association between higher rates of serious adverse events after yellow fever vaccination in travelers can be seen. Yet the evidence to support association between older age and YF-AVF in travelers is limited. Further research is needed to support the hypothesis. </a:t>
                      </a:r>
                      <a:endParaRPr lang="en-US" sz="1200" dirty="0">
                        <a:effectLst/>
                      </a:endParaRPr>
                    </a:p>
                  </a:txBody>
                  <a:tcPr marL="60296" marR="60296" marT="30148" marB="30148"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141400"/>
                  </a:ext>
                </a:extLst>
              </a:tr>
            </a:tbl>
          </a:graphicData>
        </a:graphic>
      </p:graphicFrame>
      <p:pic>
        <p:nvPicPr>
          <p:cNvPr id="2049" name="Picture 1" descr="page1image4213326944">
            <a:extLst>
              <a:ext uri="{FF2B5EF4-FFF2-40B4-BE49-F238E27FC236}">
                <a16:creationId xmlns:a16="http://schemas.microsoft.com/office/drawing/2014/main" id="{EF356EE6-9008-0340-9B0D-0926BCE4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1image4213327360">
            <a:extLst>
              <a:ext uri="{FF2B5EF4-FFF2-40B4-BE49-F238E27FC236}">
                <a16:creationId xmlns:a16="http://schemas.microsoft.com/office/drawing/2014/main" id="{1F4C01DD-5091-0D44-AFF2-E4D22370A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image4133466832">
            <a:extLst>
              <a:ext uri="{FF2B5EF4-FFF2-40B4-BE49-F238E27FC236}">
                <a16:creationId xmlns:a16="http://schemas.microsoft.com/office/drawing/2014/main" id="{0F2CA994-7637-2B46-91D2-305876B91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1image4213328448">
            <a:extLst>
              <a:ext uri="{FF2B5EF4-FFF2-40B4-BE49-F238E27FC236}">
                <a16:creationId xmlns:a16="http://schemas.microsoft.com/office/drawing/2014/main" id="{42F595C0-76F4-5F42-B062-BFA9A174E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1image4213329056">
            <a:extLst>
              <a:ext uri="{FF2B5EF4-FFF2-40B4-BE49-F238E27FC236}">
                <a16:creationId xmlns:a16="http://schemas.microsoft.com/office/drawing/2014/main" id="{FDCB8F7D-DFDB-4E4B-811F-D988B5F30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image4132876592">
            <a:extLst>
              <a:ext uri="{FF2B5EF4-FFF2-40B4-BE49-F238E27FC236}">
                <a16:creationId xmlns:a16="http://schemas.microsoft.com/office/drawing/2014/main" id="{C6EE4CAB-6982-8544-A438-8F589F17C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image4133469504">
            <a:extLst>
              <a:ext uri="{FF2B5EF4-FFF2-40B4-BE49-F238E27FC236}">
                <a16:creationId xmlns:a16="http://schemas.microsoft.com/office/drawing/2014/main" id="{B9BD1947-AF8B-E84F-BE3F-377ED931D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image4133192448">
            <a:extLst>
              <a:ext uri="{FF2B5EF4-FFF2-40B4-BE49-F238E27FC236}">
                <a16:creationId xmlns:a16="http://schemas.microsoft.com/office/drawing/2014/main" id="{3D7034DD-1A5A-CD45-AF55-E64A6D5D8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image4133193056">
            <a:extLst>
              <a:ext uri="{FF2B5EF4-FFF2-40B4-BE49-F238E27FC236}">
                <a16:creationId xmlns:a16="http://schemas.microsoft.com/office/drawing/2014/main" id="{374C9F90-58F6-5346-9AFF-D4500B3DD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1image4133195168">
            <a:extLst>
              <a:ext uri="{FF2B5EF4-FFF2-40B4-BE49-F238E27FC236}">
                <a16:creationId xmlns:a16="http://schemas.microsoft.com/office/drawing/2014/main" id="{51A7B987-579A-4749-8B47-91C7B8BE5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image4213346720">
            <a:extLst>
              <a:ext uri="{FF2B5EF4-FFF2-40B4-BE49-F238E27FC236}">
                <a16:creationId xmlns:a16="http://schemas.microsoft.com/office/drawing/2014/main" id="{5C7262E7-E304-384D-B777-B6E0E7D7E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age1image4213344608">
            <a:extLst>
              <a:ext uri="{FF2B5EF4-FFF2-40B4-BE49-F238E27FC236}">
                <a16:creationId xmlns:a16="http://schemas.microsoft.com/office/drawing/2014/main" id="{74EDD483-67F3-ED48-BADB-8F19A087E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page1image4213348048">
            <a:extLst>
              <a:ext uri="{FF2B5EF4-FFF2-40B4-BE49-F238E27FC236}">
                <a16:creationId xmlns:a16="http://schemas.microsoft.com/office/drawing/2014/main" id="{47406853-CBD7-6E48-A5F1-7B41CFCC7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ge1image4213356672">
            <a:extLst>
              <a:ext uri="{FF2B5EF4-FFF2-40B4-BE49-F238E27FC236}">
                <a16:creationId xmlns:a16="http://schemas.microsoft.com/office/drawing/2014/main" id="{3ED3480C-A5B0-8C4E-A11C-E1B229EA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page1image4213354752">
            <a:extLst>
              <a:ext uri="{FF2B5EF4-FFF2-40B4-BE49-F238E27FC236}">
                <a16:creationId xmlns:a16="http://schemas.microsoft.com/office/drawing/2014/main" id="{E49AF981-ECEB-3C4F-AB47-84B5EBBCC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ge1image4213357776">
            <a:extLst>
              <a:ext uri="{FF2B5EF4-FFF2-40B4-BE49-F238E27FC236}">
                <a16:creationId xmlns:a16="http://schemas.microsoft.com/office/drawing/2014/main" id="{D781A633-871D-EF45-88AF-4E50BDED4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age1image4213358320">
            <a:extLst>
              <a:ext uri="{FF2B5EF4-FFF2-40B4-BE49-F238E27FC236}">
                <a16:creationId xmlns:a16="http://schemas.microsoft.com/office/drawing/2014/main" id="{EF8830A9-E423-F84C-89B4-45A3201D1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age1image4213359008">
            <a:extLst>
              <a:ext uri="{FF2B5EF4-FFF2-40B4-BE49-F238E27FC236}">
                <a16:creationId xmlns:a16="http://schemas.microsoft.com/office/drawing/2014/main" id="{5DF7D4FC-F657-3447-BEC4-DD16D85E5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page1image4213360704">
            <a:extLst>
              <a:ext uri="{FF2B5EF4-FFF2-40B4-BE49-F238E27FC236}">
                <a16:creationId xmlns:a16="http://schemas.microsoft.com/office/drawing/2014/main" id="{9E9B2332-1601-D041-9A07-44CC4F972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ge1image4213376384">
            <a:extLst>
              <a:ext uri="{FF2B5EF4-FFF2-40B4-BE49-F238E27FC236}">
                <a16:creationId xmlns:a16="http://schemas.microsoft.com/office/drawing/2014/main" id="{59522B63-7AAD-104F-AB87-42FFF907F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page1image4213374336">
            <a:extLst>
              <a:ext uri="{FF2B5EF4-FFF2-40B4-BE49-F238E27FC236}">
                <a16:creationId xmlns:a16="http://schemas.microsoft.com/office/drawing/2014/main" id="{C1FF5562-2017-3647-BCCE-706CCB7A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ge1image4213377408">
            <a:extLst>
              <a:ext uri="{FF2B5EF4-FFF2-40B4-BE49-F238E27FC236}">
                <a16:creationId xmlns:a16="http://schemas.microsoft.com/office/drawing/2014/main" id="{A2003EB0-D05F-CC42-B87C-BD1DB27C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page1image4213377952">
            <a:extLst>
              <a:ext uri="{FF2B5EF4-FFF2-40B4-BE49-F238E27FC236}">
                <a16:creationId xmlns:a16="http://schemas.microsoft.com/office/drawing/2014/main" id="{A5225BA5-6559-F048-9325-20A433C2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age1image4213378736">
            <a:extLst>
              <a:ext uri="{FF2B5EF4-FFF2-40B4-BE49-F238E27FC236}">
                <a16:creationId xmlns:a16="http://schemas.microsoft.com/office/drawing/2014/main" id="{803AB909-7733-DD47-9D5D-D4686C01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page1image4213380464">
            <a:extLst>
              <a:ext uri="{FF2B5EF4-FFF2-40B4-BE49-F238E27FC236}">
                <a16:creationId xmlns:a16="http://schemas.microsoft.com/office/drawing/2014/main" id="{BBF8EE51-0181-644F-BBC7-D204E29DF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age1image4213395936">
            <a:extLst>
              <a:ext uri="{FF2B5EF4-FFF2-40B4-BE49-F238E27FC236}">
                <a16:creationId xmlns:a16="http://schemas.microsoft.com/office/drawing/2014/main" id="{C999CDB6-DB65-EA4E-86EF-4D69B6CC6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page1image4213393888">
            <a:extLst>
              <a:ext uri="{FF2B5EF4-FFF2-40B4-BE49-F238E27FC236}">
                <a16:creationId xmlns:a16="http://schemas.microsoft.com/office/drawing/2014/main" id="{263EC31F-7787-5741-9513-7B694C27F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age1image4213397136">
            <a:extLst>
              <a:ext uri="{FF2B5EF4-FFF2-40B4-BE49-F238E27FC236}">
                <a16:creationId xmlns:a16="http://schemas.microsoft.com/office/drawing/2014/main" id="{26AE1B29-D0B3-EB44-8FB3-38733E455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page1image4213397680">
            <a:extLst>
              <a:ext uri="{FF2B5EF4-FFF2-40B4-BE49-F238E27FC236}">
                <a16:creationId xmlns:a16="http://schemas.microsoft.com/office/drawing/2014/main" id="{7CBC1AB5-12FC-DB45-B14D-B12F9E2CA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age1image4213398368">
            <a:extLst>
              <a:ext uri="{FF2B5EF4-FFF2-40B4-BE49-F238E27FC236}">
                <a16:creationId xmlns:a16="http://schemas.microsoft.com/office/drawing/2014/main" id="{7D47DF86-C612-FB40-BEA0-11662E0DA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page1image4213400064">
            <a:extLst>
              <a:ext uri="{FF2B5EF4-FFF2-40B4-BE49-F238E27FC236}">
                <a16:creationId xmlns:a16="http://schemas.microsoft.com/office/drawing/2014/main" id="{7F806175-29B4-244B-9ED1-5FFC503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page1image4213409552">
            <a:extLst>
              <a:ext uri="{FF2B5EF4-FFF2-40B4-BE49-F238E27FC236}">
                <a16:creationId xmlns:a16="http://schemas.microsoft.com/office/drawing/2014/main" id="{B067DBE9-924A-7540-A09D-671DD533D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page1image4213410160">
            <a:extLst>
              <a:ext uri="{FF2B5EF4-FFF2-40B4-BE49-F238E27FC236}">
                <a16:creationId xmlns:a16="http://schemas.microsoft.com/office/drawing/2014/main" id="{C4C20947-6620-E342-8738-E0AD1E3DA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page1image4213418800">
            <a:extLst>
              <a:ext uri="{FF2B5EF4-FFF2-40B4-BE49-F238E27FC236}">
                <a16:creationId xmlns:a16="http://schemas.microsoft.com/office/drawing/2014/main" id="{591C95E4-13EC-774E-B6C7-2A4256C54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page1image4213421776">
            <a:extLst>
              <a:ext uri="{FF2B5EF4-FFF2-40B4-BE49-F238E27FC236}">
                <a16:creationId xmlns:a16="http://schemas.microsoft.com/office/drawing/2014/main" id="{39299EBA-C1BB-6945-9A47-87CE30DF4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page1image4213439872">
            <a:extLst>
              <a:ext uri="{FF2B5EF4-FFF2-40B4-BE49-F238E27FC236}">
                <a16:creationId xmlns:a16="http://schemas.microsoft.com/office/drawing/2014/main" id="{0CF867CD-A62F-0749-84EC-4EB31E84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71638"/>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7845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200" dirty="0"/>
              <a:t>Evaluation of quality of evidence—</a:t>
            </a:r>
            <a:br>
              <a:rPr lang="en-GB" sz="3200" dirty="0"/>
            </a:br>
            <a:r>
              <a:rPr lang="en-GB" sz="2000" b="1" dirty="0">
                <a:solidFill>
                  <a:schemeClr val="accent1">
                    <a:lumMod val="75000"/>
                  </a:schemeClr>
                </a:solidFill>
              </a:rPr>
              <a:t>http://www.who.int/immunization/documents/positionpapers/en/</a:t>
            </a:r>
            <a:endParaRPr lang="en-US" sz="2000" b="1"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1752600" y="2106410"/>
            <a:ext cx="5257800" cy="4218190"/>
          </a:xfrm>
          <a:prstGeom prst="rect">
            <a:avLst/>
          </a:prstGeom>
        </p:spPr>
      </p:pic>
    </p:spTree>
    <p:extLst>
      <p:ext uri="{BB962C8B-B14F-4D97-AF65-F5344CB8AC3E}">
        <p14:creationId xmlns:p14="http://schemas.microsoft.com/office/powerpoint/2010/main" val="42887683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wl profile | Explore psyberartist's photos on Flickr ...">
            <a:extLst>
              <a:ext uri="{FF2B5EF4-FFF2-40B4-BE49-F238E27FC236}">
                <a16:creationId xmlns:a16="http://schemas.microsoft.com/office/drawing/2014/main" id="{534F7C22-2556-804E-B36B-E84C91A6F59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7950" y="99753"/>
            <a:ext cx="1485900" cy="1729047"/>
          </a:xfrm>
          <a:prstGeom prst="rect">
            <a:avLst/>
          </a:prstGeom>
        </p:spPr>
      </p:pic>
      <p:sp>
        <p:nvSpPr>
          <p:cNvPr id="2" name="Title 1"/>
          <p:cNvSpPr>
            <a:spLocks noGrp="1"/>
          </p:cNvSpPr>
          <p:nvPr>
            <p:ph type="title"/>
          </p:nvPr>
        </p:nvSpPr>
        <p:spPr>
          <a:xfrm>
            <a:off x="628650" y="350837"/>
            <a:ext cx="7886700" cy="1325563"/>
          </a:xfrm>
        </p:spPr>
        <p:txBody>
          <a:bodyPr>
            <a:normAutofit/>
          </a:bodyPr>
          <a:lstStyle/>
          <a:p>
            <a:r>
              <a:rPr lang="en-US" sz="3200" dirty="0"/>
              <a:t>How to use SAGE evidence profile</a:t>
            </a:r>
          </a:p>
        </p:txBody>
      </p:sp>
      <p:sp>
        <p:nvSpPr>
          <p:cNvPr id="4" name="Content Placeholder 3"/>
          <p:cNvSpPr>
            <a:spLocks noGrp="1"/>
          </p:cNvSpPr>
          <p:nvPr>
            <p:ph idx="1"/>
          </p:nvPr>
        </p:nvSpPr>
        <p:spPr>
          <a:xfrm>
            <a:off x="628650" y="1828800"/>
            <a:ext cx="7886700" cy="4351338"/>
          </a:xfrm>
        </p:spPr>
        <p:txBody>
          <a:bodyPr>
            <a:normAutofit fontScale="92500"/>
          </a:bodyPr>
          <a:lstStyle/>
          <a:p>
            <a:r>
              <a:rPr lang="en-US" dirty="0"/>
              <a:t>Review the evidence profile to understand how SAGE rated the quality of the evidence for a particular PICO question</a:t>
            </a:r>
          </a:p>
          <a:p>
            <a:pPr lvl="1"/>
            <a:r>
              <a:rPr lang="en-US" dirty="0"/>
              <a:t>Remember how they were generated – using the GRADE approach to determine quality and result in score displayed in the profile</a:t>
            </a:r>
          </a:p>
          <a:p>
            <a:r>
              <a:rPr lang="en-US" dirty="0"/>
              <a:t>If the PICO question is the same or similar enough to yours, your NITAG can choose to use the evidence profile as support for your recommendation</a:t>
            </a:r>
          </a:p>
          <a:p>
            <a:pPr lvl="1"/>
            <a:r>
              <a:rPr lang="en-US" dirty="0"/>
              <a:t>Insert Scores in your Criteria Tables/Evidence to Recommendation Framework regarding the Benefits &amp; Harms section</a:t>
            </a:r>
          </a:p>
          <a:p>
            <a:pPr lvl="1"/>
            <a:endParaRPr lang="en-US" dirty="0"/>
          </a:p>
        </p:txBody>
      </p:sp>
      <p:sp>
        <p:nvSpPr>
          <p:cNvPr id="3" name="Slide Number Placeholder 2"/>
          <p:cNvSpPr>
            <a:spLocks noGrp="1"/>
          </p:cNvSpPr>
          <p:nvPr>
            <p:ph type="sldNum" sz="quarter" idx="12"/>
          </p:nvPr>
        </p:nvSpPr>
        <p:spPr/>
        <p:txBody>
          <a:bodyPr/>
          <a:lstStyle/>
          <a:p>
            <a:pPr>
              <a:defRPr/>
            </a:pPr>
            <a:fld id="{749DAD02-00F3-470A-8742-28ED1E3210E3}" type="slidenum">
              <a:rPr lang="en-US" smtClean="0"/>
              <a:pPr>
                <a:defRPr/>
              </a:pPr>
              <a:t>86</a:t>
            </a:fld>
            <a:endParaRPr lang="en-US" dirty="0"/>
          </a:p>
        </p:txBody>
      </p:sp>
    </p:spTree>
    <p:extLst>
      <p:ext uri="{BB962C8B-B14F-4D97-AF65-F5344CB8AC3E}">
        <p14:creationId xmlns:p14="http://schemas.microsoft.com/office/powerpoint/2010/main" val="6824971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1" y="1309593"/>
            <a:ext cx="8153400" cy="5121187"/>
          </a:xfrm>
        </p:spPr>
        <p:txBody>
          <a:bodyPr>
            <a:normAutofit lnSpcReduction="10000"/>
          </a:bodyPr>
          <a:lstStyle/>
          <a:p>
            <a:r>
              <a:rPr lang="en-GB" dirty="0"/>
              <a:t>Break out into 4 groups</a:t>
            </a:r>
          </a:p>
          <a:p>
            <a:r>
              <a:rPr lang="en-US" dirty="0"/>
              <a:t>Use the computer provided </a:t>
            </a:r>
            <a:endParaRPr lang="en-US" sz="2800" dirty="0"/>
          </a:p>
          <a:p>
            <a:pPr lvl="0"/>
            <a:r>
              <a:rPr lang="en-US" dirty="0"/>
              <a:t>Link to the SAGE evidence table in exercise packet (or provide hardcopy):</a:t>
            </a:r>
          </a:p>
          <a:p>
            <a:pPr lvl="0"/>
            <a:r>
              <a:rPr lang="en-US" dirty="0"/>
              <a:t>Using the template slide provided, discuss the following questions, and enter the consensus answer directly into the slide:</a:t>
            </a:r>
          </a:p>
          <a:p>
            <a:pPr lvl="1"/>
            <a:r>
              <a:rPr lang="en-GB" dirty="0"/>
              <a:t>What is the PICO question</a:t>
            </a:r>
            <a:endParaRPr lang="en-US" dirty="0"/>
          </a:p>
          <a:p>
            <a:pPr lvl="1"/>
            <a:r>
              <a:rPr lang="en-GB" dirty="0"/>
              <a:t>How many studies were reviewed?</a:t>
            </a:r>
            <a:endParaRPr lang="en-US" dirty="0"/>
          </a:p>
          <a:p>
            <a:pPr lvl="1"/>
            <a:r>
              <a:rPr lang="en-GB" dirty="0"/>
              <a:t>What is the starting Evidence Type?</a:t>
            </a:r>
            <a:endParaRPr lang="en-US" dirty="0"/>
          </a:p>
          <a:p>
            <a:pPr lvl="1"/>
            <a:r>
              <a:rPr lang="en-GB" dirty="0"/>
              <a:t>What factors were noted?</a:t>
            </a:r>
            <a:endParaRPr lang="en-US" dirty="0"/>
          </a:p>
          <a:p>
            <a:pPr lvl="1"/>
            <a:r>
              <a:rPr lang="en-GB" dirty="0"/>
              <a:t>What is the final Evidence Type?</a:t>
            </a:r>
            <a:endParaRPr lang="en-US" dirty="0"/>
          </a:p>
          <a:p>
            <a:pPr lvl="1"/>
            <a:r>
              <a:rPr lang="en-GB" dirty="0"/>
              <a:t>Comment on the conclusion</a:t>
            </a:r>
            <a:endParaRPr lang="en-US" dirty="0"/>
          </a:p>
          <a:p>
            <a:pPr lvl="0"/>
            <a:r>
              <a:rPr lang="en-GB" dirty="0"/>
              <a:t>Be prepared to present the slide during the plenary.</a:t>
            </a:r>
            <a:endParaRPr lang="en-US" dirty="0"/>
          </a:p>
        </p:txBody>
      </p:sp>
      <p:sp>
        <p:nvSpPr>
          <p:cNvPr id="7" name="Espace réservé du numéro de diapositive 3"/>
          <p:cNvSpPr>
            <a:spLocks noGrp="1"/>
          </p:cNvSpPr>
          <p:nvPr>
            <p:ph type="sldNum" sz="quarter" idx="12"/>
          </p:nvPr>
        </p:nvSpPr>
        <p:spPr>
          <a:xfrm>
            <a:off x="8562003" y="6430781"/>
            <a:ext cx="503464" cy="365125"/>
          </a:xfrm>
        </p:spPr>
        <p:txBody>
          <a:bodyPr/>
          <a:lstStyle/>
          <a:p>
            <a:fld id="{92A3C2A2-8EB3-457A-B77F-880557C1C718}" type="slidenum">
              <a:rPr lang="fr-FR" smtClean="0"/>
              <a:pPr/>
              <a:t>87</a:t>
            </a:fld>
            <a:endParaRPr lang="fr-FR" dirty="0"/>
          </a:p>
        </p:txBody>
      </p:sp>
      <p:sp>
        <p:nvSpPr>
          <p:cNvPr id="2" name="Titre 1"/>
          <p:cNvSpPr>
            <a:spLocks noGrp="1"/>
          </p:cNvSpPr>
          <p:nvPr>
            <p:ph type="title"/>
          </p:nvPr>
        </p:nvSpPr>
        <p:spPr>
          <a:xfrm>
            <a:off x="317467" y="228600"/>
            <a:ext cx="8748000" cy="828000"/>
          </a:xfrm>
        </p:spPr>
        <p:txBody>
          <a:bodyPr>
            <a:normAutofit fontScale="90000"/>
          </a:bodyPr>
          <a:lstStyle/>
          <a:p>
            <a:r>
              <a:rPr lang="en-US" dirty="0"/>
              <a:t>Group exercise E—Reading SAGE tables on GRADE quality assessment</a:t>
            </a:r>
          </a:p>
        </p:txBody>
      </p:sp>
    </p:spTree>
    <p:extLst>
      <p:ext uri="{BB962C8B-B14F-4D97-AF65-F5344CB8AC3E}">
        <p14:creationId xmlns:p14="http://schemas.microsoft.com/office/powerpoint/2010/main" val="3194578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0EB164-EE4D-4728-944C-121DBBAC49BE}"/>
              </a:ext>
            </a:extLst>
          </p:cNvPr>
          <p:cNvSpPr txBox="1">
            <a:spLocks noGrp="1"/>
          </p:cNvSpPr>
          <p:nvPr>
            <p:ph type="title"/>
          </p:nvPr>
        </p:nvSpPr>
        <p:spPr>
          <a:prstGeom prst="rect">
            <a:avLst/>
          </a:prstGeom>
          <a:solidFill>
            <a:srgbClr val="376092"/>
          </a:solidFill>
          <a:ln>
            <a:solidFill>
              <a:srgbClr val="376092"/>
            </a:solidFill>
          </a:ln>
        </p:spPr>
        <p:txBody>
          <a:bodyPr vert="horz" lIns="91440" tIns="45720" rIns="91440" bIns="45720" rtlCol="0" anchor="ctr">
            <a:normAutofit/>
          </a:bodyPr>
          <a:lstStyle>
            <a:lvl1pPr algn="l" defTabSz="914400" rtl="0" eaLnBrk="1" latinLnBrk="0" hangingPunct="1">
              <a:lnSpc>
                <a:spcPct val="110000"/>
              </a:lnSpc>
              <a:spcBef>
                <a:spcPct val="0"/>
              </a:spcBef>
              <a:buNone/>
              <a:defRPr sz="3200" kern="1200">
                <a:solidFill>
                  <a:schemeClr val="accent2">
                    <a:lumMod val="60000"/>
                    <a:lumOff val="40000"/>
                  </a:schemeClr>
                </a:solidFill>
                <a:latin typeface="+mj-lt"/>
                <a:ea typeface="+mj-ea"/>
                <a:cs typeface="Arial" panose="020B0604020202020204" pitchFamily="34" charset="0"/>
              </a:defRPr>
            </a:lvl1pPr>
          </a:lstStyle>
          <a:p>
            <a:r>
              <a:rPr lang="fr-FR" b="1" dirty="0" err="1">
                <a:solidFill>
                  <a:schemeClr val="bg1"/>
                </a:solidFill>
              </a:rPr>
              <a:t>From</a:t>
            </a:r>
            <a:r>
              <a:rPr lang="fr-FR" b="1" dirty="0">
                <a:solidFill>
                  <a:schemeClr val="bg1"/>
                </a:solidFill>
              </a:rPr>
              <a:t> </a:t>
            </a:r>
            <a:r>
              <a:rPr lang="fr-FR" b="1" dirty="0" err="1">
                <a:solidFill>
                  <a:schemeClr val="bg1"/>
                </a:solidFill>
              </a:rPr>
              <a:t>policy</a:t>
            </a:r>
            <a:r>
              <a:rPr lang="fr-FR" b="1" dirty="0">
                <a:solidFill>
                  <a:schemeClr val="bg1"/>
                </a:solidFill>
              </a:rPr>
              <a:t> question to </a:t>
            </a:r>
            <a:r>
              <a:rPr lang="fr-FR" b="1" dirty="0" err="1">
                <a:solidFill>
                  <a:schemeClr val="bg1"/>
                </a:solidFill>
              </a:rPr>
              <a:t>recommendation</a:t>
            </a:r>
            <a:endParaRPr lang="fr-FR" b="1" dirty="0">
              <a:solidFill>
                <a:schemeClr val="bg1"/>
              </a:solidFill>
            </a:endParaRPr>
          </a:p>
        </p:txBody>
      </p:sp>
      <p:graphicFrame>
        <p:nvGraphicFramePr>
          <p:cNvPr id="4" name="Diagram 3">
            <a:extLst>
              <a:ext uri="{FF2B5EF4-FFF2-40B4-BE49-F238E27FC236}">
                <a16:creationId xmlns:a16="http://schemas.microsoft.com/office/drawing/2014/main" id="{0EAB3AC6-3C3F-4D84-AFED-297996B72A40}"/>
              </a:ext>
            </a:extLst>
          </p:cNvPr>
          <p:cNvGraphicFramePr/>
          <p:nvPr>
            <p:extLst>
              <p:ext uri="{D42A27DB-BD31-4B8C-83A1-F6EECF244321}">
                <p14:modId xmlns:p14="http://schemas.microsoft.com/office/powerpoint/2010/main" val="1283930604"/>
              </p:ext>
            </p:extLst>
          </p:nvPr>
        </p:nvGraphicFramePr>
        <p:xfrm>
          <a:off x="664744" y="1654594"/>
          <a:ext cx="809825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Up 1">
            <a:extLst>
              <a:ext uri="{FF2B5EF4-FFF2-40B4-BE49-F238E27FC236}">
                <a16:creationId xmlns:a16="http://schemas.microsoft.com/office/drawing/2014/main" id="{06E208D8-09BE-4567-A1CA-39F19E8C7A01}"/>
              </a:ext>
            </a:extLst>
          </p:cNvPr>
          <p:cNvSpPr/>
          <p:nvPr/>
        </p:nvSpPr>
        <p:spPr>
          <a:xfrm>
            <a:off x="3867150" y="5203406"/>
            <a:ext cx="2590800" cy="16545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does?</a:t>
            </a:r>
          </a:p>
          <a:p>
            <a:pPr algn="ctr"/>
            <a:endParaRPr lang="en-US" dirty="0"/>
          </a:p>
          <a:p>
            <a:pPr algn="ctr"/>
            <a:r>
              <a:rPr lang="en-US" dirty="0"/>
              <a:t>Secretariat or Work Group</a:t>
            </a:r>
          </a:p>
        </p:txBody>
      </p:sp>
      <p:sp>
        <p:nvSpPr>
          <p:cNvPr id="6" name="Oval 5">
            <a:extLst>
              <a:ext uri="{FF2B5EF4-FFF2-40B4-BE49-F238E27FC236}">
                <a16:creationId xmlns:a16="http://schemas.microsoft.com/office/drawing/2014/main" id="{E64C6BD9-4876-6548-9635-810C72CD1147}"/>
              </a:ext>
            </a:extLst>
          </p:cNvPr>
          <p:cNvSpPr/>
          <p:nvPr/>
        </p:nvSpPr>
        <p:spPr>
          <a:xfrm>
            <a:off x="4191000" y="4191000"/>
            <a:ext cx="1981200" cy="457200"/>
          </a:xfrm>
          <a:prstGeom prst="ellipse">
            <a:avLst/>
          </a:prstGeom>
          <a:noFill/>
          <a:ln w="38100">
            <a:solidFill>
              <a:srgbClr val="EA7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8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ness of a that: Linedancers avoid false balance">
            <a:extLst>
              <a:ext uri="{FF2B5EF4-FFF2-40B4-BE49-F238E27FC236}">
                <a16:creationId xmlns:a16="http://schemas.microsoft.com/office/drawing/2014/main" id="{FF41848A-5703-594C-976B-CDA5D4B7ED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81849" y="4660900"/>
            <a:ext cx="3062151" cy="2209800"/>
          </a:xfrm>
          <a:prstGeom prst="rect">
            <a:avLst/>
          </a:prstGeom>
        </p:spPr>
      </p:pic>
      <p:sp>
        <p:nvSpPr>
          <p:cNvPr id="609283" name="Rectangle 3"/>
          <p:cNvSpPr>
            <a:spLocks noGrp="1" noChangeArrowheads="1"/>
          </p:cNvSpPr>
          <p:nvPr>
            <p:ph idx="1"/>
          </p:nvPr>
        </p:nvSpPr>
        <p:spPr>
          <a:xfrm>
            <a:off x="457200" y="1524000"/>
            <a:ext cx="8534400" cy="4525963"/>
          </a:xfrm>
        </p:spPr>
        <p:txBody>
          <a:bodyPr>
            <a:normAutofit/>
          </a:bodyPr>
          <a:lstStyle/>
          <a:p>
            <a:pPr>
              <a:lnSpc>
                <a:spcPct val="90000"/>
              </a:lnSpc>
              <a:buNone/>
            </a:pPr>
            <a:r>
              <a:rPr lang="en-GB" sz="2800" dirty="0"/>
              <a:t>Recommendations are judgments based on:</a:t>
            </a:r>
          </a:p>
          <a:p>
            <a:pPr lvl="1">
              <a:lnSpc>
                <a:spcPct val="90000"/>
              </a:lnSpc>
            </a:pPr>
            <a:r>
              <a:rPr lang="en-GB" sz="2800" dirty="0"/>
              <a:t>Extent of public health problem</a:t>
            </a:r>
          </a:p>
          <a:p>
            <a:pPr lvl="1">
              <a:lnSpc>
                <a:spcPct val="90000"/>
              </a:lnSpc>
            </a:pPr>
            <a:r>
              <a:rPr lang="en-GB" sz="2800" dirty="0"/>
              <a:t>Trade off between benefits and harms</a:t>
            </a:r>
          </a:p>
          <a:p>
            <a:pPr lvl="1">
              <a:lnSpc>
                <a:spcPct val="90000"/>
              </a:lnSpc>
            </a:pPr>
            <a:r>
              <a:rPr lang="en-GB" sz="2800" dirty="0"/>
              <a:t>How much people value the outcomes</a:t>
            </a:r>
          </a:p>
          <a:p>
            <a:pPr lvl="1">
              <a:lnSpc>
                <a:spcPct val="90000"/>
              </a:lnSpc>
            </a:pPr>
            <a:r>
              <a:rPr lang="en-GB" sz="2800" dirty="0"/>
              <a:t>How acceptable is the vaccine to key stakeholders</a:t>
            </a:r>
          </a:p>
          <a:p>
            <a:pPr lvl="1">
              <a:lnSpc>
                <a:spcPct val="90000"/>
              </a:lnSpc>
            </a:pPr>
            <a:r>
              <a:rPr lang="en-GB" sz="2800" dirty="0"/>
              <a:t>How reasonable is resource use for the vaccine</a:t>
            </a:r>
          </a:p>
          <a:p>
            <a:pPr lvl="1">
              <a:lnSpc>
                <a:spcPct val="90000"/>
              </a:lnSpc>
            </a:pPr>
            <a:r>
              <a:rPr lang="en-GB" sz="2800" dirty="0"/>
              <a:t>How feasible is the vaccine to implement.</a:t>
            </a:r>
          </a:p>
          <a:p>
            <a:pPr lvl="1">
              <a:lnSpc>
                <a:spcPct val="90000"/>
              </a:lnSpc>
            </a:pPr>
            <a:endParaRPr lang="en-GB" sz="2800" dirty="0"/>
          </a:p>
          <a:p>
            <a:pPr marL="342900" lvl="1" indent="0">
              <a:lnSpc>
                <a:spcPct val="90000"/>
              </a:lnSpc>
              <a:buNone/>
            </a:pPr>
            <a:r>
              <a:rPr lang="en-GB" sz="2800" dirty="0"/>
              <a:t>Tool for synthesizing evidence:</a:t>
            </a:r>
          </a:p>
          <a:p>
            <a:pPr marL="342900" lvl="1" indent="0">
              <a:lnSpc>
                <a:spcPct val="90000"/>
              </a:lnSpc>
              <a:buNone/>
            </a:pPr>
            <a:r>
              <a:rPr lang="en-GB" sz="2800" dirty="0"/>
              <a:t>Evidence to recommendation framework</a:t>
            </a:r>
            <a:endParaRPr lang="en-US" sz="2800" dirty="0"/>
          </a:p>
        </p:txBody>
      </p:sp>
      <p:sp>
        <p:nvSpPr>
          <p:cNvPr id="6" name="Title 1">
            <a:extLst>
              <a:ext uri="{FF2B5EF4-FFF2-40B4-BE49-F238E27FC236}">
                <a16:creationId xmlns:a16="http://schemas.microsoft.com/office/drawing/2014/main" id="{1AB8945E-8975-4F10-B6C0-92734B259528}"/>
              </a:ext>
            </a:extLst>
          </p:cNvPr>
          <p:cNvSpPr txBox="1">
            <a:spLocks/>
          </p:cNvSpPr>
          <p:nvPr/>
        </p:nvSpPr>
        <p:spPr>
          <a:xfrm>
            <a:off x="628650" y="228600"/>
            <a:ext cx="83629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a:t>Synthesize evidence to draft a recommendation. </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91885" y="1388608"/>
            <a:ext cx="8752115" cy="4783592"/>
          </a:xfrm>
          <a:solidFill>
            <a:schemeClr val="accent1">
              <a:lumMod val="20000"/>
              <a:lumOff val="80000"/>
            </a:schemeClr>
          </a:solidFill>
        </p:spPr>
        <p:txBody>
          <a:bodyPr>
            <a:normAutofit/>
          </a:bodyPr>
          <a:lstStyle/>
          <a:p>
            <a:pPr marL="268288" indent="-268288">
              <a:spcBef>
                <a:spcPts val="0"/>
              </a:spcBef>
              <a:defRPr/>
            </a:pPr>
            <a:r>
              <a:rPr lang="en-GB" sz="2400" i="1" dirty="0"/>
              <a:t>Example 3b:</a:t>
            </a:r>
            <a:r>
              <a:rPr lang="en-GB" i="1" dirty="0"/>
              <a:t>  </a:t>
            </a:r>
          </a:p>
          <a:p>
            <a:pPr marL="0" indent="0">
              <a:buNone/>
            </a:pPr>
            <a:r>
              <a:rPr lang="en-GB" b="1" i="1" dirty="0"/>
              <a:t>Broad policy question: </a:t>
            </a:r>
            <a:r>
              <a:rPr lang="en-GB" dirty="0"/>
              <a:t>Should rubella vaccine be recommended for children in routine immunization programme?</a:t>
            </a:r>
            <a:r>
              <a:rPr lang="en-US" dirty="0"/>
              <a:t> </a:t>
            </a:r>
          </a:p>
          <a:p>
            <a:pPr marL="0" indent="0">
              <a:buNone/>
            </a:pPr>
            <a:endParaRPr lang="en-GB" i="1" dirty="0"/>
          </a:p>
          <a:p>
            <a:pPr marL="0" indent="0">
              <a:spcBef>
                <a:spcPts val="0"/>
              </a:spcBef>
              <a:buNone/>
              <a:defRPr/>
            </a:pPr>
            <a:r>
              <a:rPr lang="en-GB" b="1" i="1" dirty="0"/>
              <a:t>“</a:t>
            </a:r>
            <a:r>
              <a:rPr lang="en-US" b="1" i="1" dirty="0"/>
              <a:t>PICO” Question: </a:t>
            </a:r>
            <a:r>
              <a:rPr lang="en-GB" i="1" dirty="0"/>
              <a:t>In immunocompetent children, what is the scientific evidence that two doses of rubella-containing vaccine compared to no vaccine reduce the overall incidence of congenital rubella syndrome in country x?</a:t>
            </a:r>
            <a:r>
              <a:rPr lang="en-US" dirty="0"/>
              <a:t>  </a:t>
            </a:r>
            <a:endParaRPr lang="fr-FR" dirty="0"/>
          </a:p>
          <a:p>
            <a:pPr lvl="1"/>
            <a:r>
              <a:rPr lang="fr-FR" b="1" dirty="0"/>
              <a:t>Population: </a:t>
            </a:r>
            <a:r>
              <a:rPr lang="en-GB" dirty="0"/>
              <a:t>Immunocompetent children </a:t>
            </a:r>
          </a:p>
          <a:p>
            <a:pPr lvl="1"/>
            <a:r>
              <a:rPr lang="fr-FR" b="1" dirty="0"/>
              <a:t>Intervention: </a:t>
            </a:r>
            <a:r>
              <a:rPr lang="en-GB" dirty="0"/>
              <a:t>2 doses of licensed rubella (-containing) vaccine(s)</a:t>
            </a:r>
            <a:endParaRPr lang="en-US" dirty="0"/>
          </a:p>
          <a:p>
            <a:pPr lvl="1"/>
            <a:r>
              <a:rPr lang="fr-FR" b="1" dirty="0" err="1"/>
              <a:t>Comparison</a:t>
            </a:r>
            <a:r>
              <a:rPr lang="fr-FR" b="1" dirty="0"/>
              <a:t>: </a:t>
            </a:r>
            <a:r>
              <a:rPr lang="en-US" dirty="0"/>
              <a:t>No vaccination</a:t>
            </a:r>
            <a:endParaRPr lang="en-US" i="1" dirty="0"/>
          </a:p>
          <a:p>
            <a:pPr lvl="1"/>
            <a:r>
              <a:rPr lang="en-US" b="1" dirty="0"/>
              <a:t>Outcome: </a:t>
            </a:r>
            <a:r>
              <a:rPr lang="en-US" dirty="0" err="1"/>
              <a:t>Congential</a:t>
            </a:r>
            <a:r>
              <a:rPr lang="en-US" dirty="0"/>
              <a:t> rubella syndrome</a:t>
            </a:r>
            <a:endParaRPr lang="en-GB" dirty="0">
              <a:solidFill>
                <a:srgbClr val="FF0000"/>
              </a:solidFill>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rgbClr val="595959"/>
                </a:solidFill>
                <a:latin typeface="Arial" pitchFamily="34" charset="0"/>
              </a:defRPr>
            </a:lvl1pPr>
            <a:lvl2pPr marL="742950" indent="-285750" defTabSz="457200">
              <a:defRPr sz="2800">
                <a:solidFill>
                  <a:srgbClr val="595959"/>
                </a:solidFill>
                <a:latin typeface="Arial" pitchFamily="34" charset="0"/>
              </a:defRPr>
            </a:lvl2pPr>
            <a:lvl3pPr marL="1143000" defTabSz="457200">
              <a:defRPr sz="2400">
                <a:solidFill>
                  <a:srgbClr val="595959"/>
                </a:solidFill>
                <a:latin typeface="Arial" pitchFamily="34" charset="0"/>
              </a:defRPr>
            </a:lvl3pPr>
            <a:lvl4pPr marL="1600200" defTabSz="457200">
              <a:defRPr sz="2000">
                <a:solidFill>
                  <a:srgbClr val="595959"/>
                </a:solidFill>
                <a:latin typeface="Arial" pitchFamily="34" charset="0"/>
              </a:defRPr>
            </a:lvl4pPr>
            <a:lvl5pPr marL="2057400" defTabSz="457200">
              <a:defRPr sz="2000">
                <a:solidFill>
                  <a:srgbClr val="595959"/>
                </a:solidFill>
                <a:latin typeface="Arial" pitchFamily="34" charset="0"/>
              </a:defRPr>
            </a:lvl5pPr>
            <a:lvl6pPr marL="2514600" defTabSz="457200" eaLnBrk="0" fontAlgn="base" hangingPunct="0">
              <a:spcBef>
                <a:spcPts val="600"/>
              </a:spcBef>
              <a:spcAft>
                <a:spcPct val="0"/>
              </a:spcAft>
              <a:buClr>
                <a:schemeClr val="accent1"/>
              </a:buClr>
              <a:buChar char="n"/>
              <a:defRPr sz="2000">
                <a:solidFill>
                  <a:srgbClr val="595959"/>
                </a:solidFill>
                <a:latin typeface="Arial" pitchFamily="34" charset="0"/>
              </a:defRPr>
            </a:lvl6pPr>
            <a:lvl7pPr marL="2971800" defTabSz="457200" eaLnBrk="0" fontAlgn="base" hangingPunct="0">
              <a:spcBef>
                <a:spcPts val="600"/>
              </a:spcBef>
              <a:spcAft>
                <a:spcPct val="0"/>
              </a:spcAft>
              <a:buChar char="n"/>
              <a:defRPr sz="2000">
                <a:solidFill>
                  <a:srgbClr val="595959"/>
                </a:solidFill>
                <a:latin typeface="Arial" pitchFamily="34" charset="0"/>
              </a:defRPr>
            </a:lvl7pPr>
            <a:lvl8pPr marL="3429000" defTabSz="457200" eaLnBrk="0" fontAlgn="base" hangingPunct="0">
              <a:spcBef>
                <a:spcPts val="600"/>
              </a:spcBef>
              <a:spcAft>
                <a:spcPct val="0"/>
              </a:spcAft>
              <a:buClr>
                <a:schemeClr val="accent1"/>
              </a:buClr>
              <a:buChar char="n"/>
              <a:defRPr sz="2000">
                <a:solidFill>
                  <a:srgbClr val="595959"/>
                </a:solidFill>
                <a:latin typeface="Arial" pitchFamily="34" charset="0"/>
              </a:defRPr>
            </a:lvl8pPr>
            <a:lvl9pPr marL="3886200" defTabSz="457200" eaLnBrk="0" fontAlgn="base" hangingPunct="0">
              <a:spcBef>
                <a:spcPts val="600"/>
              </a:spcBef>
              <a:spcAft>
                <a:spcPct val="0"/>
              </a:spcAft>
              <a:buChar char="n"/>
              <a:defRPr sz="2000">
                <a:solidFill>
                  <a:srgbClr val="595959"/>
                </a:solidFill>
                <a:latin typeface="Arial" pitchFamily="34" charset="0"/>
              </a:defRPr>
            </a:lvl9pPr>
          </a:lstStyle>
          <a:p>
            <a:fld id="{E614F28E-DE85-4CF5-8DBC-9AC11234C606}" type="slidenum">
              <a:rPr lang="fr-FR" altLang="en-US" sz="1200">
                <a:solidFill>
                  <a:srgbClr val="8F8F8F"/>
                </a:solidFill>
              </a:rPr>
              <a:pPr/>
              <a:t>9</a:t>
            </a:fld>
            <a:endParaRPr lang="fr-FR" altLang="en-US" sz="1200" dirty="0">
              <a:solidFill>
                <a:srgbClr val="8F8F8F"/>
              </a:solidFill>
            </a:endParaRPr>
          </a:p>
        </p:txBody>
      </p:sp>
      <p:sp>
        <p:nvSpPr>
          <p:cNvPr id="29698" name="Title 1"/>
          <p:cNvSpPr>
            <a:spLocks noGrp="1"/>
          </p:cNvSpPr>
          <p:nvPr>
            <p:ph type="title"/>
          </p:nvPr>
        </p:nvSpPr>
        <p:spPr>
          <a:xfrm>
            <a:off x="396000" y="144000"/>
            <a:ext cx="8748000" cy="828000"/>
          </a:xfrm>
        </p:spPr>
        <p:txBody>
          <a:bodyPr/>
          <a:lstStyle/>
          <a:p>
            <a:r>
              <a:rPr lang="en-US" altLang="fr-FR" dirty="0">
                <a:latin typeface="Arial" pitchFamily="34" charset="0"/>
                <a:cs typeface="Arial" pitchFamily="34" charset="0"/>
              </a:rPr>
              <a:t>Draft specific policy question</a:t>
            </a:r>
          </a:p>
        </p:txBody>
      </p:sp>
    </p:spTree>
    <p:extLst>
      <p:ext uri="{BB962C8B-B14F-4D97-AF65-F5344CB8AC3E}">
        <p14:creationId xmlns:p14="http://schemas.microsoft.com/office/powerpoint/2010/main" val="36076177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ntilla2eso">
            <a:extLst>
              <a:ext uri="{FF2B5EF4-FFF2-40B4-BE49-F238E27FC236}">
                <a16:creationId xmlns:a16="http://schemas.microsoft.com/office/drawing/2014/main" id="{1C6A278C-FCBC-C145-8DD0-D49F619A68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60650" y="3816060"/>
            <a:ext cx="3511550" cy="3118140"/>
          </a:xfrm>
          <a:prstGeom prst="rect">
            <a:avLst/>
          </a:prstGeom>
        </p:spPr>
      </p:pic>
      <p:sp>
        <p:nvSpPr>
          <p:cNvPr id="609283" name="Rectangle 3"/>
          <p:cNvSpPr>
            <a:spLocks noGrp="1" noChangeArrowheads="1"/>
          </p:cNvSpPr>
          <p:nvPr>
            <p:ph idx="1"/>
          </p:nvPr>
        </p:nvSpPr>
        <p:spPr>
          <a:xfrm>
            <a:off x="457200" y="1570037"/>
            <a:ext cx="8534400" cy="4525963"/>
          </a:xfrm>
        </p:spPr>
        <p:txBody>
          <a:bodyPr>
            <a:normAutofit/>
          </a:bodyPr>
          <a:lstStyle/>
          <a:p>
            <a:pPr>
              <a:lnSpc>
                <a:spcPct val="90000"/>
              </a:lnSpc>
              <a:buNone/>
            </a:pPr>
            <a:r>
              <a:rPr lang="en-US" sz="2800" dirty="0"/>
              <a:t>Purpose of E2R framework</a:t>
            </a:r>
          </a:p>
          <a:p>
            <a:r>
              <a:rPr lang="en-US" sz="2800" dirty="0"/>
              <a:t>Assist NITAG in synthesizing large amounts of evidence</a:t>
            </a:r>
          </a:p>
          <a:p>
            <a:r>
              <a:rPr lang="en-US" sz="2800" dirty="0"/>
              <a:t>Guide NITAG to make judgements based on evidence</a:t>
            </a:r>
          </a:p>
          <a:p>
            <a:r>
              <a:rPr lang="en-US" sz="2800" dirty="0"/>
              <a:t>Provide a standardized tool for transparency </a:t>
            </a:r>
          </a:p>
          <a:p>
            <a:r>
              <a:rPr lang="en-US" sz="2800" dirty="0"/>
              <a:t>Aid in communicating decision making</a:t>
            </a:r>
          </a:p>
          <a:p>
            <a:endParaRPr lang="en-US" sz="2800" dirty="0"/>
          </a:p>
        </p:txBody>
      </p:sp>
      <p:sp>
        <p:nvSpPr>
          <p:cNvPr id="6" name="Title 1">
            <a:extLst>
              <a:ext uri="{FF2B5EF4-FFF2-40B4-BE49-F238E27FC236}">
                <a16:creationId xmlns:a16="http://schemas.microsoft.com/office/drawing/2014/main" id="{1AB8945E-8975-4F10-B6C0-92734B259528}"/>
              </a:ext>
            </a:extLst>
          </p:cNvPr>
          <p:cNvSpPr txBox="1">
            <a:spLocks/>
          </p:cNvSpPr>
          <p:nvPr/>
        </p:nvSpPr>
        <p:spPr>
          <a:xfrm>
            <a:off x="628650" y="228600"/>
            <a:ext cx="83629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200" dirty="0"/>
              <a:t>Evidence to Recommendation (E2R) Framework </a:t>
            </a:r>
          </a:p>
        </p:txBody>
      </p:sp>
    </p:spTree>
    <p:extLst>
      <p:ext uri="{BB962C8B-B14F-4D97-AF65-F5344CB8AC3E}">
        <p14:creationId xmlns:p14="http://schemas.microsoft.com/office/powerpoint/2010/main" val="140171248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44F1-5592-40FD-BB1B-2C4B77D3FD2F}"/>
              </a:ext>
            </a:extLst>
          </p:cNvPr>
          <p:cNvSpPr>
            <a:spLocks noGrp="1"/>
          </p:cNvSpPr>
          <p:nvPr>
            <p:ph type="title"/>
          </p:nvPr>
        </p:nvSpPr>
        <p:spPr>
          <a:xfrm>
            <a:off x="647700" y="-411163"/>
            <a:ext cx="7886700" cy="1325563"/>
          </a:xfrm>
        </p:spPr>
        <p:txBody>
          <a:bodyPr>
            <a:normAutofit/>
          </a:bodyPr>
          <a:lstStyle/>
          <a:p>
            <a:r>
              <a:rPr lang="en-US" sz="3200" dirty="0">
                <a:ea typeface="Arial Unicode MS" panose="020B0604020202020204" pitchFamily="34" charset="-128"/>
                <a:cs typeface="Arial Unicode MS" panose="020B0604020202020204" pitchFamily="34" charset="-128"/>
              </a:rPr>
              <a:t>E2R Framework (adapted from SAGE)</a:t>
            </a:r>
            <a:endParaRPr lang="en-US" sz="3200" i="1" dirty="0">
              <a:solidFill>
                <a:srgbClr val="FF0000"/>
              </a:solidFill>
            </a:endParaRPr>
          </a:p>
        </p:txBody>
      </p:sp>
      <p:sp>
        <p:nvSpPr>
          <p:cNvPr id="3" name="Slide Number Placeholder 2">
            <a:extLst>
              <a:ext uri="{FF2B5EF4-FFF2-40B4-BE49-F238E27FC236}">
                <a16:creationId xmlns:a16="http://schemas.microsoft.com/office/drawing/2014/main" id="{69614F7C-288B-479E-8AFF-F47E0FA68DEE}"/>
              </a:ext>
            </a:extLst>
          </p:cNvPr>
          <p:cNvSpPr>
            <a:spLocks noGrp="1"/>
          </p:cNvSpPr>
          <p:nvPr>
            <p:ph type="sldNum" sz="quarter" idx="12"/>
          </p:nvPr>
        </p:nvSpPr>
        <p:spPr/>
        <p:txBody>
          <a:bodyPr/>
          <a:lstStyle/>
          <a:p>
            <a:pPr>
              <a:defRPr/>
            </a:pPr>
            <a:fld id="{749DAD02-00F3-470A-8742-28ED1E3210E3}" type="slidenum">
              <a:rPr lang="en-US" smtClean="0"/>
              <a:pPr>
                <a:defRPr/>
              </a:pPr>
              <a:t>91</a:t>
            </a:fld>
            <a:endParaRPr lang="en-US" dirty="0"/>
          </a:p>
        </p:txBody>
      </p:sp>
      <p:graphicFrame>
        <p:nvGraphicFramePr>
          <p:cNvPr id="4" name="Table 3">
            <a:extLst>
              <a:ext uri="{FF2B5EF4-FFF2-40B4-BE49-F238E27FC236}">
                <a16:creationId xmlns:a16="http://schemas.microsoft.com/office/drawing/2014/main" id="{69185DCF-D280-4B7A-B3B9-BABBC48052D7}"/>
              </a:ext>
            </a:extLst>
          </p:cNvPr>
          <p:cNvGraphicFramePr>
            <a:graphicFrameLocks noGrp="1"/>
          </p:cNvGraphicFramePr>
          <p:nvPr>
            <p:extLst>
              <p:ext uri="{D42A27DB-BD31-4B8C-83A1-F6EECF244321}">
                <p14:modId xmlns:p14="http://schemas.microsoft.com/office/powerpoint/2010/main" val="2704030672"/>
              </p:ext>
            </p:extLst>
          </p:nvPr>
        </p:nvGraphicFramePr>
        <p:xfrm>
          <a:off x="580845" y="483029"/>
          <a:ext cx="8077201" cy="6238447"/>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873730033"/>
                    </a:ext>
                  </a:extLst>
                </a:gridCol>
                <a:gridCol w="3352800">
                  <a:extLst>
                    <a:ext uri="{9D8B030D-6E8A-4147-A177-3AD203B41FA5}">
                      <a16:colId xmlns:a16="http://schemas.microsoft.com/office/drawing/2014/main" val="1631109050"/>
                    </a:ext>
                  </a:extLst>
                </a:gridCol>
                <a:gridCol w="1524000">
                  <a:extLst>
                    <a:ext uri="{9D8B030D-6E8A-4147-A177-3AD203B41FA5}">
                      <a16:colId xmlns:a16="http://schemas.microsoft.com/office/drawing/2014/main" val="2853793094"/>
                    </a:ext>
                  </a:extLst>
                </a:gridCol>
                <a:gridCol w="1600201">
                  <a:extLst>
                    <a:ext uri="{9D8B030D-6E8A-4147-A177-3AD203B41FA5}">
                      <a16:colId xmlns:a16="http://schemas.microsoft.com/office/drawing/2014/main" val="3713927025"/>
                    </a:ext>
                  </a:extLst>
                </a:gridCol>
              </a:tblGrid>
              <a:tr h="350700">
                <a:tc gridSpan="4">
                  <a:txBody>
                    <a:bodyPr/>
                    <a:lstStyle/>
                    <a:p>
                      <a:r>
                        <a:rPr lang="en-US" sz="1800" dirty="0"/>
                        <a:t>PICO question</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44497178"/>
                  </a:ext>
                </a:extLst>
              </a:tr>
              <a:tr h="350700">
                <a:tc gridSpan="4">
                  <a:txBody>
                    <a:bodyPr/>
                    <a:lstStyle/>
                    <a:p>
                      <a:r>
                        <a:rPr lang="en-US" sz="1800" dirty="0"/>
                        <a:t>Background</a:t>
                      </a: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4125757"/>
                  </a:ext>
                </a:extLst>
              </a:tr>
              <a:tr h="423052">
                <a:tc>
                  <a:txBody>
                    <a:bodyPr/>
                    <a:lstStyle/>
                    <a:p>
                      <a:r>
                        <a:rPr lang="en-US" sz="1800" kern="1200" dirty="0">
                          <a:solidFill>
                            <a:schemeClr val="bg1"/>
                          </a:solidFill>
                          <a:latin typeface="+mn-lt"/>
                          <a:ea typeface="+mn-ea"/>
                          <a:cs typeface="+mn-cs"/>
                        </a:rPr>
                        <a:t>ISSUE</a:t>
                      </a:r>
                    </a:p>
                  </a:txBody>
                  <a:tcPr>
                    <a:solidFill>
                      <a:schemeClr val="tx1"/>
                    </a:solidFill>
                  </a:tcPr>
                </a:tc>
                <a:tc>
                  <a:txBody>
                    <a:bodyPr/>
                    <a:lstStyle/>
                    <a:p>
                      <a:r>
                        <a:rPr lang="en-US" dirty="0">
                          <a:solidFill>
                            <a:schemeClr val="bg1"/>
                          </a:solidFill>
                        </a:rPr>
                        <a:t>CRITERIA</a:t>
                      </a:r>
                    </a:p>
                  </a:txBody>
                  <a:tcPr>
                    <a:solidFill>
                      <a:schemeClr val="tx1"/>
                    </a:solidFill>
                  </a:tcPr>
                </a:tc>
                <a:tc>
                  <a:txBody>
                    <a:bodyPr/>
                    <a:lstStyle/>
                    <a:p>
                      <a:r>
                        <a:rPr lang="en-US" dirty="0">
                          <a:solidFill>
                            <a:schemeClr val="bg1"/>
                          </a:solidFill>
                        </a:rPr>
                        <a:t>JUDGEMENTS</a:t>
                      </a:r>
                    </a:p>
                  </a:txBody>
                  <a:tcPr>
                    <a:solidFill>
                      <a:schemeClr val="tx1"/>
                    </a:solidFill>
                  </a:tcPr>
                </a:tc>
                <a:tc>
                  <a:txBody>
                    <a:bodyPr/>
                    <a:lstStyle/>
                    <a:p>
                      <a:r>
                        <a:rPr lang="en-US" dirty="0">
                          <a:solidFill>
                            <a:schemeClr val="bg1"/>
                          </a:solidFill>
                        </a:rPr>
                        <a:t>EVIDENCE</a:t>
                      </a:r>
                    </a:p>
                  </a:txBody>
                  <a:tcPr>
                    <a:solidFill>
                      <a:schemeClr val="tx1"/>
                    </a:solidFill>
                  </a:tcPr>
                </a:tc>
                <a:extLst>
                  <a:ext uri="{0D108BD9-81ED-4DB2-BD59-A6C34878D82A}">
                    <a16:rowId xmlns:a16="http://schemas.microsoft.com/office/drawing/2014/main" val="1310487475"/>
                  </a:ext>
                </a:extLst>
              </a:tr>
              <a:tr h="350700">
                <a:tc>
                  <a:txBody>
                    <a:bodyPr/>
                    <a:lstStyle/>
                    <a:p>
                      <a:pPr algn="l"/>
                      <a:r>
                        <a:rPr lang="en-US" dirty="0">
                          <a:solidFill>
                            <a:schemeClr val="bg1"/>
                          </a:solidFill>
                        </a:rPr>
                        <a:t>Problem</a:t>
                      </a:r>
                    </a:p>
                  </a:txBody>
                  <a:tcPr>
                    <a:solidFill>
                      <a:srgbClr val="FFC000"/>
                    </a:solidFill>
                  </a:tcPr>
                </a:tc>
                <a:tc>
                  <a:txBody>
                    <a:bodyPr/>
                    <a:lstStyle/>
                    <a:p>
                      <a:r>
                        <a:rPr lang="en-US" sz="1200" dirty="0">
                          <a:highlight>
                            <a:srgbClr val="C0C0C0"/>
                          </a:highlight>
                        </a:rPr>
                        <a:t>Is problem of PH importance?</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3223386612"/>
                  </a:ext>
                </a:extLst>
              </a:tr>
              <a:tr h="462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Benefits &amp; harms of options</a:t>
                      </a:r>
                    </a:p>
                  </a:txBody>
                  <a:tcPr>
                    <a:solidFill>
                      <a:srgbClr val="EA7211"/>
                    </a:solidFill>
                  </a:tcPr>
                </a:tc>
                <a:tc>
                  <a:txBody>
                    <a:bodyPr/>
                    <a:lstStyle/>
                    <a:p>
                      <a:r>
                        <a:rPr lang="en-US" sz="1200" dirty="0">
                          <a:highlight>
                            <a:srgbClr val="C0C0C0"/>
                          </a:highlight>
                        </a:rPr>
                        <a:t>Are desirable anticipated effects large? Are undesirable anticipated effects small?  Balance between benefits and harms. What is the quality of evidence for critical outcomes?</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3160912720"/>
                  </a:ext>
                </a:extLst>
              </a:tr>
              <a:tr h="406259">
                <a:tc>
                  <a:txBody>
                    <a:bodyPr/>
                    <a:lstStyle/>
                    <a:p>
                      <a:pPr algn="l"/>
                      <a:r>
                        <a:rPr lang="en-US" dirty="0">
                          <a:solidFill>
                            <a:schemeClr val="bg1"/>
                          </a:solidFill>
                        </a:rPr>
                        <a:t>Resource use</a:t>
                      </a:r>
                    </a:p>
                  </a:txBody>
                  <a:tcPr>
                    <a:solidFill>
                      <a:srgbClr val="00B050"/>
                    </a:solidFill>
                  </a:tcPr>
                </a:tc>
                <a:tc>
                  <a:txBody>
                    <a:bodyPr/>
                    <a:lstStyle/>
                    <a:p>
                      <a:r>
                        <a:rPr lang="en-US" sz="1200" dirty="0">
                          <a:highlight>
                            <a:srgbClr val="C0C0C0"/>
                          </a:highlight>
                        </a:rPr>
                        <a:t>Are the resources required small? What is the cost-effectiveness</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4223900381"/>
                  </a:ext>
                </a:extLst>
              </a:tr>
              <a:tr h="406259">
                <a:tc>
                  <a:txBody>
                    <a:bodyPr/>
                    <a:lstStyle/>
                    <a:p>
                      <a:pPr algn="l"/>
                      <a:r>
                        <a:rPr lang="en-US" dirty="0">
                          <a:solidFill>
                            <a:schemeClr val="bg1"/>
                          </a:solidFill>
                        </a:rPr>
                        <a:t>Values &amp; preferences</a:t>
                      </a:r>
                    </a:p>
                  </a:txBody>
                  <a:tcPr>
                    <a:solidFill>
                      <a:schemeClr val="accent1"/>
                    </a:solidFill>
                  </a:tcPr>
                </a:tc>
                <a:tc>
                  <a:txBody>
                    <a:bodyPr/>
                    <a:lstStyle/>
                    <a:p>
                      <a:r>
                        <a:rPr lang="en-US" sz="1200" dirty="0">
                          <a:highlight>
                            <a:srgbClr val="C0C0C0"/>
                          </a:highlight>
                        </a:rPr>
                        <a:t>Does target population feel the desirable effects are large relative to undesirable effects?  </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3218895408"/>
                  </a:ext>
                </a:extLst>
              </a:tr>
              <a:tr h="438375">
                <a:tc>
                  <a:txBody>
                    <a:bodyPr/>
                    <a:lstStyle/>
                    <a:p>
                      <a:pPr algn="l"/>
                      <a:r>
                        <a:rPr lang="en-US" dirty="0">
                          <a:solidFill>
                            <a:schemeClr val="bg1"/>
                          </a:solidFill>
                        </a:rPr>
                        <a:t>Equity</a:t>
                      </a:r>
                    </a:p>
                  </a:txBody>
                  <a:tcPr>
                    <a:solidFill>
                      <a:schemeClr val="accent1"/>
                    </a:solidFill>
                  </a:tcPr>
                </a:tc>
                <a:tc>
                  <a:txBody>
                    <a:bodyPr/>
                    <a:lstStyle/>
                    <a:p>
                      <a:r>
                        <a:rPr lang="en-US" sz="1200" dirty="0">
                          <a:highlight>
                            <a:srgbClr val="C0C0C0"/>
                          </a:highlight>
                        </a:rPr>
                        <a:t>What would be the impact on health inequities?</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3343460047"/>
                  </a:ext>
                </a:extLst>
              </a:tr>
              <a:tr h="425507">
                <a:tc>
                  <a:txBody>
                    <a:bodyPr/>
                    <a:lstStyle/>
                    <a:p>
                      <a:pPr algn="l"/>
                      <a:r>
                        <a:rPr lang="en-US" dirty="0">
                          <a:solidFill>
                            <a:schemeClr val="bg1"/>
                          </a:solidFill>
                        </a:rPr>
                        <a:t>Acceptability</a:t>
                      </a:r>
                    </a:p>
                  </a:txBody>
                  <a:tcPr>
                    <a:solidFill>
                      <a:schemeClr val="accent1"/>
                    </a:solidFill>
                  </a:tcPr>
                </a:tc>
                <a:tc>
                  <a:txBody>
                    <a:bodyPr/>
                    <a:lstStyle/>
                    <a:p>
                      <a:r>
                        <a:rPr lang="en-US" sz="1200" dirty="0">
                          <a:highlight>
                            <a:srgbClr val="C0C0C0"/>
                          </a:highlight>
                        </a:rPr>
                        <a:t>Which option is acceptable to key stakeholders? To target population?</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3403163524"/>
                  </a:ext>
                </a:extLst>
              </a:tr>
              <a:tr h="438375">
                <a:tc>
                  <a:txBody>
                    <a:bodyPr/>
                    <a:lstStyle/>
                    <a:p>
                      <a:pPr algn="l"/>
                      <a:r>
                        <a:rPr lang="en-US" dirty="0">
                          <a:solidFill>
                            <a:schemeClr val="bg1"/>
                          </a:solidFill>
                        </a:rPr>
                        <a:t>Feasibility</a:t>
                      </a:r>
                    </a:p>
                  </a:txBody>
                  <a:tcPr>
                    <a:solidFill>
                      <a:schemeClr val="accent1"/>
                    </a:solidFill>
                  </a:tcPr>
                </a:tc>
                <a:tc>
                  <a:txBody>
                    <a:bodyPr/>
                    <a:lstStyle/>
                    <a:p>
                      <a:r>
                        <a:rPr lang="en-US" sz="1200" dirty="0">
                          <a:highlight>
                            <a:srgbClr val="C0C0C0"/>
                          </a:highlight>
                        </a:rPr>
                        <a:t>Is the intervention feasible to implement?</a:t>
                      </a: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tc>
                  <a:txBody>
                    <a:bodyPr/>
                    <a:lstStyle/>
                    <a:p>
                      <a:endParaRPr lang="en-US" dirty="0">
                        <a:solidFill>
                          <a:schemeClr val="tx1"/>
                        </a:solidFill>
                        <a:highlight>
                          <a:srgbClr val="C0C0C0"/>
                        </a:highlight>
                      </a:endParaRPr>
                    </a:p>
                  </a:txBody>
                  <a:tcPr>
                    <a:solidFill>
                      <a:schemeClr val="bg1">
                        <a:lumMod val="85000"/>
                      </a:schemeClr>
                    </a:solidFill>
                  </a:tcPr>
                </a:tc>
                <a:extLst>
                  <a:ext uri="{0D108BD9-81ED-4DB2-BD59-A6C34878D82A}">
                    <a16:rowId xmlns:a16="http://schemas.microsoft.com/office/drawing/2014/main" val="4185245575"/>
                  </a:ext>
                </a:extLst>
              </a:tr>
              <a:tr h="455590">
                <a:tc gridSpan="4">
                  <a:txBody>
                    <a:bodyPr/>
                    <a:lstStyle/>
                    <a:p>
                      <a:pPr algn="l"/>
                      <a:r>
                        <a:rPr lang="en-US" dirty="0"/>
                        <a:t>Balance of consequences—desirable vs undesirable</a:t>
                      </a:r>
                    </a:p>
                  </a:txBody>
                  <a:tcPr>
                    <a:solidFill>
                      <a:schemeClr val="bg1">
                        <a:lumMod val="85000"/>
                      </a:schemeClr>
                    </a:solidFill>
                  </a:tcPr>
                </a:tc>
                <a:tc hMerge="1">
                  <a:txBody>
                    <a:bodyPr/>
                    <a:lstStyle/>
                    <a:p>
                      <a:endParaRPr lang="en-US" dirty="0"/>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2328868090"/>
                  </a:ext>
                </a:extLst>
              </a:tr>
              <a:tr h="0">
                <a:tc gridSpan="4">
                  <a:txBody>
                    <a:bodyPr/>
                    <a:lstStyle/>
                    <a:p>
                      <a:pPr algn="l"/>
                      <a:r>
                        <a:rPr lang="en-US" dirty="0"/>
                        <a:t>Recommendation</a:t>
                      </a: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8548652"/>
                  </a:ext>
                </a:extLst>
              </a:tr>
              <a:tr h="551135">
                <a:tc gridSpan="4">
                  <a:txBody>
                    <a:bodyPr/>
                    <a:lstStyle/>
                    <a:p>
                      <a:pPr algn="l"/>
                      <a:r>
                        <a:rPr lang="en-US" dirty="0"/>
                        <a:t>Implementation considerations, Monitoring and evaluation, Research priorities</a:t>
                      </a: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374715"/>
                  </a:ext>
                </a:extLst>
              </a:tr>
            </a:tbl>
          </a:graphicData>
        </a:graphic>
      </p:graphicFrame>
    </p:spTree>
    <p:extLst>
      <p:ext uri="{BB962C8B-B14F-4D97-AF65-F5344CB8AC3E}">
        <p14:creationId xmlns:p14="http://schemas.microsoft.com/office/powerpoint/2010/main" val="3859388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44F1-5592-40FD-BB1B-2C4B77D3FD2F}"/>
              </a:ext>
            </a:extLst>
          </p:cNvPr>
          <p:cNvSpPr>
            <a:spLocks noGrp="1"/>
          </p:cNvSpPr>
          <p:nvPr>
            <p:ph type="title"/>
          </p:nvPr>
        </p:nvSpPr>
        <p:spPr>
          <a:xfrm>
            <a:off x="990600" y="79039"/>
            <a:ext cx="7886700" cy="1325563"/>
          </a:xfrm>
        </p:spPr>
        <p:txBody>
          <a:bodyPr>
            <a:normAutofit/>
          </a:bodyPr>
          <a:lstStyle/>
          <a:p>
            <a:r>
              <a:rPr lang="en-US" sz="3200" dirty="0">
                <a:ea typeface="Arial Unicode MS" panose="020B0604020202020204" pitchFamily="34" charset="-128"/>
                <a:cs typeface="Arial Unicode MS" panose="020B0604020202020204" pitchFamily="34" charset="-128"/>
              </a:rPr>
              <a:t>Using evidence collected to fill E2R Framework</a:t>
            </a:r>
            <a:endParaRPr lang="en-US" sz="3200" i="1" dirty="0">
              <a:solidFill>
                <a:srgbClr val="FF0000"/>
              </a:solidFill>
            </a:endParaRPr>
          </a:p>
        </p:txBody>
      </p:sp>
      <p:sp>
        <p:nvSpPr>
          <p:cNvPr id="3" name="Slide Number Placeholder 2">
            <a:extLst>
              <a:ext uri="{FF2B5EF4-FFF2-40B4-BE49-F238E27FC236}">
                <a16:creationId xmlns:a16="http://schemas.microsoft.com/office/drawing/2014/main" id="{69614F7C-288B-479E-8AFF-F47E0FA68DEE}"/>
              </a:ext>
            </a:extLst>
          </p:cNvPr>
          <p:cNvSpPr>
            <a:spLocks noGrp="1"/>
          </p:cNvSpPr>
          <p:nvPr>
            <p:ph type="sldNum" sz="quarter" idx="12"/>
          </p:nvPr>
        </p:nvSpPr>
        <p:spPr/>
        <p:txBody>
          <a:bodyPr/>
          <a:lstStyle/>
          <a:p>
            <a:pPr>
              <a:defRPr/>
            </a:pPr>
            <a:fld id="{749DAD02-00F3-470A-8742-28ED1E3210E3}" type="slidenum">
              <a:rPr lang="en-US" smtClean="0"/>
              <a:pPr>
                <a:defRPr/>
              </a:pPr>
              <a:t>92</a:t>
            </a:fld>
            <a:endParaRPr lang="en-US" dirty="0"/>
          </a:p>
        </p:txBody>
      </p:sp>
      <p:graphicFrame>
        <p:nvGraphicFramePr>
          <p:cNvPr id="4" name="Table 3">
            <a:extLst>
              <a:ext uri="{FF2B5EF4-FFF2-40B4-BE49-F238E27FC236}">
                <a16:creationId xmlns:a16="http://schemas.microsoft.com/office/drawing/2014/main" id="{69185DCF-D280-4B7A-B3B9-BABBC48052D7}"/>
              </a:ext>
            </a:extLst>
          </p:cNvPr>
          <p:cNvGraphicFramePr>
            <a:graphicFrameLocks noGrp="1"/>
          </p:cNvGraphicFramePr>
          <p:nvPr>
            <p:extLst>
              <p:ext uri="{D42A27DB-BD31-4B8C-83A1-F6EECF244321}">
                <p14:modId xmlns:p14="http://schemas.microsoft.com/office/powerpoint/2010/main" val="963689182"/>
              </p:ext>
            </p:extLst>
          </p:nvPr>
        </p:nvGraphicFramePr>
        <p:xfrm>
          <a:off x="5691688" y="1143000"/>
          <a:ext cx="3376112" cy="4224246"/>
        </p:xfrm>
        <a:graphic>
          <a:graphicData uri="http://schemas.openxmlformats.org/drawingml/2006/table">
            <a:tbl>
              <a:tblPr firstRow="1" bandRow="1">
                <a:tableStyleId>{5940675A-B579-460E-94D1-54222C63F5DA}</a:tableStyleId>
              </a:tblPr>
              <a:tblGrid>
                <a:gridCol w="1433011">
                  <a:extLst>
                    <a:ext uri="{9D8B030D-6E8A-4147-A177-3AD203B41FA5}">
                      <a16:colId xmlns:a16="http://schemas.microsoft.com/office/drawing/2014/main" val="873730033"/>
                    </a:ext>
                  </a:extLst>
                </a:gridCol>
                <a:gridCol w="1943101">
                  <a:extLst>
                    <a:ext uri="{9D8B030D-6E8A-4147-A177-3AD203B41FA5}">
                      <a16:colId xmlns:a16="http://schemas.microsoft.com/office/drawing/2014/main" val="1631109050"/>
                    </a:ext>
                  </a:extLst>
                </a:gridCol>
              </a:tblGrid>
              <a:tr h="423052">
                <a:tc>
                  <a:txBody>
                    <a:bodyPr/>
                    <a:lstStyle/>
                    <a:p>
                      <a:r>
                        <a:rPr lang="en-US" sz="1800" kern="1200" dirty="0">
                          <a:solidFill>
                            <a:schemeClr val="bg1"/>
                          </a:solidFill>
                          <a:latin typeface="+mn-lt"/>
                          <a:ea typeface="+mn-ea"/>
                          <a:cs typeface="+mn-cs"/>
                        </a:rPr>
                        <a:t>ISSUE</a:t>
                      </a:r>
                    </a:p>
                  </a:txBody>
                  <a:tcPr>
                    <a:solidFill>
                      <a:schemeClr val="tx1"/>
                    </a:solidFill>
                  </a:tcPr>
                </a:tc>
                <a:tc>
                  <a:txBody>
                    <a:bodyPr/>
                    <a:lstStyle/>
                    <a:p>
                      <a:r>
                        <a:rPr lang="en-US" dirty="0">
                          <a:solidFill>
                            <a:schemeClr val="bg1"/>
                          </a:solidFill>
                        </a:rPr>
                        <a:t>CRITERIA</a:t>
                      </a:r>
                    </a:p>
                  </a:txBody>
                  <a:tcPr>
                    <a:solidFill>
                      <a:schemeClr val="tx1"/>
                    </a:solidFill>
                  </a:tcPr>
                </a:tc>
                <a:extLst>
                  <a:ext uri="{0D108BD9-81ED-4DB2-BD59-A6C34878D82A}">
                    <a16:rowId xmlns:a16="http://schemas.microsoft.com/office/drawing/2014/main" val="1310487475"/>
                  </a:ext>
                </a:extLst>
              </a:tr>
              <a:tr h="350700">
                <a:tc>
                  <a:txBody>
                    <a:bodyPr/>
                    <a:lstStyle/>
                    <a:p>
                      <a:pPr algn="l"/>
                      <a:r>
                        <a:rPr lang="en-US" dirty="0">
                          <a:solidFill>
                            <a:schemeClr val="bg1"/>
                          </a:solidFill>
                        </a:rPr>
                        <a:t>Problem</a:t>
                      </a:r>
                    </a:p>
                  </a:txBody>
                  <a:tcPr>
                    <a:solidFill>
                      <a:srgbClr val="FFC000"/>
                    </a:solidFill>
                  </a:tcPr>
                </a:tc>
                <a:tc>
                  <a:txBody>
                    <a:bodyPr/>
                    <a:lstStyle/>
                    <a:p>
                      <a:r>
                        <a:rPr lang="en-US" sz="1000" dirty="0">
                          <a:highlight>
                            <a:srgbClr val="C0C0C0"/>
                          </a:highlight>
                        </a:rPr>
                        <a:t>Is problem of PH importance?</a:t>
                      </a:r>
                    </a:p>
                  </a:txBody>
                  <a:tcPr>
                    <a:solidFill>
                      <a:schemeClr val="bg1">
                        <a:lumMod val="85000"/>
                      </a:schemeClr>
                    </a:solidFill>
                  </a:tcPr>
                </a:tc>
                <a:extLst>
                  <a:ext uri="{0D108BD9-81ED-4DB2-BD59-A6C34878D82A}">
                    <a16:rowId xmlns:a16="http://schemas.microsoft.com/office/drawing/2014/main" val="3223386612"/>
                  </a:ext>
                </a:extLst>
              </a:tr>
              <a:tr h="462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Benefits &amp; harms of options</a:t>
                      </a:r>
                    </a:p>
                  </a:txBody>
                  <a:tcPr>
                    <a:solidFill>
                      <a:srgbClr val="EA7211"/>
                    </a:solidFill>
                  </a:tcPr>
                </a:tc>
                <a:tc>
                  <a:txBody>
                    <a:bodyPr/>
                    <a:lstStyle/>
                    <a:p>
                      <a:r>
                        <a:rPr lang="en-US" sz="1000" dirty="0">
                          <a:highlight>
                            <a:srgbClr val="C0C0C0"/>
                          </a:highlight>
                        </a:rPr>
                        <a:t>Are desirable anticipated effects large? Are undesirable anticipated effects small?  Balance between benefits and harms. What is the quality of evidence for critical outcomes?</a:t>
                      </a:r>
                    </a:p>
                  </a:txBody>
                  <a:tcPr>
                    <a:solidFill>
                      <a:schemeClr val="bg1">
                        <a:lumMod val="85000"/>
                      </a:schemeClr>
                    </a:solidFill>
                  </a:tcPr>
                </a:tc>
                <a:extLst>
                  <a:ext uri="{0D108BD9-81ED-4DB2-BD59-A6C34878D82A}">
                    <a16:rowId xmlns:a16="http://schemas.microsoft.com/office/drawing/2014/main" val="3160912720"/>
                  </a:ext>
                </a:extLst>
              </a:tr>
              <a:tr h="406259">
                <a:tc>
                  <a:txBody>
                    <a:bodyPr/>
                    <a:lstStyle/>
                    <a:p>
                      <a:pPr algn="l"/>
                      <a:r>
                        <a:rPr lang="en-US" dirty="0">
                          <a:solidFill>
                            <a:schemeClr val="bg1"/>
                          </a:solidFill>
                        </a:rPr>
                        <a:t>Resource use</a:t>
                      </a:r>
                    </a:p>
                  </a:txBody>
                  <a:tcPr>
                    <a:solidFill>
                      <a:srgbClr val="92D050"/>
                    </a:solidFill>
                  </a:tcPr>
                </a:tc>
                <a:tc>
                  <a:txBody>
                    <a:bodyPr/>
                    <a:lstStyle/>
                    <a:p>
                      <a:r>
                        <a:rPr lang="en-US" sz="1000" dirty="0">
                          <a:highlight>
                            <a:srgbClr val="C0C0C0"/>
                          </a:highlight>
                        </a:rPr>
                        <a:t>Are the resources required small? What is the cost-effectiveness</a:t>
                      </a:r>
                    </a:p>
                  </a:txBody>
                  <a:tcPr>
                    <a:solidFill>
                      <a:schemeClr val="bg1">
                        <a:lumMod val="85000"/>
                      </a:schemeClr>
                    </a:solidFill>
                  </a:tcPr>
                </a:tc>
                <a:extLst>
                  <a:ext uri="{0D108BD9-81ED-4DB2-BD59-A6C34878D82A}">
                    <a16:rowId xmlns:a16="http://schemas.microsoft.com/office/drawing/2014/main" val="4223900381"/>
                  </a:ext>
                </a:extLst>
              </a:tr>
              <a:tr h="406259">
                <a:tc>
                  <a:txBody>
                    <a:bodyPr/>
                    <a:lstStyle/>
                    <a:p>
                      <a:pPr algn="l"/>
                      <a:r>
                        <a:rPr lang="en-US" dirty="0">
                          <a:solidFill>
                            <a:schemeClr val="bg1"/>
                          </a:solidFill>
                        </a:rPr>
                        <a:t>Values &amp; preferences</a:t>
                      </a:r>
                    </a:p>
                  </a:txBody>
                  <a:tcPr>
                    <a:solidFill>
                      <a:schemeClr val="accent1"/>
                    </a:solidFill>
                  </a:tcPr>
                </a:tc>
                <a:tc>
                  <a:txBody>
                    <a:bodyPr/>
                    <a:lstStyle/>
                    <a:p>
                      <a:r>
                        <a:rPr lang="en-US" sz="1000" dirty="0">
                          <a:highlight>
                            <a:srgbClr val="C0C0C0"/>
                          </a:highlight>
                        </a:rPr>
                        <a:t>Does target population feel the desirable effects are large relative to undesirable effects?  </a:t>
                      </a:r>
                    </a:p>
                  </a:txBody>
                  <a:tcPr>
                    <a:solidFill>
                      <a:schemeClr val="bg1">
                        <a:lumMod val="85000"/>
                      </a:schemeClr>
                    </a:solidFill>
                  </a:tcPr>
                </a:tc>
                <a:extLst>
                  <a:ext uri="{0D108BD9-81ED-4DB2-BD59-A6C34878D82A}">
                    <a16:rowId xmlns:a16="http://schemas.microsoft.com/office/drawing/2014/main" val="3218895408"/>
                  </a:ext>
                </a:extLst>
              </a:tr>
              <a:tr h="438375">
                <a:tc>
                  <a:txBody>
                    <a:bodyPr/>
                    <a:lstStyle/>
                    <a:p>
                      <a:pPr algn="l"/>
                      <a:r>
                        <a:rPr lang="en-US" dirty="0">
                          <a:solidFill>
                            <a:schemeClr val="bg1"/>
                          </a:solidFill>
                        </a:rPr>
                        <a:t>Equity</a:t>
                      </a:r>
                    </a:p>
                  </a:txBody>
                  <a:tcPr>
                    <a:solidFill>
                      <a:schemeClr val="accent1"/>
                    </a:solidFill>
                  </a:tcPr>
                </a:tc>
                <a:tc>
                  <a:txBody>
                    <a:bodyPr/>
                    <a:lstStyle/>
                    <a:p>
                      <a:r>
                        <a:rPr lang="en-US" sz="1000" dirty="0">
                          <a:highlight>
                            <a:srgbClr val="C0C0C0"/>
                          </a:highlight>
                        </a:rPr>
                        <a:t>What would be the impact on health inequities?</a:t>
                      </a:r>
                    </a:p>
                  </a:txBody>
                  <a:tcPr>
                    <a:solidFill>
                      <a:schemeClr val="bg1">
                        <a:lumMod val="85000"/>
                      </a:schemeClr>
                    </a:solidFill>
                  </a:tcPr>
                </a:tc>
                <a:extLst>
                  <a:ext uri="{0D108BD9-81ED-4DB2-BD59-A6C34878D82A}">
                    <a16:rowId xmlns:a16="http://schemas.microsoft.com/office/drawing/2014/main" val="3343460047"/>
                  </a:ext>
                </a:extLst>
              </a:tr>
              <a:tr h="425507">
                <a:tc>
                  <a:txBody>
                    <a:bodyPr/>
                    <a:lstStyle/>
                    <a:p>
                      <a:pPr algn="l"/>
                      <a:r>
                        <a:rPr lang="en-US" dirty="0">
                          <a:solidFill>
                            <a:schemeClr val="bg1"/>
                          </a:solidFill>
                        </a:rPr>
                        <a:t>Acceptability</a:t>
                      </a:r>
                    </a:p>
                  </a:txBody>
                  <a:tcPr>
                    <a:solidFill>
                      <a:schemeClr val="accent1"/>
                    </a:solidFill>
                  </a:tcPr>
                </a:tc>
                <a:tc>
                  <a:txBody>
                    <a:bodyPr/>
                    <a:lstStyle/>
                    <a:p>
                      <a:r>
                        <a:rPr lang="en-US" sz="1000" dirty="0">
                          <a:highlight>
                            <a:srgbClr val="C0C0C0"/>
                          </a:highlight>
                        </a:rPr>
                        <a:t>Which option is acceptable to key stakeholders? To target population?</a:t>
                      </a:r>
                    </a:p>
                  </a:txBody>
                  <a:tcPr>
                    <a:solidFill>
                      <a:schemeClr val="bg1">
                        <a:lumMod val="85000"/>
                      </a:schemeClr>
                    </a:solidFill>
                  </a:tcPr>
                </a:tc>
                <a:extLst>
                  <a:ext uri="{0D108BD9-81ED-4DB2-BD59-A6C34878D82A}">
                    <a16:rowId xmlns:a16="http://schemas.microsoft.com/office/drawing/2014/main" val="3403163524"/>
                  </a:ext>
                </a:extLst>
              </a:tr>
              <a:tr h="122003">
                <a:tc>
                  <a:txBody>
                    <a:bodyPr/>
                    <a:lstStyle/>
                    <a:p>
                      <a:pPr algn="l"/>
                      <a:r>
                        <a:rPr lang="en-US" dirty="0">
                          <a:solidFill>
                            <a:schemeClr val="bg1"/>
                          </a:solidFill>
                        </a:rPr>
                        <a:t>Feasibility</a:t>
                      </a:r>
                    </a:p>
                  </a:txBody>
                  <a:tcPr>
                    <a:solidFill>
                      <a:schemeClr val="accent1"/>
                    </a:solidFill>
                  </a:tcPr>
                </a:tc>
                <a:tc>
                  <a:txBody>
                    <a:bodyPr/>
                    <a:lstStyle/>
                    <a:p>
                      <a:r>
                        <a:rPr lang="en-US" sz="1000" dirty="0">
                          <a:highlight>
                            <a:srgbClr val="C0C0C0"/>
                          </a:highlight>
                        </a:rPr>
                        <a:t>Is the intervention feasible to implement?</a:t>
                      </a:r>
                    </a:p>
                  </a:txBody>
                  <a:tcPr>
                    <a:solidFill>
                      <a:schemeClr val="bg1">
                        <a:lumMod val="85000"/>
                      </a:schemeClr>
                    </a:solidFill>
                  </a:tcPr>
                </a:tc>
                <a:extLst>
                  <a:ext uri="{0D108BD9-81ED-4DB2-BD59-A6C34878D82A}">
                    <a16:rowId xmlns:a16="http://schemas.microsoft.com/office/drawing/2014/main" val="4185245575"/>
                  </a:ext>
                </a:extLst>
              </a:tr>
            </a:tbl>
          </a:graphicData>
        </a:graphic>
      </p:graphicFrame>
      <p:graphicFrame>
        <p:nvGraphicFramePr>
          <p:cNvPr id="5" name="Diagram 4">
            <a:extLst>
              <a:ext uri="{FF2B5EF4-FFF2-40B4-BE49-F238E27FC236}">
                <a16:creationId xmlns:a16="http://schemas.microsoft.com/office/drawing/2014/main" id="{001E3292-84B4-D348-B020-C31C00AF504D}"/>
              </a:ext>
            </a:extLst>
          </p:cNvPr>
          <p:cNvGraphicFramePr/>
          <p:nvPr>
            <p:extLst>
              <p:ext uri="{D42A27DB-BD31-4B8C-83A1-F6EECF244321}">
                <p14:modId xmlns:p14="http://schemas.microsoft.com/office/powerpoint/2010/main" val="3730886057"/>
              </p:ext>
            </p:extLst>
          </p:nvPr>
        </p:nvGraphicFramePr>
        <p:xfrm>
          <a:off x="457200" y="1524000"/>
          <a:ext cx="1143000" cy="324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1E48A22F-75D0-C649-820F-769F3AD64AFB}"/>
              </a:ext>
            </a:extLst>
          </p:cNvPr>
          <p:cNvGraphicFramePr/>
          <p:nvPr>
            <p:extLst>
              <p:ext uri="{D42A27DB-BD31-4B8C-83A1-F6EECF244321}">
                <p14:modId xmlns:p14="http://schemas.microsoft.com/office/powerpoint/2010/main" val="1232573883"/>
              </p:ext>
            </p:extLst>
          </p:nvPr>
        </p:nvGraphicFramePr>
        <p:xfrm>
          <a:off x="1676400" y="2209800"/>
          <a:ext cx="1143000" cy="32464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26B3E4FB-1EBA-0D43-B366-7CBE7457D762}"/>
              </a:ext>
            </a:extLst>
          </p:cNvPr>
          <p:cNvGraphicFramePr/>
          <p:nvPr>
            <p:extLst>
              <p:ext uri="{D42A27DB-BD31-4B8C-83A1-F6EECF244321}">
                <p14:modId xmlns:p14="http://schemas.microsoft.com/office/powerpoint/2010/main" val="4053502946"/>
              </p:ext>
            </p:extLst>
          </p:nvPr>
        </p:nvGraphicFramePr>
        <p:xfrm>
          <a:off x="4114800" y="3581400"/>
          <a:ext cx="1143000" cy="31263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a:extLst>
              <a:ext uri="{FF2B5EF4-FFF2-40B4-BE49-F238E27FC236}">
                <a16:creationId xmlns:a16="http://schemas.microsoft.com/office/drawing/2014/main" id="{9325B11D-39C6-ED4C-B0FA-404F159CB8B6}"/>
              </a:ext>
            </a:extLst>
          </p:cNvPr>
          <p:cNvGraphicFramePr/>
          <p:nvPr>
            <p:extLst>
              <p:ext uri="{D42A27DB-BD31-4B8C-83A1-F6EECF244321}">
                <p14:modId xmlns:p14="http://schemas.microsoft.com/office/powerpoint/2010/main" val="2634559959"/>
              </p:ext>
            </p:extLst>
          </p:nvPr>
        </p:nvGraphicFramePr>
        <p:xfrm>
          <a:off x="2895600" y="2895600"/>
          <a:ext cx="1143000" cy="324648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Right Arrow 8">
            <a:extLst>
              <a:ext uri="{FF2B5EF4-FFF2-40B4-BE49-F238E27FC236}">
                <a16:creationId xmlns:a16="http://schemas.microsoft.com/office/drawing/2014/main" id="{B253709B-5815-064B-B9B7-40AC00D20935}"/>
              </a:ext>
            </a:extLst>
          </p:cNvPr>
          <p:cNvSpPr/>
          <p:nvPr/>
        </p:nvSpPr>
        <p:spPr>
          <a:xfrm>
            <a:off x="4969167" y="4124011"/>
            <a:ext cx="517233" cy="27940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21D4DE9D-7AD0-2C40-97B8-B524BDFB22B1}"/>
              </a:ext>
            </a:extLst>
          </p:cNvPr>
          <p:cNvSpPr/>
          <p:nvPr/>
        </p:nvSpPr>
        <p:spPr>
          <a:xfrm>
            <a:off x="4221081" y="3048000"/>
            <a:ext cx="1189119" cy="27940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72AC5111-2D93-594A-9C32-556C8DF5CECB}"/>
              </a:ext>
            </a:extLst>
          </p:cNvPr>
          <p:cNvSpPr/>
          <p:nvPr/>
        </p:nvSpPr>
        <p:spPr>
          <a:xfrm>
            <a:off x="1830125" y="1562725"/>
            <a:ext cx="3580075" cy="29184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FF1B9F05-DBF4-D841-A950-1ECB2DA2E675}"/>
              </a:ext>
            </a:extLst>
          </p:cNvPr>
          <p:cNvSpPr/>
          <p:nvPr/>
        </p:nvSpPr>
        <p:spPr>
          <a:xfrm>
            <a:off x="3120890" y="2364098"/>
            <a:ext cx="2289310" cy="291842"/>
          </a:xfrm>
          <a:prstGeom prst="rightArrow">
            <a:avLst/>
          </a:prstGeom>
          <a:solidFill>
            <a:srgbClr val="EA72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055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4E13-C799-4D86-AB5C-57970113FE80}"/>
              </a:ext>
            </a:extLst>
          </p:cNvPr>
          <p:cNvSpPr>
            <a:spLocks noGrp="1"/>
          </p:cNvSpPr>
          <p:nvPr>
            <p:ph type="title"/>
          </p:nvPr>
        </p:nvSpPr>
        <p:spPr>
          <a:xfrm>
            <a:off x="628650" y="365126"/>
            <a:ext cx="7886700" cy="701674"/>
          </a:xfrm>
        </p:spPr>
        <p:txBody>
          <a:bodyPr/>
          <a:lstStyle/>
          <a:p>
            <a:r>
              <a:rPr lang="en-US" dirty="0"/>
              <a:t>Interactive Exercise:</a:t>
            </a:r>
          </a:p>
        </p:txBody>
      </p:sp>
      <p:sp>
        <p:nvSpPr>
          <p:cNvPr id="3" name="Content Placeholder 2">
            <a:extLst>
              <a:ext uri="{FF2B5EF4-FFF2-40B4-BE49-F238E27FC236}">
                <a16:creationId xmlns:a16="http://schemas.microsoft.com/office/drawing/2014/main" id="{E7B813D9-04CD-41CC-B32B-DDD03BAA3583}"/>
              </a:ext>
            </a:extLst>
          </p:cNvPr>
          <p:cNvSpPr>
            <a:spLocks noGrp="1"/>
          </p:cNvSpPr>
          <p:nvPr>
            <p:ph idx="1"/>
          </p:nvPr>
        </p:nvSpPr>
        <p:spPr>
          <a:xfrm>
            <a:off x="628650" y="1219200"/>
            <a:ext cx="7886700" cy="5273674"/>
          </a:xfrm>
        </p:spPr>
        <p:txBody>
          <a:bodyPr>
            <a:normAutofit/>
          </a:bodyPr>
          <a:lstStyle/>
          <a:p>
            <a:r>
              <a:rPr lang="en-US" dirty="0" err="1"/>
              <a:t>MoH</a:t>
            </a:r>
            <a:r>
              <a:rPr lang="en-US" dirty="0"/>
              <a:t> has asked that your NITAG review the evidence on the use of PCV10 vs PCV13 for your routine childhood program</a:t>
            </a:r>
          </a:p>
          <a:p>
            <a:r>
              <a:rPr lang="en-US" dirty="0"/>
              <a:t>Options:</a:t>
            </a:r>
          </a:p>
          <a:p>
            <a:pPr lvl="1"/>
            <a:r>
              <a:rPr lang="en-US" dirty="0"/>
              <a:t>Review WHO materials from SAGE</a:t>
            </a:r>
          </a:p>
          <a:p>
            <a:pPr lvl="1"/>
            <a:endParaRPr lang="en-US" dirty="0"/>
          </a:p>
          <a:p>
            <a:pPr lvl="1"/>
            <a:r>
              <a:rPr lang="en-US" dirty="0"/>
              <a:t>GRADE tables: </a:t>
            </a:r>
            <a:r>
              <a:rPr lang="en-US" dirty="0">
                <a:hlinkClick r:id="rId3"/>
              </a:rPr>
              <a:t>https://www.who.int/immunization/sage/meetings/2017/october/5_PCV_WG_MERGED_GRADE_Sept26.pdf?ua=1</a:t>
            </a:r>
            <a:r>
              <a:rPr lang="en-US" dirty="0"/>
              <a:t> </a:t>
            </a:r>
          </a:p>
          <a:p>
            <a:pPr lvl="1"/>
            <a:endParaRPr lang="en-US" dirty="0"/>
          </a:p>
          <a:p>
            <a:pPr lvl="1"/>
            <a:r>
              <a:rPr lang="en-US" dirty="0"/>
              <a:t>E2R Table: </a:t>
            </a:r>
            <a:r>
              <a:rPr lang="en-US" dirty="0">
                <a:hlinkClick r:id="rId4"/>
              </a:rPr>
              <a:t>https://www.who.int/immunization/policy/position_papers/recommendation_table_PCV_product_choice_impact.pdf?ua=1</a:t>
            </a:r>
            <a:r>
              <a:rPr lang="en-US" dirty="0"/>
              <a: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728171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B52D6955-FC75-4B88-8867-6C3EDAB60FC6}"/>
              </a:ext>
            </a:extLst>
          </p:cNvPr>
          <p:cNvPicPr>
            <a:picLocks noChangeAspect="1"/>
          </p:cNvPicPr>
          <p:nvPr/>
        </p:nvPicPr>
        <p:blipFill>
          <a:blip r:embed="rId3"/>
          <a:stretch>
            <a:fillRect/>
          </a:stretch>
        </p:blipFill>
        <p:spPr>
          <a:xfrm>
            <a:off x="0" y="762000"/>
            <a:ext cx="8986981" cy="4412875"/>
          </a:xfrm>
          <a:prstGeom prst="rect">
            <a:avLst/>
          </a:prstGeom>
        </p:spPr>
      </p:pic>
    </p:spTree>
    <p:extLst>
      <p:ext uri="{BB962C8B-B14F-4D97-AF65-F5344CB8AC3E}">
        <p14:creationId xmlns:p14="http://schemas.microsoft.com/office/powerpoint/2010/main" val="1504771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30A724-01CA-443E-B867-83AF4849E987}"/>
              </a:ext>
            </a:extLst>
          </p:cNvPr>
          <p:cNvPicPr>
            <a:picLocks noChangeAspect="1"/>
          </p:cNvPicPr>
          <p:nvPr/>
        </p:nvPicPr>
        <p:blipFill>
          <a:blip r:embed="rId3"/>
          <a:stretch>
            <a:fillRect/>
          </a:stretch>
        </p:blipFill>
        <p:spPr>
          <a:xfrm>
            <a:off x="228600" y="75153"/>
            <a:ext cx="8306743" cy="6707694"/>
          </a:xfrm>
          <a:prstGeom prst="rect">
            <a:avLst/>
          </a:prstGeom>
        </p:spPr>
      </p:pic>
      <p:sp>
        <p:nvSpPr>
          <p:cNvPr id="2" name="Rectangle 1">
            <a:extLst>
              <a:ext uri="{FF2B5EF4-FFF2-40B4-BE49-F238E27FC236}">
                <a16:creationId xmlns:a16="http://schemas.microsoft.com/office/drawing/2014/main" id="{8023A786-FAE6-E742-AA48-FD5929A365D7}"/>
              </a:ext>
            </a:extLst>
          </p:cNvPr>
          <p:cNvSpPr/>
          <p:nvPr/>
        </p:nvSpPr>
        <p:spPr>
          <a:xfrm>
            <a:off x="1295400" y="65628"/>
            <a:ext cx="4953000" cy="175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74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33C63-B3F7-4107-8172-AE3211E72276}"/>
              </a:ext>
            </a:extLst>
          </p:cNvPr>
          <p:cNvPicPr>
            <a:picLocks noChangeAspect="1"/>
          </p:cNvPicPr>
          <p:nvPr/>
        </p:nvPicPr>
        <p:blipFill>
          <a:blip r:embed="rId3"/>
          <a:stretch>
            <a:fillRect/>
          </a:stretch>
        </p:blipFill>
        <p:spPr>
          <a:xfrm>
            <a:off x="0" y="169606"/>
            <a:ext cx="8513575" cy="6853428"/>
          </a:xfrm>
          <a:prstGeom prst="rect">
            <a:avLst/>
          </a:prstGeom>
        </p:spPr>
      </p:pic>
      <p:sp>
        <p:nvSpPr>
          <p:cNvPr id="3" name="Rectangle 2">
            <a:extLst>
              <a:ext uri="{FF2B5EF4-FFF2-40B4-BE49-F238E27FC236}">
                <a16:creationId xmlns:a16="http://schemas.microsoft.com/office/drawing/2014/main" id="{DD6F5123-C2C5-A842-8551-769ADDCFFB14}"/>
              </a:ext>
            </a:extLst>
          </p:cNvPr>
          <p:cNvSpPr/>
          <p:nvPr/>
        </p:nvSpPr>
        <p:spPr>
          <a:xfrm>
            <a:off x="457200" y="152400"/>
            <a:ext cx="777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633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B009-F609-4098-B614-A0EFB6A37CB2}"/>
              </a:ext>
            </a:extLst>
          </p:cNvPr>
          <p:cNvSpPr>
            <a:spLocks noGrp="1"/>
          </p:cNvSpPr>
          <p:nvPr>
            <p:ph type="title"/>
          </p:nvPr>
        </p:nvSpPr>
        <p:spPr/>
        <p:txBody>
          <a:bodyPr/>
          <a:lstStyle/>
          <a:p>
            <a:r>
              <a:rPr lang="en-US" dirty="0"/>
              <a:t>Evidence to Recommendation Tables </a:t>
            </a:r>
          </a:p>
        </p:txBody>
      </p:sp>
      <p:pic>
        <p:nvPicPr>
          <p:cNvPr id="4" name="Content Placeholder 3">
            <a:extLst>
              <a:ext uri="{FF2B5EF4-FFF2-40B4-BE49-F238E27FC236}">
                <a16:creationId xmlns:a16="http://schemas.microsoft.com/office/drawing/2014/main" id="{8D038078-FEB8-4613-AA3D-4DF4DF6B4DB4}"/>
              </a:ext>
            </a:extLst>
          </p:cNvPr>
          <p:cNvPicPr>
            <a:picLocks noGrp="1" noChangeAspect="1"/>
          </p:cNvPicPr>
          <p:nvPr>
            <p:ph idx="1"/>
          </p:nvPr>
        </p:nvPicPr>
        <p:blipFill>
          <a:blip r:embed="rId3"/>
          <a:stretch>
            <a:fillRect/>
          </a:stretch>
        </p:blipFill>
        <p:spPr>
          <a:xfrm>
            <a:off x="628650" y="1447800"/>
            <a:ext cx="7886700" cy="4600423"/>
          </a:xfrm>
          <a:prstGeom prst="rect">
            <a:avLst/>
          </a:prstGeom>
        </p:spPr>
      </p:pic>
    </p:spTree>
    <p:extLst>
      <p:ext uri="{BB962C8B-B14F-4D97-AF65-F5344CB8AC3E}">
        <p14:creationId xmlns:p14="http://schemas.microsoft.com/office/powerpoint/2010/main" val="1252680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D36F-C263-46D9-9614-F5B23AD6943D}"/>
              </a:ext>
            </a:extLst>
          </p:cNvPr>
          <p:cNvSpPr>
            <a:spLocks noGrp="1"/>
          </p:cNvSpPr>
          <p:nvPr>
            <p:ph type="title"/>
          </p:nvPr>
        </p:nvSpPr>
        <p:spPr/>
        <p:txBody>
          <a:bodyPr/>
          <a:lstStyle/>
          <a:p>
            <a:r>
              <a:rPr lang="en-US" dirty="0"/>
              <a:t>E2R Table: Benefits and Harms of the Options</a:t>
            </a:r>
          </a:p>
        </p:txBody>
      </p:sp>
      <p:pic>
        <p:nvPicPr>
          <p:cNvPr id="4" name="Content Placeholder 3">
            <a:extLst>
              <a:ext uri="{FF2B5EF4-FFF2-40B4-BE49-F238E27FC236}">
                <a16:creationId xmlns:a16="http://schemas.microsoft.com/office/drawing/2014/main" id="{AF2037A8-CAEA-4041-B8B7-F485072CDFDE}"/>
              </a:ext>
            </a:extLst>
          </p:cNvPr>
          <p:cNvPicPr>
            <a:picLocks noGrp="1" noChangeAspect="1"/>
          </p:cNvPicPr>
          <p:nvPr>
            <p:ph idx="1"/>
          </p:nvPr>
        </p:nvPicPr>
        <p:blipFill>
          <a:blip r:embed="rId3"/>
          <a:stretch>
            <a:fillRect/>
          </a:stretch>
        </p:blipFill>
        <p:spPr>
          <a:xfrm>
            <a:off x="962721" y="1825625"/>
            <a:ext cx="7218558" cy="4351338"/>
          </a:xfrm>
          <a:prstGeom prst="rect">
            <a:avLst/>
          </a:prstGeom>
        </p:spPr>
      </p:pic>
    </p:spTree>
    <p:extLst>
      <p:ext uri="{BB962C8B-B14F-4D97-AF65-F5344CB8AC3E}">
        <p14:creationId xmlns:p14="http://schemas.microsoft.com/office/powerpoint/2010/main" val="8405716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A653-7E9D-4BDD-92DA-39C91856F38E}"/>
              </a:ext>
            </a:extLst>
          </p:cNvPr>
          <p:cNvSpPr>
            <a:spLocks noGrp="1"/>
          </p:cNvSpPr>
          <p:nvPr>
            <p:ph type="title"/>
          </p:nvPr>
        </p:nvSpPr>
        <p:spPr/>
        <p:txBody>
          <a:bodyPr/>
          <a:lstStyle/>
          <a:p>
            <a:r>
              <a:rPr lang="en-US" dirty="0"/>
              <a:t>E2R Tables: GRADE and Values and Preferences</a:t>
            </a:r>
          </a:p>
        </p:txBody>
      </p:sp>
      <p:pic>
        <p:nvPicPr>
          <p:cNvPr id="4" name="Content Placeholder 3">
            <a:extLst>
              <a:ext uri="{FF2B5EF4-FFF2-40B4-BE49-F238E27FC236}">
                <a16:creationId xmlns:a16="http://schemas.microsoft.com/office/drawing/2014/main" id="{10DF23DC-9B41-4238-BC66-48B19AEEC1A9}"/>
              </a:ext>
            </a:extLst>
          </p:cNvPr>
          <p:cNvPicPr>
            <a:picLocks noGrp="1" noChangeAspect="1"/>
          </p:cNvPicPr>
          <p:nvPr>
            <p:ph idx="1"/>
          </p:nvPr>
        </p:nvPicPr>
        <p:blipFill>
          <a:blip r:embed="rId3"/>
          <a:stretch>
            <a:fillRect/>
          </a:stretch>
        </p:blipFill>
        <p:spPr>
          <a:xfrm>
            <a:off x="628650" y="2046471"/>
            <a:ext cx="7886700" cy="3909646"/>
          </a:xfrm>
          <a:prstGeom prst="rect">
            <a:avLst/>
          </a:prstGeom>
        </p:spPr>
      </p:pic>
    </p:spTree>
    <p:extLst>
      <p:ext uri="{BB962C8B-B14F-4D97-AF65-F5344CB8AC3E}">
        <p14:creationId xmlns:p14="http://schemas.microsoft.com/office/powerpoint/2010/main" val="1928082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2|0.3|0.2|0.2"/>
</p:tagLst>
</file>

<file path=ppt/tags/tag2.xml><?xml version="1.0" encoding="utf-8"?>
<p:tagLst xmlns:a="http://schemas.openxmlformats.org/drawingml/2006/main" xmlns:r="http://schemas.openxmlformats.org/officeDocument/2006/relationships" xmlns:p="http://schemas.openxmlformats.org/presentationml/2006/main">
  <p:tag name="TIMING" val="|0.2|0.3|0.2|0.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3 PPT Evidence to recommendation" id="{65333902-652B-7848-9AA0-43152FC97279}" vid="{26DF1A0B-AD6A-C54E-89F0-36B9DAB565B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3 PPT Evidence to recommendation" id="{65333902-652B-7848-9AA0-43152FC97279}" vid="{FBA332A7-7A91-F84A-A0F2-0E0660986A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TotalTime>
  <Words>17079</Words>
  <Application>Microsoft Macintosh PowerPoint</Application>
  <PresentationFormat>On-screen Show (4:3)</PresentationFormat>
  <Paragraphs>2126</Paragraphs>
  <Slides>107</Slides>
  <Notes>102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107</vt:i4>
      </vt:variant>
    </vt:vector>
  </HeadingPairs>
  <TitlesOfParts>
    <vt:vector size="117" baseType="lpstr">
      <vt:lpstr>Arial</vt:lpstr>
      <vt:lpstr>ArialMT</vt:lpstr>
      <vt:lpstr>Calibri</vt:lpstr>
      <vt:lpstr>Calibri Light</vt:lpstr>
      <vt:lpstr>Corbel</vt:lpstr>
      <vt:lpstr>Gill Sans MT</vt:lpstr>
      <vt:lpstr>Myriad Web Pro</vt:lpstr>
      <vt:lpstr>Wingdings</vt:lpstr>
      <vt:lpstr>Office Theme</vt:lpstr>
      <vt:lpstr>1_Office Theme</vt:lpstr>
      <vt:lpstr>Session 3 From Policy Question to Recommendation</vt:lpstr>
      <vt:lpstr>From policy question to recommendation</vt:lpstr>
      <vt:lpstr>Formulate broad policy question</vt:lpstr>
      <vt:lpstr>Broad policy question</vt:lpstr>
      <vt:lpstr>Specific policy question: The PICO method</vt:lpstr>
      <vt:lpstr>Draft specific policy question</vt:lpstr>
      <vt:lpstr>Draft specific policy question</vt:lpstr>
      <vt:lpstr>Draft specific policy question</vt:lpstr>
      <vt:lpstr>Draft specific policy question</vt:lpstr>
      <vt:lpstr>Draft specific policy question</vt:lpstr>
      <vt:lpstr>Group exercise C—Drafting PICO question</vt:lpstr>
      <vt:lpstr>Template for Group Exercise C</vt:lpstr>
      <vt:lpstr>Template for Group Exercise C</vt:lpstr>
      <vt:lpstr>Evidence to Recommendation:</vt:lpstr>
      <vt:lpstr>From policy question to recommendation</vt:lpstr>
      <vt:lpstr>Generic issues for decision-making </vt:lpstr>
      <vt:lpstr>Generic table: Disease or Public Health Problem</vt:lpstr>
      <vt:lpstr>Generic table: Disease or Public Health Problem</vt:lpstr>
      <vt:lpstr>Generic table: Disease or Public Health Problem</vt:lpstr>
      <vt:lpstr>Generic table: Disease or Public Health Problem</vt:lpstr>
      <vt:lpstr>Generic table: Disease or Public Health Problem</vt:lpstr>
      <vt:lpstr>Generic table: Disease or Public Health Problem</vt:lpstr>
      <vt:lpstr>Generic issues for decision-making </vt:lpstr>
      <vt:lpstr>Generic table: Vaccine and immunization characteristics</vt:lpstr>
      <vt:lpstr>Generic table: Vaccine and immunization characteristics</vt:lpstr>
      <vt:lpstr>PowerPoint Presentation</vt:lpstr>
      <vt:lpstr>Generic table: Vaccine and immunization characteristics</vt:lpstr>
      <vt:lpstr>Generic table: Vaccine and immunization characteristics</vt:lpstr>
      <vt:lpstr>Generic issues for decision-making </vt:lpstr>
      <vt:lpstr>Generic table:  Resource use</vt:lpstr>
      <vt:lpstr>Generic table: Resource use </vt:lpstr>
      <vt:lpstr>Generic table: Resource use</vt:lpstr>
      <vt:lpstr>Generic table: Resource use</vt:lpstr>
      <vt:lpstr>Generic table: Resource use</vt:lpstr>
      <vt:lpstr>Generic issues for decision-making </vt:lpstr>
      <vt:lpstr>Generic table: Health policy and programmatic issues</vt:lpstr>
      <vt:lpstr>Generic table: Health policy and programmatic issues</vt:lpstr>
      <vt:lpstr>Generic table: Health policy and programmatic issues</vt:lpstr>
      <vt:lpstr>Generic table: Health policy and programmatic issues</vt:lpstr>
      <vt:lpstr>Generic table: Health policy and programmatic issues</vt:lpstr>
      <vt:lpstr>Generic issues for decision-making </vt:lpstr>
      <vt:lpstr>From policy question to recommendation</vt:lpstr>
      <vt:lpstr>Rank importance of specific data</vt:lpstr>
      <vt:lpstr>While ranking outcomes…</vt:lpstr>
      <vt:lpstr>Ranking: Disease or Public Health Problem Critical, important for decision-making</vt:lpstr>
      <vt:lpstr>Ranking: Vaccine and immunization characteristics Critical, important for decision-making</vt:lpstr>
      <vt:lpstr>Ranking: Resource use  Critical, important for decision-making</vt:lpstr>
      <vt:lpstr>Ranking: Health policy and programmatic issues Critical, important for decision-making</vt:lpstr>
      <vt:lpstr>Group exercise D—Adapting and ranking outcomes</vt:lpstr>
      <vt:lpstr>Group exercise D—Adapting and ranking outcomes (continued)</vt:lpstr>
      <vt:lpstr>Gathering evidence</vt:lpstr>
      <vt:lpstr>From policy question to recommendation</vt:lpstr>
      <vt:lpstr> Gathering evidence WHO Position Papers</vt:lpstr>
      <vt:lpstr>Gathering evidence WHO Position Paper on HPV vaccine http://apps.who.int/iris/bitstream/10665/255353/1/WER9219.pdf?ua=1</vt:lpstr>
      <vt:lpstr>Gathering evidence </vt:lpstr>
      <vt:lpstr>Gathering data Literature review of primary data</vt:lpstr>
      <vt:lpstr>Gathering evidence on disease burden</vt:lpstr>
      <vt:lpstr>Gathering evidence on disease burden Limitations of surveillance data to estimate disease burden</vt:lpstr>
      <vt:lpstr>Gathering evidence on disease burden Streptococcus pneumoniae; Surveillance for Laboratory Confirmed Disease only Provides Part of the Picture</vt:lpstr>
      <vt:lpstr>Gathering evidence on disease burden WHO country specific estimates (http://www.who.int/immunization/diseases/en/)</vt:lpstr>
      <vt:lpstr>Gathering evidence on disease burden Other sources of estimates for HPV  </vt:lpstr>
      <vt:lpstr>PowerPoint Presentation</vt:lpstr>
      <vt:lpstr>Interactive discussion — Data sources</vt:lpstr>
      <vt:lpstr>Data sources on: Disease or Public Health Problem </vt:lpstr>
      <vt:lpstr>Data sources on: Vaccine and immunization characteristics </vt:lpstr>
      <vt:lpstr>Data sources on:  Resource use </vt:lpstr>
      <vt:lpstr>Data sources on: Health policy and programmatic issues </vt:lpstr>
      <vt:lpstr>Systematic reviews and assessing quality of evidence</vt:lpstr>
      <vt:lpstr>Gathering evidence </vt:lpstr>
      <vt:lpstr> Gathering evidence Systematic review</vt:lpstr>
      <vt:lpstr>Gathering evidence Steps in Conducting a Systematic Review </vt:lpstr>
      <vt:lpstr>PowerPoint Presentation</vt:lpstr>
      <vt:lpstr>Rapid Reviews vs Systematic Reviews</vt:lpstr>
      <vt:lpstr>Evidence Review Options Scenario</vt:lpstr>
      <vt:lpstr>From policy question to recommendation</vt:lpstr>
      <vt:lpstr>Evaluating the Quality of Evidence </vt:lpstr>
      <vt:lpstr>Hierarchy of evidence</vt:lpstr>
      <vt:lpstr>Study design and susceptibility to bias</vt:lpstr>
      <vt:lpstr>GRADE—Step 1</vt:lpstr>
      <vt:lpstr>GRADE—Step 2</vt:lpstr>
      <vt:lpstr>Assessing quality of individual studies vs body of evidence</vt:lpstr>
      <vt:lpstr>Synthesizing evidence using Evidence to recommendation framework</vt:lpstr>
      <vt:lpstr>SAGE evidence profile: Yellow Fever vaccine booster dose in immunocompetent individuals Population: Immunocompetent individuals  Intervention: Primary yellow fever vaccination  Comparison: No primary vaccination  Outcome: Duration of immunity  </vt:lpstr>
      <vt:lpstr>SAGE evidence profile:  Yellow fever vaccine-associated viscerotropic disease in travelers aged &gt;60 years   Population: Travellers receiving yellow fever vaccination  Intervention: Yellow fever vaccination ≥ 60 years of age  Comparison: Yellow fever vaccination &lt; 60 years of age Outcome: Yellow fever vaccine-associated viscerotropic disease  </vt:lpstr>
      <vt:lpstr>Evaluation of quality of evidence— http://www.who.int/immunization/documents/positionpapers/en/</vt:lpstr>
      <vt:lpstr>How to use SAGE evidence profile</vt:lpstr>
      <vt:lpstr>Group exercise E—Reading SAGE tables on GRADE quality assessment</vt:lpstr>
      <vt:lpstr>From policy question to recommendation</vt:lpstr>
      <vt:lpstr>PowerPoint Presentation</vt:lpstr>
      <vt:lpstr>PowerPoint Presentation</vt:lpstr>
      <vt:lpstr>E2R Framework (adapted from SAGE)</vt:lpstr>
      <vt:lpstr>Using evidence collected to fill E2R Framework</vt:lpstr>
      <vt:lpstr>Interactive Exercise:</vt:lpstr>
      <vt:lpstr>PowerPoint Presentation</vt:lpstr>
      <vt:lpstr>PowerPoint Presentation</vt:lpstr>
      <vt:lpstr>PowerPoint Presentation</vt:lpstr>
      <vt:lpstr>Evidence to Recommendation Tables </vt:lpstr>
      <vt:lpstr>E2R Table: Benefits and Harms of the Options</vt:lpstr>
      <vt:lpstr>E2R Tables: GRADE and Values and Preferences</vt:lpstr>
      <vt:lpstr>E2R Tables: Resource Use</vt:lpstr>
      <vt:lpstr>E2R Tables: Equity</vt:lpstr>
      <vt:lpstr>E2R Tables: Acceptability and Feasibility</vt:lpstr>
      <vt:lpstr>E2R Tables: Balance of consequences, Type of recommendation and Recommendation</vt:lpstr>
      <vt:lpstr>E2R Tables: Implementation considerations, Monitoring and Evaluation and Research Priorities</vt:lpstr>
      <vt:lpstr>From policy question to recommendation</vt:lpstr>
      <vt:lpstr>Thank you!</vt:lpstr>
      <vt:lpstr>Using evidence collected to fill E2R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From Policy Question to Recommendation</dc:title>
  <dc:creator>Kathleen Cavallaro</dc:creator>
  <cp:lastModifiedBy>Kathleen Cavallaro</cp:lastModifiedBy>
  <cp:revision>3</cp:revision>
  <dcterms:created xsi:type="dcterms:W3CDTF">2019-10-23T00:59:03Z</dcterms:created>
  <dcterms:modified xsi:type="dcterms:W3CDTF">2019-10-23T01:30:48Z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